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8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9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0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24.xml" ContentType="application/vnd.openxmlformats-officedocument.presentationml.notesSlid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1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2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3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4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5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6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7.xml" ContentType="application/vnd.openxmlformats-officedocument.drawingml.chart+xml"/>
  <Override PartName="/ppt/drawings/drawing1.xml" ContentType="application/vnd.openxmlformats-officedocument.drawingml.chartshapes+xml"/>
  <Override PartName="/ppt/notesSlides/notesSlide2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8.xml" ContentType="application/vnd.openxmlformats-officedocument.drawingml.chart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0" r:id="rId2"/>
    <p:sldMasterId id="2147483682" r:id="rId3"/>
    <p:sldMasterId id="2147483683" r:id="rId4"/>
    <p:sldMasterId id="2147483697" r:id="rId5"/>
    <p:sldMasterId id="2147483711" r:id="rId6"/>
    <p:sldMasterId id="2147483726" r:id="rId7"/>
    <p:sldMasterId id="2147483770" r:id="rId8"/>
    <p:sldMasterId id="2147483786" r:id="rId9"/>
    <p:sldMasterId id="2147483807" r:id="rId10"/>
    <p:sldMasterId id="2147483823" r:id="rId11"/>
  </p:sldMasterIdLst>
  <p:notesMasterIdLst>
    <p:notesMasterId r:id="rId123"/>
  </p:notesMasterIdLst>
  <p:sldIdLst>
    <p:sldId id="463" r:id="rId12"/>
    <p:sldId id="524" r:id="rId13"/>
    <p:sldId id="584" r:id="rId14"/>
    <p:sldId id="650" r:id="rId15"/>
    <p:sldId id="585" r:id="rId16"/>
    <p:sldId id="582" r:id="rId17"/>
    <p:sldId id="580" r:id="rId18"/>
    <p:sldId id="583" r:id="rId19"/>
    <p:sldId id="619" r:id="rId20"/>
    <p:sldId id="593" r:id="rId21"/>
    <p:sldId id="647" r:id="rId22"/>
    <p:sldId id="648" r:id="rId23"/>
    <p:sldId id="589" r:id="rId24"/>
    <p:sldId id="590" r:id="rId25"/>
    <p:sldId id="791" r:id="rId26"/>
    <p:sldId id="569" r:id="rId27"/>
    <p:sldId id="526" r:id="rId28"/>
    <p:sldId id="624" r:id="rId29"/>
    <p:sldId id="792" r:id="rId30"/>
    <p:sldId id="793" r:id="rId31"/>
    <p:sldId id="794" r:id="rId32"/>
    <p:sldId id="795" r:id="rId33"/>
    <p:sldId id="796" r:id="rId34"/>
    <p:sldId id="797" r:id="rId35"/>
    <p:sldId id="798" r:id="rId36"/>
    <p:sldId id="800" r:id="rId37"/>
    <p:sldId id="799" r:id="rId38"/>
    <p:sldId id="571" r:id="rId39"/>
    <p:sldId id="529" r:id="rId40"/>
    <p:sldId id="530" r:id="rId41"/>
    <p:sldId id="531" r:id="rId42"/>
    <p:sldId id="532" r:id="rId43"/>
    <p:sldId id="572" r:id="rId44"/>
    <p:sldId id="534" r:id="rId45"/>
    <p:sldId id="625" r:id="rId46"/>
    <p:sldId id="626" r:id="rId47"/>
    <p:sldId id="727" r:id="rId48"/>
    <p:sldId id="627" r:id="rId49"/>
    <p:sldId id="628" r:id="rId50"/>
    <p:sldId id="629" r:id="rId51"/>
    <p:sldId id="630" r:id="rId52"/>
    <p:sldId id="631" r:id="rId53"/>
    <p:sldId id="633" r:id="rId54"/>
    <p:sldId id="632" r:id="rId55"/>
    <p:sldId id="651" r:id="rId56"/>
    <p:sldId id="652" r:id="rId57"/>
    <p:sldId id="654" r:id="rId58"/>
    <p:sldId id="653" r:id="rId59"/>
    <p:sldId id="603" r:id="rId60"/>
    <p:sldId id="636" r:id="rId61"/>
    <p:sldId id="674" r:id="rId62"/>
    <p:sldId id="637" r:id="rId63"/>
    <p:sldId id="672" r:id="rId64"/>
    <p:sldId id="670" r:id="rId65"/>
    <p:sldId id="669" r:id="rId66"/>
    <p:sldId id="573" r:id="rId67"/>
    <p:sldId id="478" r:id="rId68"/>
    <p:sldId id="655" r:id="rId69"/>
    <p:sldId id="656" r:id="rId70"/>
    <p:sldId id="657" r:id="rId71"/>
    <p:sldId id="673" r:id="rId72"/>
    <p:sldId id="658" r:id="rId73"/>
    <p:sldId id="659" r:id="rId74"/>
    <p:sldId id="660" r:id="rId75"/>
    <p:sldId id="574" r:id="rId76"/>
    <p:sldId id="661" r:id="rId77"/>
    <p:sldId id="662" r:id="rId78"/>
    <p:sldId id="663" r:id="rId79"/>
    <p:sldId id="664" r:id="rId80"/>
    <p:sldId id="665" r:id="rId81"/>
    <p:sldId id="666" r:id="rId82"/>
    <p:sldId id="617" r:id="rId83"/>
    <p:sldId id="618" r:id="rId84"/>
    <p:sldId id="643" r:id="rId85"/>
    <p:sldId id="575" r:id="rId86"/>
    <p:sldId id="671" r:id="rId87"/>
    <p:sldId id="545" r:id="rId88"/>
    <p:sldId id="546" r:id="rId89"/>
    <p:sldId id="547" r:id="rId90"/>
    <p:sldId id="675" r:id="rId91"/>
    <p:sldId id="576" r:id="rId92"/>
    <p:sldId id="550" r:id="rId93"/>
    <p:sldId id="551" r:id="rId94"/>
    <p:sldId id="552" r:id="rId95"/>
    <p:sldId id="553" r:id="rId96"/>
    <p:sldId id="554" r:id="rId97"/>
    <p:sldId id="668" r:id="rId98"/>
    <p:sldId id="577" r:id="rId99"/>
    <p:sldId id="616" r:id="rId100"/>
    <p:sldId id="780" r:id="rId101"/>
    <p:sldId id="781" r:id="rId102"/>
    <p:sldId id="801" r:id="rId103"/>
    <p:sldId id="783" r:id="rId104"/>
    <p:sldId id="784" r:id="rId105"/>
    <p:sldId id="786" r:id="rId106"/>
    <p:sldId id="578" r:id="rId107"/>
    <p:sldId id="560" r:id="rId108"/>
    <p:sldId id="579" r:id="rId109"/>
    <p:sldId id="562" r:id="rId110"/>
    <p:sldId id="606" r:id="rId111"/>
    <p:sldId id="607" r:id="rId112"/>
    <p:sldId id="608" r:id="rId113"/>
    <p:sldId id="609" r:id="rId114"/>
    <p:sldId id="610" r:id="rId115"/>
    <p:sldId id="563" r:id="rId116"/>
    <p:sldId id="564" r:id="rId117"/>
    <p:sldId id="477" r:id="rId118"/>
    <p:sldId id="490" r:id="rId119"/>
    <p:sldId id="567" r:id="rId120"/>
    <p:sldId id="802" r:id="rId121"/>
    <p:sldId id="469" r:id="rId12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>
        <p:scale>
          <a:sx n="100" d="100"/>
          <a:sy n="100" d="100"/>
        </p:scale>
        <p:origin x="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5.xml"/><Relationship Id="rId117" Type="http://schemas.openxmlformats.org/officeDocument/2006/relationships/slide" Target="slides/slide106.xml"/><Relationship Id="rId21" Type="http://schemas.openxmlformats.org/officeDocument/2006/relationships/slide" Target="slides/slide10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63" Type="http://schemas.openxmlformats.org/officeDocument/2006/relationships/slide" Target="slides/slide52.xml"/><Relationship Id="rId68" Type="http://schemas.openxmlformats.org/officeDocument/2006/relationships/slide" Target="slides/slide57.xml"/><Relationship Id="rId84" Type="http://schemas.openxmlformats.org/officeDocument/2006/relationships/slide" Target="slides/slide73.xml"/><Relationship Id="rId89" Type="http://schemas.openxmlformats.org/officeDocument/2006/relationships/slide" Target="slides/slide78.xml"/><Relationship Id="rId112" Type="http://schemas.openxmlformats.org/officeDocument/2006/relationships/slide" Target="slides/slide101.xml"/><Relationship Id="rId16" Type="http://schemas.openxmlformats.org/officeDocument/2006/relationships/slide" Target="slides/slide5.xml"/><Relationship Id="rId107" Type="http://schemas.openxmlformats.org/officeDocument/2006/relationships/slide" Target="slides/slide96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53" Type="http://schemas.openxmlformats.org/officeDocument/2006/relationships/slide" Target="slides/slide42.xml"/><Relationship Id="rId58" Type="http://schemas.openxmlformats.org/officeDocument/2006/relationships/slide" Target="slides/slide47.xml"/><Relationship Id="rId74" Type="http://schemas.openxmlformats.org/officeDocument/2006/relationships/slide" Target="slides/slide63.xml"/><Relationship Id="rId79" Type="http://schemas.openxmlformats.org/officeDocument/2006/relationships/slide" Target="slides/slide68.xml"/><Relationship Id="rId102" Type="http://schemas.openxmlformats.org/officeDocument/2006/relationships/slide" Target="slides/slide91.xml"/><Relationship Id="rId123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79.xml"/><Relationship Id="rId95" Type="http://schemas.openxmlformats.org/officeDocument/2006/relationships/slide" Target="slides/slide84.xml"/><Relationship Id="rId19" Type="http://schemas.openxmlformats.org/officeDocument/2006/relationships/slide" Target="slides/slide8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slide" Target="slides/slide45.xml"/><Relationship Id="rId64" Type="http://schemas.openxmlformats.org/officeDocument/2006/relationships/slide" Target="slides/slide53.xml"/><Relationship Id="rId69" Type="http://schemas.openxmlformats.org/officeDocument/2006/relationships/slide" Target="slides/slide58.xml"/><Relationship Id="rId77" Type="http://schemas.openxmlformats.org/officeDocument/2006/relationships/slide" Target="slides/slide66.xml"/><Relationship Id="rId100" Type="http://schemas.openxmlformats.org/officeDocument/2006/relationships/slide" Target="slides/slide89.xml"/><Relationship Id="rId105" Type="http://schemas.openxmlformats.org/officeDocument/2006/relationships/slide" Target="slides/slide94.xml"/><Relationship Id="rId113" Type="http://schemas.openxmlformats.org/officeDocument/2006/relationships/slide" Target="slides/slide102.xml"/><Relationship Id="rId118" Type="http://schemas.openxmlformats.org/officeDocument/2006/relationships/slide" Target="slides/slide107.xml"/><Relationship Id="rId126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72" Type="http://schemas.openxmlformats.org/officeDocument/2006/relationships/slide" Target="slides/slide61.xml"/><Relationship Id="rId80" Type="http://schemas.openxmlformats.org/officeDocument/2006/relationships/slide" Target="slides/slide69.xml"/><Relationship Id="rId85" Type="http://schemas.openxmlformats.org/officeDocument/2006/relationships/slide" Target="slides/slide74.xml"/><Relationship Id="rId93" Type="http://schemas.openxmlformats.org/officeDocument/2006/relationships/slide" Target="slides/slide82.xml"/><Relationship Id="rId98" Type="http://schemas.openxmlformats.org/officeDocument/2006/relationships/slide" Target="slides/slide87.xml"/><Relationship Id="rId121" Type="http://schemas.openxmlformats.org/officeDocument/2006/relationships/slide" Target="slides/slide110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slide" Target="slides/slide48.xml"/><Relationship Id="rId67" Type="http://schemas.openxmlformats.org/officeDocument/2006/relationships/slide" Target="slides/slide56.xml"/><Relationship Id="rId103" Type="http://schemas.openxmlformats.org/officeDocument/2006/relationships/slide" Target="slides/slide92.xml"/><Relationship Id="rId108" Type="http://schemas.openxmlformats.org/officeDocument/2006/relationships/slide" Target="slides/slide97.xml"/><Relationship Id="rId116" Type="http://schemas.openxmlformats.org/officeDocument/2006/relationships/slide" Target="slides/slide105.xml"/><Relationship Id="rId124" Type="http://schemas.openxmlformats.org/officeDocument/2006/relationships/presProps" Target="presProps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62" Type="http://schemas.openxmlformats.org/officeDocument/2006/relationships/slide" Target="slides/slide51.xml"/><Relationship Id="rId70" Type="http://schemas.openxmlformats.org/officeDocument/2006/relationships/slide" Target="slides/slide59.xml"/><Relationship Id="rId75" Type="http://schemas.openxmlformats.org/officeDocument/2006/relationships/slide" Target="slides/slide64.xml"/><Relationship Id="rId83" Type="http://schemas.openxmlformats.org/officeDocument/2006/relationships/slide" Target="slides/slide72.xml"/><Relationship Id="rId88" Type="http://schemas.openxmlformats.org/officeDocument/2006/relationships/slide" Target="slides/slide77.xml"/><Relationship Id="rId91" Type="http://schemas.openxmlformats.org/officeDocument/2006/relationships/slide" Target="slides/slide80.xml"/><Relationship Id="rId96" Type="http://schemas.openxmlformats.org/officeDocument/2006/relationships/slide" Target="slides/slide85.xml"/><Relationship Id="rId111" Type="http://schemas.openxmlformats.org/officeDocument/2006/relationships/slide" Target="slides/slide10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slide" Target="slides/slide46.xml"/><Relationship Id="rId106" Type="http://schemas.openxmlformats.org/officeDocument/2006/relationships/slide" Target="slides/slide95.xml"/><Relationship Id="rId114" Type="http://schemas.openxmlformats.org/officeDocument/2006/relationships/slide" Target="slides/slide103.xml"/><Relationship Id="rId119" Type="http://schemas.openxmlformats.org/officeDocument/2006/relationships/slide" Target="slides/slide108.xml"/><Relationship Id="rId127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slide" Target="slides/slide49.xml"/><Relationship Id="rId65" Type="http://schemas.openxmlformats.org/officeDocument/2006/relationships/slide" Target="slides/slide54.xml"/><Relationship Id="rId73" Type="http://schemas.openxmlformats.org/officeDocument/2006/relationships/slide" Target="slides/slide62.xml"/><Relationship Id="rId78" Type="http://schemas.openxmlformats.org/officeDocument/2006/relationships/slide" Target="slides/slide67.xml"/><Relationship Id="rId81" Type="http://schemas.openxmlformats.org/officeDocument/2006/relationships/slide" Target="slides/slide70.xml"/><Relationship Id="rId86" Type="http://schemas.openxmlformats.org/officeDocument/2006/relationships/slide" Target="slides/slide75.xml"/><Relationship Id="rId94" Type="http://schemas.openxmlformats.org/officeDocument/2006/relationships/slide" Target="slides/slide83.xml"/><Relationship Id="rId99" Type="http://schemas.openxmlformats.org/officeDocument/2006/relationships/slide" Target="slides/slide88.xml"/><Relationship Id="rId101" Type="http://schemas.openxmlformats.org/officeDocument/2006/relationships/slide" Target="slides/slide90.xml"/><Relationship Id="rId122" Type="http://schemas.openxmlformats.org/officeDocument/2006/relationships/slide" Target="slides/slide11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9" Type="http://schemas.openxmlformats.org/officeDocument/2006/relationships/slide" Target="slides/slide28.xml"/><Relationship Id="rId109" Type="http://schemas.openxmlformats.org/officeDocument/2006/relationships/slide" Target="slides/slide98.xml"/><Relationship Id="rId34" Type="http://schemas.openxmlformats.org/officeDocument/2006/relationships/slide" Target="slides/slide23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76" Type="http://schemas.openxmlformats.org/officeDocument/2006/relationships/slide" Target="slides/slide65.xml"/><Relationship Id="rId97" Type="http://schemas.openxmlformats.org/officeDocument/2006/relationships/slide" Target="slides/slide86.xml"/><Relationship Id="rId104" Type="http://schemas.openxmlformats.org/officeDocument/2006/relationships/slide" Target="slides/slide93.xml"/><Relationship Id="rId120" Type="http://schemas.openxmlformats.org/officeDocument/2006/relationships/slide" Target="slides/slide109.xml"/><Relationship Id="rId125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0.xml"/><Relationship Id="rId92" Type="http://schemas.openxmlformats.org/officeDocument/2006/relationships/slide" Target="slides/slide8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8.xml"/><Relationship Id="rId24" Type="http://schemas.openxmlformats.org/officeDocument/2006/relationships/slide" Target="slides/slide13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66" Type="http://schemas.openxmlformats.org/officeDocument/2006/relationships/slide" Target="slides/slide55.xml"/><Relationship Id="rId87" Type="http://schemas.openxmlformats.org/officeDocument/2006/relationships/slide" Target="slides/slide76.xml"/><Relationship Id="rId110" Type="http://schemas.openxmlformats.org/officeDocument/2006/relationships/slide" Target="slides/slide99.xml"/><Relationship Id="rId115" Type="http://schemas.openxmlformats.org/officeDocument/2006/relationships/slide" Target="slides/slide104.xml"/><Relationship Id="rId61" Type="http://schemas.openxmlformats.org/officeDocument/2006/relationships/slide" Target="slides/slide50.xml"/><Relationship Id="rId82" Type="http://schemas.openxmlformats.org/officeDocument/2006/relationships/slide" Target="slides/slide7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Saraiva\Desktop\Rel.%20Ativ.%20RI\Dados_RI_2013_FINAL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saraiva\Desktop\Rel.%20Ativ.%20RI\Dados_RI_2014_FINAL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Saraiva\Desktop\Monit.%20RT98-2010\Dados_Scopus+WoS_2003-2010\Quadro_Resumo_ExP.xls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saraiva\Desktop\Slides_CPLP\CPLP_02-10-2014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saraiva\Desktop\Rel.%20Ativ.%20RI\Dados_RI_2014_FINAL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saraiva\Desktop\Rel.%20Ativ.%20RI\Dados_RI_2014_FINAL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saraiva\Desktop\Rel.%20Ativ.%20RI\Dados_RI_2014_FINAL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4%20Projets\1Scientom&#233;trie\11%20Minho%20-%20Eloy%20Rodrigues\STAT_Minho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secarvalho:Dropbox:Raquel%20RCAAP:DADOS_RCAAP%20(v2)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saraiva\Desktop\Rel.%20Ativ.%20RI\Dados_RI_2014_FINA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saraiva\Desktop\Rel.%20Ativ.%20RI\Dados_RI_2014_FINA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saraiva\Desktop\Rel.%20Ativ.%20RI\Dados_RI_2014_FINAL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saraiva\Desktop\Rel.%20Ativ.%20RI\Dados_RI_2014_FINAL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Saraiva\Desktop\Rel.%20Ativ.%20RI\Relat&#243;rio%20Atividades%20RI%202013\Docs_Acumulado%20RI%202013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saraiva\Desktop\Rel.%20Ativ.%20RI\Dados_RI_2014_FINAL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saraiva\Desktop\Rel.%20Ativ.%20RI\Dados_RI_2014_FINAL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saraiva\Desktop\Rel.%20Ativ.%20RI\Dados_RI_2014_FINAL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none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pt-PT" b="1">
                <a:solidFill>
                  <a:schemeClr val="tx1"/>
                </a:solidFill>
              </a:rPr>
              <a:t>Documentos depositados / mês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none" spc="2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Folha1!$C$3</c:f>
              <c:strCache>
                <c:ptCount val="1"/>
                <c:pt idx="0">
                  <c:v>Depósitos em 2011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1.315227381584228E-2"/>
                  <c:y val="-3.4301040975745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2.6304547631684556E-2"/>
                  <c:y val="-3.14424145793772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9592616085645142E-2"/>
                  <c:y val="-2.00088092777855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4660513404704282E-2"/>
                  <c:y val="-2.57256119285813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3.4524718766585985E-2"/>
                  <c:y val="-4.0017618555571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3.4524718766585985E-2"/>
                  <c:y val="-2.85840132539793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2.7948581858664841E-2"/>
                  <c:y val="-2.57256119285813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2.3016479177723991E-2"/>
                  <c:y val="-5.14512238571628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2.7948581858664841E-2"/>
                  <c:y val="-4.28760198809689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3.6168752993566262E-2"/>
                  <c:y val="-3.71592172301732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6.3822389399870477E-2"/>
                  <c:y val="-1.715047482100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-2.9592616085645E-2"/>
                  <c:y val="-1.42920066269896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Folha1!$B$4:$B$15</c:f>
              <c:strCache>
                <c:ptCount val="12"/>
                <c:pt idx="0">
                  <c:v>Jan.</c:v>
                </c:pt>
                <c:pt idx="1">
                  <c:v>Fev.</c:v>
                </c:pt>
                <c:pt idx="2">
                  <c:v>Mar.</c:v>
                </c:pt>
                <c:pt idx="3">
                  <c:v>Abr.</c:v>
                </c:pt>
                <c:pt idx="4">
                  <c:v>Mai.</c:v>
                </c:pt>
                <c:pt idx="5">
                  <c:v>Jun.</c:v>
                </c:pt>
                <c:pt idx="6">
                  <c:v>Jul.</c:v>
                </c:pt>
                <c:pt idx="7">
                  <c:v>Ago.</c:v>
                </c:pt>
                <c:pt idx="8">
                  <c:v>Set.</c:v>
                </c:pt>
                <c:pt idx="9">
                  <c:v>Out.</c:v>
                </c:pt>
                <c:pt idx="10">
                  <c:v>Nov.</c:v>
                </c:pt>
                <c:pt idx="11">
                  <c:v>Dez.</c:v>
                </c:pt>
              </c:strCache>
            </c:strRef>
          </c:cat>
          <c:val>
            <c:numRef>
              <c:f>Folha1!$C$4:$C$15</c:f>
              <c:numCache>
                <c:formatCode>General</c:formatCode>
                <c:ptCount val="12"/>
                <c:pt idx="0">
                  <c:v>75</c:v>
                </c:pt>
                <c:pt idx="1">
                  <c:v>248</c:v>
                </c:pt>
                <c:pt idx="2">
                  <c:v>298</c:v>
                </c:pt>
                <c:pt idx="3">
                  <c:v>272</c:v>
                </c:pt>
                <c:pt idx="4">
                  <c:v>196</c:v>
                </c:pt>
                <c:pt idx="5">
                  <c:v>236</c:v>
                </c:pt>
                <c:pt idx="6">
                  <c:v>764</c:v>
                </c:pt>
                <c:pt idx="7">
                  <c:v>146</c:v>
                </c:pt>
                <c:pt idx="8">
                  <c:v>335</c:v>
                </c:pt>
                <c:pt idx="9">
                  <c:v>392</c:v>
                </c:pt>
                <c:pt idx="10">
                  <c:v>1223</c:v>
                </c:pt>
                <c:pt idx="11">
                  <c:v>1899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Folha1!$D$3</c:f>
              <c:strCache>
                <c:ptCount val="1"/>
                <c:pt idx="0">
                  <c:v>Depósitos em 2010</c:v>
                </c:pt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Folha1!$B$4:$B$15</c:f>
              <c:strCache>
                <c:ptCount val="12"/>
                <c:pt idx="0">
                  <c:v>Jan.</c:v>
                </c:pt>
                <c:pt idx="1">
                  <c:v>Fev.</c:v>
                </c:pt>
                <c:pt idx="2">
                  <c:v>Mar.</c:v>
                </c:pt>
                <c:pt idx="3">
                  <c:v>Abr.</c:v>
                </c:pt>
                <c:pt idx="4">
                  <c:v>Mai.</c:v>
                </c:pt>
                <c:pt idx="5">
                  <c:v>Jun.</c:v>
                </c:pt>
                <c:pt idx="6">
                  <c:v>Jul.</c:v>
                </c:pt>
                <c:pt idx="7">
                  <c:v>Ago.</c:v>
                </c:pt>
                <c:pt idx="8">
                  <c:v>Set.</c:v>
                </c:pt>
                <c:pt idx="9">
                  <c:v>Out.</c:v>
                </c:pt>
                <c:pt idx="10">
                  <c:v>Nov.</c:v>
                </c:pt>
                <c:pt idx="11">
                  <c:v>Dez.</c:v>
                </c:pt>
              </c:strCache>
            </c:strRef>
          </c:cat>
          <c:val>
            <c:numRef>
              <c:f>Folha1!$D$4:$D$15</c:f>
              <c:numCache>
                <c:formatCode>General</c:formatCode>
                <c:ptCount val="12"/>
                <c:pt idx="0">
                  <c:v>271</c:v>
                </c:pt>
                <c:pt idx="1">
                  <c:v>178</c:v>
                </c:pt>
                <c:pt idx="2">
                  <c:v>66</c:v>
                </c:pt>
                <c:pt idx="3">
                  <c:v>46</c:v>
                </c:pt>
                <c:pt idx="4">
                  <c:v>54</c:v>
                </c:pt>
                <c:pt idx="5">
                  <c:v>36</c:v>
                </c:pt>
                <c:pt idx="6">
                  <c:v>71</c:v>
                </c:pt>
                <c:pt idx="7">
                  <c:v>88</c:v>
                </c:pt>
                <c:pt idx="8">
                  <c:v>137</c:v>
                </c:pt>
                <c:pt idx="9">
                  <c:v>143</c:v>
                </c:pt>
                <c:pt idx="10">
                  <c:v>242</c:v>
                </c:pt>
                <c:pt idx="11">
                  <c:v>301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174760736"/>
        <c:axId val="174761128"/>
      </c:lineChart>
      <c:catAx>
        <c:axId val="1747607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4761128"/>
        <c:crosses val="autoZero"/>
        <c:auto val="1"/>
        <c:lblAlgn val="ctr"/>
        <c:lblOffset val="100"/>
        <c:noMultiLvlLbl val="0"/>
      </c:catAx>
      <c:valAx>
        <c:axId val="174761128"/>
        <c:scaling>
          <c:orientation val="minMax"/>
        </c:scaling>
        <c:delete val="0"/>
        <c:axPos val="l"/>
        <c:numFmt formatCode="#,##0;[Red]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4760736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39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1149184049822993E-2"/>
          <c:y val="4.2415732613726595E-2"/>
          <c:w val="0.66313110802747555"/>
          <c:h val="0.91516853477254678"/>
        </c:manualLayout>
      </c:layout>
      <c:pie3DChart>
        <c:varyColors val="1"/>
        <c:ser>
          <c:idx val="0"/>
          <c:order val="0"/>
          <c:tx>
            <c:strRef>
              <c:f>Gráficos!$C$199</c:f>
              <c:strCache>
                <c:ptCount val="1"/>
                <c:pt idx="0">
                  <c:v>Documentos</c:v>
                </c:pt>
              </c:strCache>
            </c:strRef>
          </c:tx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34%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11%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1.6541183770467762E-3"/>
                  <c:y val="-7.5315956367351302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15%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Gráficos!$B$200:$B$204</c:f>
              <c:strCache>
                <c:ptCount val="5"/>
                <c:pt idx="0">
                  <c:v>Comunicações científicas</c:v>
                </c:pt>
                <c:pt idx="1">
                  <c:v>Artigos</c:v>
                </c:pt>
                <c:pt idx="2">
                  <c:v>Dissertações de mestrado</c:v>
                </c:pt>
                <c:pt idx="3">
                  <c:v>Teses de doutoramento</c:v>
                </c:pt>
                <c:pt idx="4">
                  <c:v>Outros</c:v>
                </c:pt>
              </c:strCache>
            </c:strRef>
          </c:cat>
          <c:val>
            <c:numRef>
              <c:f>Gráficos!$C$200:$C$204</c:f>
              <c:numCache>
                <c:formatCode>#,##0</c:formatCode>
                <c:ptCount val="5"/>
                <c:pt idx="0">
                  <c:v>9168</c:v>
                </c:pt>
                <c:pt idx="1">
                  <c:v>9061</c:v>
                </c:pt>
                <c:pt idx="2">
                  <c:v>2683</c:v>
                </c:pt>
                <c:pt idx="3">
                  <c:v>1298</c:v>
                </c:pt>
                <c:pt idx="4" formatCode="General">
                  <c:v>3487</c:v>
                </c:pt>
              </c:numCache>
            </c:numRef>
          </c:val>
        </c:ser>
        <c:ser>
          <c:idx val="1"/>
          <c:order val="1"/>
          <c:tx>
            <c:strRef>
              <c:f>Gráficos!$D$199</c:f>
              <c:strCache>
                <c:ptCount val="1"/>
                <c:pt idx="0">
                  <c:v>Perc.(%)</c:v>
                </c:pt>
              </c:strCache>
            </c:strRef>
          </c:tx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cat>
            <c:strRef>
              <c:f>Gráficos!$B$200:$B$204</c:f>
              <c:strCache>
                <c:ptCount val="5"/>
                <c:pt idx="0">
                  <c:v>Comunicações científicas</c:v>
                </c:pt>
                <c:pt idx="1">
                  <c:v>Artigos</c:v>
                </c:pt>
                <c:pt idx="2">
                  <c:v>Dissertações de mestrado</c:v>
                </c:pt>
                <c:pt idx="3">
                  <c:v>Teses de doutoramento</c:v>
                </c:pt>
                <c:pt idx="4">
                  <c:v>Outros</c:v>
                </c:pt>
              </c:strCache>
            </c:strRef>
          </c:cat>
          <c:val>
            <c:numRef>
              <c:f>Gráficos!$D$200:$D$204</c:f>
              <c:numCache>
                <c:formatCode>0</c:formatCode>
                <c:ptCount val="5"/>
                <c:pt idx="0">
                  <c:v>35.67731641825894</c:v>
                </c:pt>
                <c:pt idx="1">
                  <c:v>35.26092539985212</c:v>
                </c:pt>
                <c:pt idx="2">
                  <c:v>10.440907498929835</c:v>
                </c:pt>
                <c:pt idx="3">
                  <c:v>5.0511732887107446</c:v>
                </c:pt>
                <c:pt idx="4">
                  <c:v>13.569677394248355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6700929927117203"/>
          <c:y val="0.62508230887488847"/>
          <c:w val="0.33299070072882803"/>
          <c:h val="0.372407159246199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Gráficos!$C$200</c:f>
              <c:strCache>
                <c:ptCount val="1"/>
                <c:pt idx="0">
                  <c:v>Documentos</c:v>
                </c:pt>
              </c:strCache>
            </c:strRef>
          </c:tx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Gráficos!$B$201:$B$203</c:f>
              <c:strCache>
                <c:ptCount val="3"/>
                <c:pt idx="0">
                  <c:v>Acesso Aberto</c:v>
                </c:pt>
                <c:pt idx="1">
                  <c:v>Acesso Restrito</c:v>
                </c:pt>
                <c:pt idx="2">
                  <c:v>Acesso Embargado</c:v>
                </c:pt>
              </c:strCache>
            </c:strRef>
          </c:cat>
          <c:val>
            <c:numRef>
              <c:f>Gráficos!$C$201:$C$203</c:f>
              <c:numCache>
                <c:formatCode>#,##0</c:formatCode>
                <c:ptCount val="3"/>
                <c:pt idx="0">
                  <c:v>24532</c:v>
                </c:pt>
                <c:pt idx="1">
                  <c:v>5204</c:v>
                </c:pt>
                <c:pt idx="2" formatCode="General">
                  <c:v>775</c:v>
                </c:pt>
              </c:numCache>
            </c:numRef>
          </c:val>
        </c:ser>
        <c:ser>
          <c:idx val="1"/>
          <c:order val="1"/>
          <c:tx>
            <c:strRef>
              <c:f>Gráficos!$D$200</c:f>
              <c:strCache>
                <c:ptCount val="1"/>
                <c:pt idx="0">
                  <c:v>Perc.(%)</c:v>
                </c:pt>
              </c:strCache>
            </c:strRef>
          </c:tx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cat>
            <c:strRef>
              <c:f>Gráficos!$B$201:$B$203</c:f>
              <c:strCache>
                <c:ptCount val="3"/>
                <c:pt idx="0">
                  <c:v>Acesso Aberto</c:v>
                </c:pt>
                <c:pt idx="1">
                  <c:v>Acesso Restrito</c:v>
                </c:pt>
                <c:pt idx="2">
                  <c:v>Acesso Embargado</c:v>
                </c:pt>
              </c:strCache>
            </c:strRef>
          </c:cat>
          <c:val>
            <c:numRef>
              <c:f>Gráficos!$D$201:$D$203</c:f>
              <c:numCache>
                <c:formatCode>0</c:formatCode>
                <c:ptCount val="3"/>
                <c:pt idx="0">
                  <c:v>80.403788797482875</c:v>
                </c:pt>
                <c:pt idx="1">
                  <c:v>17.056143685883779</c:v>
                </c:pt>
                <c:pt idx="2">
                  <c:v>2.5400675166333455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 sz="1800" b="1" i="0" baseline="0" smtClean="0">
                <a:solidFill>
                  <a:schemeClr val="tx1"/>
                </a:solidFill>
                <a:effectLst/>
              </a:rPr>
              <a:t>Percentagem das publicações WoS/Scopus da UMinho no RepositóriUM</a:t>
            </a:r>
            <a:endParaRPr lang="pt-PT">
              <a:solidFill>
                <a:schemeClr val="tx1"/>
              </a:solidFill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rgbClr val="993366"/>
            </a:solidFill>
            <a:ln w="9525" cap="flat" cmpd="sng" algn="ctr">
              <a:noFill/>
              <a:round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FF9999"/>
              </a:solidFill>
              <a:ln w="9525" cap="flat" cmpd="sng" algn="ctr">
                <a:noFill/>
                <a:round/>
              </a:ln>
              <a:effectLst/>
              <a:sp3d/>
            </c:spPr>
          </c:dPt>
          <c:dPt>
            <c:idx val="1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 w="9525" cap="flat" cmpd="sng" algn="ctr">
                <a:noFill/>
                <a:round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 w="9525" cap="flat" cmpd="sng" algn="ctr">
                <a:noFill/>
                <a:round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 w="9525" cap="flat" cmpd="sng" algn="ctr">
                <a:noFill/>
                <a:round/>
              </a:ln>
              <a:effectLst/>
              <a:sp3d/>
            </c:spPr>
          </c:dPt>
          <c:dPt>
            <c:idx val="4"/>
            <c:invertIfNegative val="0"/>
            <c:bubble3D val="0"/>
            <c:spPr>
              <a:solidFill>
                <a:srgbClr val="993366"/>
              </a:solidFill>
              <a:ln w="9525" cap="flat" cmpd="sng" algn="ctr">
                <a:noFill/>
                <a:round/>
              </a:ln>
              <a:effectLst/>
              <a:sp3d/>
            </c:spPr>
          </c:dPt>
          <c:dPt>
            <c:idx val="5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 w="9525" cap="flat" cmpd="sng" algn="ctr">
                <a:noFill/>
                <a:round/>
              </a:ln>
              <a:effectLst/>
              <a:sp3d/>
            </c:spPr>
          </c:dPt>
          <c:dPt>
            <c:idx val="6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9525" cap="flat" cmpd="sng" algn="ctr">
                <a:noFill/>
                <a:round/>
              </a:ln>
              <a:effectLst/>
              <a:sp3d/>
            </c:spPr>
          </c:dPt>
          <c:dPt>
            <c:idx val="7"/>
            <c:invertIfNegative val="0"/>
            <c:bubble3D val="0"/>
            <c:spPr>
              <a:solidFill>
                <a:srgbClr val="FF66CC"/>
              </a:solidFill>
              <a:ln w="9525" cap="flat" cmpd="sng" algn="ctr">
                <a:noFill/>
                <a:round/>
              </a:ln>
              <a:effectLst/>
              <a:sp3d/>
            </c:spPr>
          </c:dPt>
          <c:dPt>
            <c:idx val="8"/>
            <c:invertIfNegative val="0"/>
            <c:bubble3D val="0"/>
            <c:spPr>
              <a:solidFill>
                <a:srgbClr val="7030A0"/>
              </a:solidFill>
              <a:ln w="9525" cap="flat" cmpd="sng" algn="ctr">
                <a:noFill/>
                <a:round/>
              </a:ln>
              <a:effectLst/>
              <a:sp3d/>
            </c:spPr>
          </c:dPt>
          <c:dPt>
            <c:idx val="9"/>
            <c:invertIfNegative val="0"/>
            <c:bubble3D val="0"/>
            <c:spPr>
              <a:solidFill>
                <a:srgbClr val="0070C0"/>
              </a:solidFill>
              <a:ln w="9525" cap="flat" cmpd="sng" algn="ctr">
                <a:noFill/>
                <a:round/>
              </a:ln>
              <a:effectLst/>
              <a:sp3d/>
            </c:spPr>
          </c:dPt>
          <c:dPt>
            <c:idx val="1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 w="9525" cap="flat" cmpd="sng" algn="ctr">
                <a:noFill/>
                <a:round/>
              </a:ln>
              <a:effectLst/>
              <a:sp3d/>
            </c:spPr>
          </c:dPt>
          <c:dPt>
            <c:idx val="1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 w="9525" cap="flat" cmpd="sng" algn="ctr">
                <a:noFill/>
                <a:round/>
              </a:ln>
              <a:effectLst/>
              <a:sp3d/>
            </c:spPr>
          </c:dPt>
          <c:dLbls>
            <c:dLbl>
              <c:idx val="10"/>
              <c:layout>
                <c:manualLayout>
                  <c:x val="3.4135985941348285E-3"/>
                  <c:y val="2.844666004852507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Gráficos!$B$4:$B$15</c:f>
              <c:numCache>
                <c:formatCode>General</c:formatCode>
                <c:ptCount val="12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</c:numCache>
            </c:numRef>
          </c:cat>
          <c:val>
            <c:numRef>
              <c:f>Gráficos!$C$4:$C$15</c:f>
              <c:numCache>
                <c:formatCode>0%</c:formatCode>
                <c:ptCount val="12"/>
                <c:pt idx="0">
                  <c:v>0.42161016949152541</c:v>
                </c:pt>
                <c:pt idx="1">
                  <c:v>0.4590690208667737</c:v>
                </c:pt>
                <c:pt idx="2">
                  <c:v>0.51661129568106312</c:v>
                </c:pt>
                <c:pt idx="3">
                  <c:v>0.5</c:v>
                </c:pt>
                <c:pt idx="4">
                  <c:v>0.42133620689655171</c:v>
                </c:pt>
                <c:pt idx="5">
                  <c:v>0.42</c:v>
                </c:pt>
                <c:pt idx="6">
                  <c:v>0.42</c:v>
                </c:pt>
                <c:pt idx="7">
                  <c:v>0.44</c:v>
                </c:pt>
                <c:pt idx="8">
                  <c:v>0.69510739856801906</c:v>
                </c:pt>
                <c:pt idx="9">
                  <c:v>0.71</c:v>
                </c:pt>
                <c:pt idx="10">
                  <c:v>0.64</c:v>
                </c:pt>
                <c:pt idx="11">
                  <c:v>0.62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174517712"/>
        <c:axId val="174518104"/>
        <c:axId val="0"/>
      </c:bar3DChart>
      <c:catAx>
        <c:axId val="174517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4518104"/>
        <c:crosses val="autoZero"/>
        <c:auto val="1"/>
        <c:lblAlgn val="ctr"/>
        <c:lblOffset val="100"/>
        <c:noMultiLvlLbl val="0"/>
      </c:catAx>
      <c:valAx>
        <c:axId val="174518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4517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2"/>
          <c:order val="0"/>
          <c:tx>
            <c:strRef>
              <c:f>RI!$B$37</c:f>
              <c:strCache>
                <c:ptCount val="1"/>
                <c:pt idx="0">
                  <c:v>Downloads</c:v>
                </c:pt>
              </c:strCache>
            </c:strRef>
          </c:tx>
          <c:spPr>
            <a:ln w="22225" cap="rnd" cmpd="sng" algn="ctr">
              <a:solidFill>
                <a:srgbClr val="000099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-1.1457350496074922E-2"/>
                  <c:y val="-2.518099085017966E-2"/>
                </c:manualLayout>
              </c:layout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RI!$A$38:$A$49</c:f>
              <c:numCache>
                <c:formatCode>General</c:formatCode>
                <c:ptCount val="12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</c:numCache>
            </c:numRef>
          </c:cat>
          <c:val>
            <c:numRef>
              <c:f>RI!$C$38:$C$49</c:f>
              <c:numCache>
                <c:formatCode>#,##0</c:formatCode>
                <c:ptCount val="12"/>
                <c:pt idx="0">
                  <c:v>3363</c:v>
                </c:pt>
                <c:pt idx="1">
                  <c:v>91691</c:v>
                </c:pt>
                <c:pt idx="2">
                  <c:v>246301</c:v>
                </c:pt>
                <c:pt idx="3">
                  <c:v>690593.7</c:v>
                </c:pt>
                <c:pt idx="4">
                  <c:v>1597471.7999999998</c:v>
                </c:pt>
                <c:pt idx="5">
                  <c:v>2685435.4</c:v>
                </c:pt>
                <c:pt idx="6">
                  <c:v>3846733.9</c:v>
                </c:pt>
                <c:pt idx="7" formatCode="General">
                  <c:v>5132711.0999999996</c:v>
                </c:pt>
                <c:pt idx="8" formatCode="General">
                  <c:v>6589762</c:v>
                </c:pt>
                <c:pt idx="9" formatCode="General">
                  <c:v>8437480.4000000004</c:v>
                </c:pt>
                <c:pt idx="10" formatCode="General">
                  <c:v>10752297.9</c:v>
                </c:pt>
                <c:pt idx="11" formatCode="General">
                  <c:v>12494689.4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174518888"/>
        <c:axId val="174519280"/>
      </c:lineChart>
      <c:catAx>
        <c:axId val="174518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4519280"/>
        <c:crosses val="autoZero"/>
        <c:auto val="1"/>
        <c:lblAlgn val="ctr"/>
        <c:lblOffset val="100"/>
        <c:noMultiLvlLbl val="0"/>
      </c:catAx>
      <c:valAx>
        <c:axId val="174519280"/>
        <c:scaling>
          <c:orientation val="minMax"/>
        </c:scaling>
        <c:delete val="0"/>
        <c:axPos val="l"/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4518888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39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6027914655067332"/>
          <c:y val="2.6560360397855021E-2"/>
          <c:w val="0.69404015557535526"/>
          <c:h val="0.86962960773243525"/>
        </c:manualLayout>
      </c:layout>
      <c:pie3DChart>
        <c:varyColors val="1"/>
        <c:ser>
          <c:idx val="0"/>
          <c:order val="0"/>
          <c:explosion val="12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1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1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2"/>
              <c:layout>
                <c:manualLayout>
                  <c:x val="-2.5000000000000001E-2"/>
                  <c:y val="-4.6296296296296502E-3"/>
                </c:manualLayout>
              </c:layout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3.0555555555555582E-2"/>
                  <c:y val="-3.2407407407407565E-2"/>
                </c:manualLayout>
              </c:layout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2.4780789774306089E-2"/>
                  <c:y val="-4.1666808783502478E-2"/>
                </c:manualLayout>
              </c:layout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1.2783764364618035E-2"/>
                  <c:y val="-6.674397015110890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7.194808079560619E-2"/>
                  <c:y val="-3.4762488659076475E-2"/>
                </c:manualLayout>
              </c:layout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5398677877605984E-2"/>
                  <c:y val="0"/>
                </c:manualLayout>
              </c:layout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Gráficos!$B$127:$B$133</c:f>
              <c:strCache>
                <c:ptCount val="7"/>
                <c:pt idx="0">
                  <c:v>Portugal</c:v>
                </c:pt>
                <c:pt idx="1">
                  <c:v>Brasil</c:v>
                </c:pt>
                <c:pt idx="2">
                  <c:v>União Europeia</c:v>
                </c:pt>
                <c:pt idx="3">
                  <c:v>Estados Unidos</c:v>
                </c:pt>
                <c:pt idx="4">
                  <c:v>China</c:v>
                </c:pt>
                <c:pt idx="5">
                  <c:v>Índia</c:v>
                </c:pt>
                <c:pt idx="6">
                  <c:v>Outros</c:v>
                </c:pt>
              </c:strCache>
            </c:strRef>
          </c:cat>
          <c:val>
            <c:numRef>
              <c:f>Gráficos!$C$127:$C$133</c:f>
              <c:numCache>
                <c:formatCode>General</c:formatCode>
                <c:ptCount val="7"/>
                <c:pt idx="0">
                  <c:v>34</c:v>
                </c:pt>
                <c:pt idx="1">
                  <c:v>23</c:v>
                </c:pt>
                <c:pt idx="2">
                  <c:v>10</c:v>
                </c:pt>
                <c:pt idx="3">
                  <c:v>7</c:v>
                </c:pt>
                <c:pt idx="4">
                  <c:v>5</c:v>
                </c:pt>
                <c:pt idx="5">
                  <c:v>4</c:v>
                </c:pt>
                <c:pt idx="6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21762904636934"/>
          <c:y val="0.2044808982210557"/>
          <c:w val="0.80933792650918712"/>
          <c:h val="0.61985527850685418"/>
        </c:manualLayout>
      </c:layout>
      <c:lineChart>
        <c:grouping val="standard"/>
        <c:varyColors val="0"/>
        <c:ser>
          <c:idx val="0"/>
          <c:order val="0"/>
          <c:tx>
            <c:strRef>
              <c:f>Gráficos!$C$3</c:f>
              <c:strCache>
                <c:ptCount val="1"/>
                <c:pt idx="0">
                  <c:v>2013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Gráficos!$B$4:$B$15</c:f>
              <c:strCache>
                <c:ptCount val="12"/>
                <c:pt idx="0">
                  <c:v>Jan.</c:v>
                </c:pt>
                <c:pt idx="1">
                  <c:v>Fev.</c:v>
                </c:pt>
                <c:pt idx="2">
                  <c:v>Mar.</c:v>
                </c:pt>
                <c:pt idx="3">
                  <c:v>Abr.</c:v>
                </c:pt>
                <c:pt idx="4">
                  <c:v>Mai.</c:v>
                </c:pt>
                <c:pt idx="5">
                  <c:v>Jun.</c:v>
                </c:pt>
                <c:pt idx="6">
                  <c:v>Jul.</c:v>
                </c:pt>
                <c:pt idx="7">
                  <c:v>Ago.</c:v>
                </c:pt>
                <c:pt idx="8">
                  <c:v>Set.</c:v>
                </c:pt>
                <c:pt idx="9">
                  <c:v>Out.</c:v>
                </c:pt>
                <c:pt idx="10">
                  <c:v>Nov.</c:v>
                </c:pt>
                <c:pt idx="11">
                  <c:v>Dez.</c:v>
                </c:pt>
              </c:strCache>
            </c:strRef>
          </c:cat>
          <c:val>
            <c:numRef>
              <c:f>Gráficos!$C$4:$C$15</c:f>
              <c:numCache>
                <c:formatCode>General</c:formatCode>
                <c:ptCount val="12"/>
                <c:pt idx="0">
                  <c:v>247358</c:v>
                </c:pt>
                <c:pt idx="1">
                  <c:v>237738</c:v>
                </c:pt>
                <c:pt idx="2">
                  <c:v>276408</c:v>
                </c:pt>
                <c:pt idx="3">
                  <c:v>280434</c:v>
                </c:pt>
                <c:pt idx="4">
                  <c:v>320315</c:v>
                </c:pt>
                <c:pt idx="5">
                  <c:v>291865</c:v>
                </c:pt>
                <c:pt idx="6">
                  <c:v>245617</c:v>
                </c:pt>
                <c:pt idx="7">
                  <c:v>231722</c:v>
                </c:pt>
                <c:pt idx="8">
                  <c:v>310395</c:v>
                </c:pt>
                <c:pt idx="9">
                  <c:v>394212</c:v>
                </c:pt>
                <c:pt idx="10">
                  <c:v>370408</c:v>
                </c:pt>
                <c:pt idx="11">
                  <c:v>270725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Gráficos!$D$3</c:f>
              <c:strCache>
                <c:ptCount val="1"/>
                <c:pt idx="0">
                  <c:v>2014</c:v>
                </c:pt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Gráficos!$B$4:$B$15</c:f>
              <c:strCache>
                <c:ptCount val="12"/>
                <c:pt idx="0">
                  <c:v>Jan.</c:v>
                </c:pt>
                <c:pt idx="1">
                  <c:v>Fev.</c:v>
                </c:pt>
                <c:pt idx="2">
                  <c:v>Mar.</c:v>
                </c:pt>
                <c:pt idx="3">
                  <c:v>Abr.</c:v>
                </c:pt>
                <c:pt idx="4">
                  <c:v>Mai.</c:v>
                </c:pt>
                <c:pt idx="5">
                  <c:v>Jun.</c:v>
                </c:pt>
                <c:pt idx="6">
                  <c:v>Jul.</c:v>
                </c:pt>
                <c:pt idx="7">
                  <c:v>Ago.</c:v>
                </c:pt>
                <c:pt idx="8">
                  <c:v>Set.</c:v>
                </c:pt>
                <c:pt idx="9">
                  <c:v>Out.</c:v>
                </c:pt>
                <c:pt idx="10">
                  <c:v>Nov.</c:v>
                </c:pt>
                <c:pt idx="11">
                  <c:v>Dez.</c:v>
                </c:pt>
              </c:strCache>
            </c:strRef>
          </c:cat>
          <c:val>
            <c:numRef>
              <c:f>Gráficos!$D$4:$D$15</c:f>
              <c:numCache>
                <c:formatCode>General</c:formatCode>
                <c:ptCount val="12"/>
                <c:pt idx="0">
                  <c:v>263298</c:v>
                </c:pt>
                <c:pt idx="1">
                  <c:v>272889</c:v>
                </c:pt>
                <c:pt idx="2">
                  <c:v>350526</c:v>
                </c:pt>
                <c:pt idx="3">
                  <c:v>375864</c:v>
                </c:pt>
                <c:pt idx="4">
                  <c:v>405127</c:v>
                </c:pt>
                <c:pt idx="5">
                  <c:v>314534</c:v>
                </c:pt>
                <c:pt idx="6">
                  <c:v>338096</c:v>
                </c:pt>
                <c:pt idx="7">
                  <c:v>219604</c:v>
                </c:pt>
                <c:pt idx="8">
                  <c:v>267429</c:v>
                </c:pt>
                <c:pt idx="9">
                  <c:v>324245</c:v>
                </c:pt>
                <c:pt idx="10">
                  <c:v>329605</c:v>
                </c:pt>
                <c:pt idx="11">
                  <c:v>260205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174520456"/>
        <c:axId val="174520848"/>
      </c:lineChart>
      <c:catAx>
        <c:axId val="1745204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4520848"/>
        <c:crosses val="autoZero"/>
        <c:auto val="1"/>
        <c:lblAlgn val="ctr"/>
        <c:lblOffset val="100"/>
        <c:noMultiLvlLbl val="0"/>
      </c:catAx>
      <c:valAx>
        <c:axId val="174520848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4520456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39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Gráficos!$B$145</c:f>
              <c:strCache>
                <c:ptCount val="1"/>
                <c:pt idx="0">
                  <c:v>Origens do tráfego ao RepositóriUM</c:v>
                </c:pt>
              </c:strCache>
            </c:strRef>
          </c:tx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Gráficos!$B$147:$B$150</c:f>
              <c:strCache>
                <c:ptCount val="4"/>
                <c:pt idx="0">
                  <c:v>Motores de pesquisa</c:v>
                </c:pt>
                <c:pt idx="1">
                  <c:v>Websites de referência</c:v>
                </c:pt>
                <c:pt idx="2">
                  <c:v>Tráfego direto</c:v>
                </c:pt>
                <c:pt idx="3">
                  <c:v>Outro</c:v>
                </c:pt>
              </c:strCache>
            </c:strRef>
          </c:cat>
          <c:val>
            <c:numRef>
              <c:f>Gráficos!$D$147:$D$150</c:f>
              <c:numCache>
                <c:formatCode>0</c:formatCode>
                <c:ptCount val="4"/>
                <c:pt idx="0">
                  <c:v>641462</c:v>
                </c:pt>
                <c:pt idx="1">
                  <c:v>74162</c:v>
                </c:pt>
                <c:pt idx="2">
                  <c:v>64149</c:v>
                </c:pt>
                <c:pt idx="3">
                  <c:v>46887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extLst>
          <c:ext xmlns:c15="http://schemas.microsoft.com/office/drawing/2012/chart" uri="{02D57815-91ED-43cb-92C2-25804820EDAC}">
            <c15:filteredPieSeries>
              <c15:ser>
                <c:idx val="1"/>
                <c:order val="1"/>
                <c:dPt>
                  <c:idx val="0"/>
                  <c:bubble3D val="0"/>
                  <c:spPr>
                    <a:gradFill rotWithShape="1">
                      <a:gsLst>
                        <a:gs pos="0">
                          <a:schemeClr val="accent1">
                            <a:shade val="51000"/>
                            <a:satMod val="130000"/>
                          </a:schemeClr>
                        </a:gs>
                        <a:gs pos="80000">
                          <a:schemeClr val="accent1">
                            <a:shade val="93000"/>
                            <a:satMod val="130000"/>
                          </a:schemeClr>
                        </a:gs>
                        <a:gs pos="100000">
                          <a:schemeClr val="accent1">
                            <a:shade val="94000"/>
                            <a:satMod val="135000"/>
                          </a:schemeClr>
                        </a:gs>
                      </a:gsLst>
                      <a:lin ang="16200000" scaled="0"/>
                    </a:gradFill>
                    <a:ln>
                      <a:noFill/>
                    </a:ln>
                    <a:effectLst>
                      <a:outerShdw blurRad="40000" dist="23000" dir="5400000" rotWithShape="0">
                        <a:srgbClr val="000000">
                          <a:alpha val="35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threePt" dir="t">
                        <a:rot lat="0" lon="0" rev="1200000"/>
                      </a:lightRig>
                    </a:scene3d>
                    <a:sp3d>
                      <a:bevelT w="63500" h="25400"/>
                    </a:sp3d>
                  </c:spPr>
                </c:dPt>
                <c:dPt>
                  <c:idx val="1"/>
                  <c:bubble3D val="0"/>
                  <c:spPr>
                    <a:gradFill rotWithShape="1">
                      <a:gsLst>
                        <a:gs pos="0">
                          <a:schemeClr val="accent2">
                            <a:shade val="51000"/>
                            <a:satMod val="130000"/>
                          </a:schemeClr>
                        </a:gs>
                        <a:gs pos="80000">
                          <a:schemeClr val="accent2">
                            <a:shade val="93000"/>
                            <a:satMod val="130000"/>
                          </a:schemeClr>
                        </a:gs>
                        <a:gs pos="100000">
                          <a:schemeClr val="accent2">
                            <a:shade val="94000"/>
                            <a:satMod val="135000"/>
                          </a:schemeClr>
                        </a:gs>
                      </a:gsLst>
                      <a:lin ang="16200000" scaled="0"/>
                    </a:gradFill>
                    <a:ln>
                      <a:noFill/>
                    </a:ln>
                    <a:effectLst>
                      <a:outerShdw blurRad="40000" dist="23000" dir="5400000" rotWithShape="0">
                        <a:srgbClr val="000000">
                          <a:alpha val="35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threePt" dir="t">
                        <a:rot lat="0" lon="0" rev="1200000"/>
                      </a:lightRig>
                    </a:scene3d>
                    <a:sp3d>
                      <a:bevelT w="63500" h="25400"/>
                    </a:sp3d>
                  </c:spPr>
                </c:dPt>
                <c:dPt>
                  <c:idx val="2"/>
                  <c:bubble3D val="0"/>
                  <c:spPr>
                    <a:gradFill rotWithShape="1">
                      <a:gsLst>
                        <a:gs pos="0">
                          <a:schemeClr val="accent3">
                            <a:shade val="51000"/>
                            <a:satMod val="130000"/>
                          </a:schemeClr>
                        </a:gs>
                        <a:gs pos="80000">
                          <a:schemeClr val="accent3">
                            <a:shade val="93000"/>
                            <a:satMod val="130000"/>
                          </a:schemeClr>
                        </a:gs>
                        <a:gs pos="100000">
                          <a:schemeClr val="accent3">
                            <a:shade val="94000"/>
                            <a:satMod val="135000"/>
                          </a:schemeClr>
                        </a:gs>
                      </a:gsLst>
                      <a:lin ang="16200000" scaled="0"/>
                    </a:gradFill>
                    <a:ln>
                      <a:noFill/>
                    </a:ln>
                    <a:effectLst>
                      <a:outerShdw blurRad="40000" dist="23000" dir="5400000" rotWithShape="0">
                        <a:srgbClr val="000000">
                          <a:alpha val="35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threePt" dir="t">
                        <a:rot lat="0" lon="0" rev="1200000"/>
                      </a:lightRig>
                    </a:scene3d>
                    <a:sp3d>
                      <a:bevelT w="63500" h="25400"/>
                    </a:sp3d>
                  </c:spPr>
                </c:dPt>
                <c:dPt>
                  <c:idx val="3"/>
                  <c:bubble3D val="0"/>
                  <c:spPr>
                    <a:gradFill rotWithShape="1">
                      <a:gsLst>
                        <a:gs pos="0">
                          <a:schemeClr val="accent4">
                            <a:shade val="51000"/>
                            <a:satMod val="130000"/>
                          </a:schemeClr>
                        </a:gs>
                        <a:gs pos="80000">
                          <a:schemeClr val="accent4">
                            <a:shade val="93000"/>
                            <a:satMod val="130000"/>
                          </a:schemeClr>
                        </a:gs>
                        <a:gs pos="100000">
                          <a:schemeClr val="accent4">
                            <a:shade val="94000"/>
                            <a:satMod val="135000"/>
                          </a:schemeClr>
                        </a:gs>
                      </a:gsLst>
                      <a:lin ang="16200000" scaled="0"/>
                    </a:gradFill>
                    <a:ln>
                      <a:noFill/>
                    </a:ln>
                    <a:effectLst>
                      <a:outerShdw blurRad="40000" dist="23000" dir="5400000" rotWithShape="0">
                        <a:srgbClr val="000000">
                          <a:alpha val="35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threePt" dir="t">
                        <a:rot lat="0" lon="0" rev="1200000"/>
                      </a:lightRig>
                    </a:scene3d>
                    <a:sp3d>
                      <a:bevelT w="63500" h="25400"/>
                    </a:sp3d>
                  </c:spPr>
                </c:dPt>
                <c:cat>
                  <c:strRef>
                    <c:extLst>
                      <c:ext uri="{02D57815-91ED-43cb-92C2-25804820EDAC}">
                        <c15:formulaRef>
                          <c15:sqref>Gráficos!$B$147:$B$150</c15:sqref>
                        </c15:formulaRef>
                      </c:ext>
                    </c:extLst>
                    <c:strCache>
                      <c:ptCount val="4"/>
                      <c:pt idx="0">
                        <c:v>Motores de pesquisa</c:v>
                      </c:pt>
                      <c:pt idx="1">
                        <c:v>Websites de referência</c:v>
                      </c:pt>
                      <c:pt idx="2">
                        <c:v>Tráfego direto</c:v>
                      </c:pt>
                      <c:pt idx="3">
                        <c:v>Outro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Gráficos!$D$147:$D$150</c15:sqref>
                        </c15:formulaRef>
                      </c:ext>
                    </c:extLst>
                    <c:numCache>
                      <c:formatCode>0</c:formatCode>
                      <c:ptCount val="4"/>
                      <c:pt idx="0">
                        <c:v>641462</c:v>
                      </c:pt>
                      <c:pt idx="1">
                        <c:v>74162</c:v>
                      </c:pt>
                      <c:pt idx="2">
                        <c:v>64149</c:v>
                      </c:pt>
                      <c:pt idx="3">
                        <c:v>46887</c:v>
                      </c:pt>
                    </c:numCache>
                  </c:numRef>
                </c:val>
              </c15:ser>
            </c15:filteredPieSeries>
            <c15:filteredPieSeries>
              <c15:ser>
                <c:idx val="2"/>
                <c:order val="2"/>
                <c:dPt>
                  <c:idx val="0"/>
                  <c:bubble3D val="0"/>
                  <c:spPr>
                    <a:gradFill rotWithShape="1">
                      <a:gsLst>
                        <a:gs pos="0">
                          <a:schemeClr val="accent1">
                            <a:shade val="51000"/>
                            <a:satMod val="130000"/>
                          </a:schemeClr>
                        </a:gs>
                        <a:gs pos="80000">
                          <a:schemeClr val="accent1">
                            <a:shade val="93000"/>
                            <a:satMod val="130000"/>
                          </a:schemeClr>
                        </a:gs>
                        <a:gs pos="100000">
                          <a:schemeClr val="accent1">
                            <a:shade val="94000"/>
                            <a:satMod val="135000"/>
                          </a:schemeClr>
                        </a:gs>
                      </a:gsLst>
                      <a:lin ang="16200000" scaled="0"/>
                    </a:gradFill>
                    <a:ln>
                      <a:noFill/>
                    </a:ln>
                    <a:effectLst>
                      <a:outerShdw blurRad="40000" dist="23000" dir="5400000" rotWithShape="0">
                        <a:srgbClr val="000000">
                          <a:alpha val="35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threePt" dir="t">
                        <a:rot lat="0" lon="0" rev="1200000"/>
                      </a:lightRig>
                    </a:scene3d>
                    <a:sp3d>
                      <a:bevelT w="63500" h="25400"/>
                    </a:sp3d>
                  </c:spPr>
                </c:dPt>
                <c:dPt>
                  <c:idx val="1"/>
                  <c:bubble3D val="0"/>
                  <c:spPr>
                    <a:gradFill rotWithShape="1">
                      <a:gsLst>
                        <a:gs pos="0">
                          <a:schemeClr val="accent2">
                            <a:shade val="51000"/>
                            <a:satMod val="130000"/>
                          </a:schemeClr>
                        </a:gs>
                        <a:gs pos="80000">
                          <a:schemeClr val="accent2">
                            <a:shade val="93000"/>
                            <a:satMod val="130000"/>
                          </a:schemeClr>
                        </a:gs>
                        <a:gs pos="100000">
                          <a:schemeClr val="accent2">
                            <a:shade val="94000"/>
                            <a:satMod val="135000"/>
                          </a:schemeClr>
                        </a:gs>
                      </a:gsLst>
                      <a:lin ang="16200000" scaled="0"/>
                    </a:gradFill>
                    <a:ln>
                      <a:noFill/>
                    </a:ln>
                    <a:effectLst>
                      <a:outerShdw blurRad="40000" dist="23000" dir="5400000" rotWithShape="0">
                        <a:srgbClr val="000000">
                          <a:alpha val="35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threePt" dir="t">
                        <a:rot lat="0" lon="0" rev="1200000"/>
                      </a:lightRig>
                    </a:scene3d>
                    <a:sp3d>
                      <a:bevelT w="63500" h="25400"/>
                    </a:sp3d>
                  </c:spPr>
                </c:dPt>
                <c:dPt>
                  <c:idx val="2"/>
                  <c:bubble3D val="0"/>
                  <c:spPr>
                    <a:gradFill rotWithShape="1">
                      <a:gsLst>
                        <a:gs pos="0">
                          <a:schemeClr val="accent3">
                            <a:shade val="51000"/>
                            <a:satMod val="130000"/>
                          </a:schemeClr>
                        </a:gs>
                        <a:gs pos="80000">
                          <a:schemeClr val="accent3">
                            <a:shade val="93000"/>
                            <a:satMod val="130000"/>
                          </a:schemeClr>
                        </a:gs>
                        <a:gs pos="100000">
                          <a:schemeClr val="accent3">
                            <a:shade val="94000"/>
                            <a:satMod val="135000"/>
                          </a:schemeClr>
                        </a:gs>
                      </a:gsLst>
                      <a:lin ang="16200000" scaled="0"/>
                    </a:gradFill>
                    <a:ln>
                      <a:noFill/>
                    </a:ln>
                    <a:effectLst>
                      <a:outerShdw blurRad="40000" dist="23000" dir="5400000" rotWithShape="0">
                        <a:srgbClr val="000000">
                          <a:alpha val="35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threePt" dir="t">
                        <a:rot lat="0" lon="0" rev="1200000"/>
                      </a:lightRig>
                    </a:scene3d>
                    <a:sp3d>
                      <a:bevelT w="63500" h="25400"/>
                    </a:sp3d>
                  </c:spPr>
                </c:dPt>
                <c:dPt>
                  <c:idx val="3"/>
                  <c:bubble3D val="0"/>
                  <c:spPr>
                    <a:gradFill rotWithShape="1">
                      <a:gsLst>
                        <a:gs pos="0">
                          <a:schemeClr val="accent4">
                            <a:shade val="51000"/>
                            <a:satMod val="130000"/>
                          </a:schemeClr>
                        </a:gs>
                        <a:gs pos="80000">
                          <a:schemeClr val="accent4">
                            <a:shade val="93000"/>
                            <a:satMod val="130000"/>
                          </a:schemeClr>
                        </a:gs>
                        <a:gs pos="100000">
                          <a:schemeClr val="accent4">
                            <a:shade val="94000"/>
                            <a:satMod val="135000"/>
                          </a:schemeClr>
                        </a:gs>
                      </a:gsLst>
                      <a:lin ang="16200000" scaled="0"/>
                    </a:gradFill>
                    <a:ln>
                      <a:noFill/>
                    </a:ln>
                    <a:effectLst>
                      <a:outerShdw blurRad="40000" dist="23000" dir="5400000" rotWithShape="0">
                        <a:srgbClr val="000000">
                          <a:alpha val="35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threePt" dir="t">
                        <a:rot lat="0" lon="0" rev="1200000"/>
                      </a:lightRig>
                    </a:scene3d>
                    <a:sp3d>
                      <a:bevelT w="63500" h="25400"/>
                    </a:sp3d>
                  </c:spPr>
                </c:dPt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Gráficos!$B$147:$B$150</c15:sqref>
                        </c15:formulaRef>
                      </c:ext>
                    </c:extLst>
                    <c:strCache>
                      <c:ptCount val="4"/>
                      <c:pt idx="0">
                        <c:v>Motores de pesquisa</c:v>
                      </c:pt>
                      <c:pt idx="1">
                        <c:v>Websites de referência</c:v>
                      </c:pt>
                      <c:pt idx="2">
                        <c:v>Tráfego direto</c:v>
                      </c:pt>
                      <c:pt idx="3">
                        <c:v>Outro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Gráficos!$E$147:$E$150</c15:sqref>
                        </c15:formulaRef>
                      </c:ext>
                    </c:extLst>
                    <c:numCache>
                      <c:formatCode>0.0</c:formatCode>
                      <c:ptCount val="4"/>
                      <c:pt idx="0">
                        <c:v>77.596835458350469</c:v>
                      </c:pt>
                      <c:pt idx="1">
                        <c:v>8.9712820264679554</c:v>
                      </c:pt>
                      <c:pt idx="2">
                        <c:v>7.7600222582440184</c:v>
                      </c:pt>
                      <c:pt idx="3">
                        <c:v>5.6718602569375562</c:v>
                      </c:pt>
                    </c:numCache>
                  </c:numRef>
                </c:val>
              </c15:ser>
            </c15:filteredPieSeries>
          </c:ext>
        </c:extLst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646964347751828"/>
          <c:y val="0.11941723651002498"/>
          <c:w val="0.80513723902292456"/>
          <c:h val="0.515419036742074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Minho_IR_3!$T$6</c:f>
              <c:strCache>
                <c:ptCount val="1"/>
                <c:pt idx="0">
                  <c:v>Public Access (N=1569)</c:v>
                </c:pt>
              </c:strCache>
            </c:strRef>
          </c:tx>
          <c:spPr>
            <a:solidFill>
              <a:srgbClr val="009900"/>
            </a:solidFill>
          </c:spPr>
          <c:invertIfNegative val="0"/>
          <c:cat>
            <c:strRef>
              <c:f>Minho_IR_3!$S$7:$S$22</c:f>
              <c:strCache>
                <c:ptCount val="16"/>
                <c:pt idx="0">
                  <c:v>ALL DISCIPLINES</c:v>
                </c:pt>
                <c:pt idx="2">
                  <c:v>Arts</c:v>
                </c:pt>
                <c:pt idx="3">
                  <c:v>Biology</c:v>
                </c:pt>
                <c:pt idx="4">
                  <c:v>Biomedical Research</c:v>
                </c:pt>
                <c:pt idx="5">
                  <c:v>Chemistry</c:v>
                </c:pt>
                <c:pt idx="6">
                  <c:v>Clinical Medicine</c:v>
                </c:pt>
                <c:pt idx="7">
                  <c:v>Earth and Space</c:v>
                </c:pt>
                <c:pt idx="8">
                  <c:v>Engineering &amp; Tech</c:v>
                </c:pt>
                <c:pt idx="9">
                  <c:v>Health</c:v>
                </c:pt>
                <c:pt idx="10">
                  <c:v>Humanities</c:v>
                </c:pt>
                <c:pt idx="11">
                  <c:v>Mathematics</c:v>
                </c:pt>
                <c:pt idx="12">
                  <c:v>Physics</c:v>
                </c:pt>
                <c:pt idx="13">
                  <c:v>Professional Fields</c:v>
                </c:pt>
                <c:pt idx="14">
                  <c:v>Psychology</c:v>
                </c:pt>
                <c:pt idx="15">
                  <c:v>Social Sciences</c:v>
                </c:pt>
              </c:strCache>
            </c:strRef>
          </c:cat>
          <c:val>
            <c:numRef>
              <c:f>Minho_IR_3!$T$7:$T$22</c:f>
              <c:numCache>
                <c:formatCode>General</c:formatCode>
                <c:ptCount val="16"/>
                <c:pt idx="0" formatCode="0.0">
                  <c:v>7.6503541532517687</c:v>
                </c:pt>
                <c:pt idx="2" formatCode="0.0">
                  <c:v>0.5</c:v>
                </c:pt>
                <c:pt idx="3" formatCode="0.0">
                  <c:v>6.8380952380952245</c:v>
                </c:pt>
                <c:pt idx="4" formatCode="0.0">
                  <c:v>10.025773195876299</c:v>
                </c:pt>
                <c:pt idx="5" formatCode="0.0">
                  <c:v>8.9552845528455922</c:v>
                </c:pt>
                <c:pt idx="6" formatCode="0.0">
                  <c:v>12.152439024390302</c:v>
                </c:pt>
                <c:pt idx="7" formatCode="0.0">
                  <c:v>9.1521739130434785</c:v>
                </c:pt>
                <c:pt idx="8" formatCode="0.0">
                  <c:v>4.5459940652818975</c:v>
                </c:pt>
                <c:pt idx="9" formatCode="0.0">
                  <c:v>7.5833333333333526</c:v>
                </c:pt>
                <c:pt idx="10" formatCode="0.0">
                  <c:v>0</c:v>
                </c:pt>
                <c:pt idx="11" formatCode="0.0">
                  <c:v>1.4918032786885238</c:v>
                </c:pt>
                <c:pt idx="12" formatCode="0.0">
                  <c:v>5.52</c:v>
                </c:pt>
                <c:pt idx="13" formatCode="0.0">
                  <c:v>1.85</c:v>
                </c:pt>
                <c:pt idx="14" formatCode="0.0">
                  <c:v>4.9473684210526621</c:v>
                </c:pt>
                <c:pt idx="15" formatCode="0.0">
                  <c:v>4.9696969696969697</c:v>
                </c:pt>
              </c:numCache>
            </c:numRef>
          </c:val>
        </c:ser>
        <c:ser>
          <c:idx val="1"/>
          <c:order val="1"/>
          <c:tx>
            <c:strRef>
              <c:f>Minho_IR_3!$U$6</c:f>
              <c:strCache>
                <c:ptCount val="1"/>
                <c:pt idx="0">
                  <c:v>Restricted Access (N=613)</c:v>
                </c:pt>
              </c:strCache>
            </c:strRef>
          </c:tx>
          <c:spPr>
            <a:solidFill>
              <a:srgbClr val="99FF66"/>
            </a:solidFill>
          </c:spPr>
          <c:invertIfNegative val="0"/>
          <c:cat>
            <c:strRef>
              <c:f>Minho_IR_3!$S$7:$S$22</c:f>
              <c:strCache>
                <c:ptCount val="16"/>
                <c:pt idx="0">
                  <c:v>ALL DISCIPLINES</c:v>
                </c:pt>
                <c:pt idx="2">
                  <c:v>Arts</c:v>
                </c:pt>
                <c:pt idx="3">
                  <c:v>Biology</c:v>
                </c:pt>
                <c:pt idx="4">
                  <c:v>Biomedical Research</c:v>
                </c:pt>
                <c:pt idx="5">
                  <c:v>Chemistry</c:v>
                </c:pt>
                <c:pt idx="6">
                  <c:v>Clinical Medicine</c:v>
                </c:pt>
                <c:pt idx="7">
                  <c:v>Earth and Space</c:v>
                </c:pt>
                <c:pt idx="8">
                  <c:v>Engineering &amp; Tech</c:v>
                </c:pt>
                <c:pt idx="9">
                  <c:v>Health</c:v>
                </c:pt>
                <c:pt idx="10">
                  <c:v>Humanities</c:v>
                </c:pt>
                <c:pt idx="11">
                  <c:v>Mathematics</c:v>
                </c:pt>
                <c:pt idx="12">
                  <c:v>Physics</c:v>
                </c:pt>
                <c:pt idx="13">
                  <c:v>Professional Fields</c:v>
                </c:pt>
                <c:pt idx="14">
                  <c:v>Psychology</c:v>
                </c:pt>
                <c:pt idx="15">
                  <c:v>Social Sciences</c:v>
                </c:pt>
              </c:strCache>
            </c:strRef>
          </c:cat>
          <c:val>
            <c:numRef>
              <c:f>Minho_IR_3!$U$7:$U$22</c:f>
              <c:numCache>
                <c:formatCode>General</c:formatCode>
                <c:ptCount val="16"/>
                <c:pt idx="0" formatCode="0.0">
                  <c:v>2.8177257525083612</c:v>
                </c:pt>
                <c:pt idx="3" formatCode="0.0">
                  <c:v>4.3703703703703702</c:v>
                </c:pt>
                <c:pt idx="4" formatCode="0.0">
                  <c:v>3.72</c:v>
                </c:pt>
                <c:pt idx="5" formatCode="0.0">
                  <c:v>3.4344262295081927</c:v>
                </c:pt>
                <c:pt idx="6" formatCode="0.0">
                  <c:v>3.8909090909090907</c:v>
                </c:pt>
                <c:pt idx="7" formatCode="0.0">
                  <c:v>1.333333333333333</c:v>
                </c:pt>
                <c:pt idx="8" formatCode="0.0">
                  <c:v>3.2714285714285709</c:v>
                </c:pt>
                <c:pt idx="9" formatCode="0.0">
                  <c:v>0.53846153846153799</c:v>
                </c:pt>
                <c:pt idx="11" formatCode="0.0">
                  <c:v>1.4090909090909078</c:v>
                </c:pt>
                <c:pt idx="12" formatCode="0.0">
                  <c:v>2.0526315789473815</c:v>
                </c:pt>
                <c:pt idx="13" formatCode="0.0">
                  <c:v>1</c:v>
                </c:pt>
                <c:pt idx="14" formatCode="0.0">
                  <c:v>2.045454545454545</c:v>
                </c:pt>
                <c:pt idx="15" formatCode="0.0">
                  <c:v>0.78947368421052599</c:v>
                </c:pt>
              </c:numCache>
            </c:numRef>
          </c:val>
        </c:ser>
        <c:ser>
          <c:idx val="2"/>
          <c:order val="2"/>
          <c:tx>
            <c:strRef>
              <c:f>Minho_IR_3!$V$6</c:f>
              <c:strCache>
                <c:ptCount val="1"/>
                <c:pt idx="0">
                  <c:v>Not Deposited (N=3518)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cat>
            <c:strRef>
              <c:f>Minho_IR_3!$S$7:$S$22</c:f>
              <c:strCache>
                <c:ptCount val="16"/>
                <c:pt idx="0">
                  <c:v>ALL DISCIPLINES</c:v>
                </c:pt>
                <c:pt idx="2">
                  <c:v>Arts</c:v>
                </c:pt>
                <c:pt idx="3">
                  <c:v>Biology</c:v>
                </c:pt>
                <c:pt idx="4">
                  <c:v>Biomedical Research</c:v>
                </c:pt>
                <c:pt idx="5">
                  <c:v>Chemistry</c:v>
                </c:pt>
                <c:pt idx="6">
                  <c:v>Clinical Medicine</c:v>
                </c:pt>
                <c:pt idx="7">
                  <c:v>Earth and Space</c:v>
                </c:pt>
                <c:pt idx="8">
                  <c:v>Engineering &amp; Tech</c:v>
                </c:pt>
                <c:pt idx="9">
                  <c:v>Health</c:v>
                </c:pt>
                <c:pt idx="10">
                  <c:v>Humanities</c:v>
                </c:pt>
                <c:pt idx="11">
                  <c:v>Mathematics</c:v>
                </c:pt>
                <c:pt idx="12">
                  <c:v>Physics</c:v>
                </c:pt>
                <c:pt idx="13">
                  <c:v>Professional Fields</c:v>
                </c:pt>
                <c:pt idx="14">
                  <c:v>Psychology</c:v>
                </c:pt>
                <c:pt idx="15">
                  <c:v>Social Sciences</c:v>
                </c:pt>
              </c:strCache>
            </c:strRef>
          </c:cat>
          <c:val>
            <c:numRef>
              <c:f>Minho_IR_3!$V$7:$V$22</c:f>
              <c:numCache>
                <c:formatCode>General</c:formatCode>
                <c:ptCount val="16"/>
                <c:pt idx="0" formatCode="0.0">
                  <c:v>8.9312445604873805</c:v>
                </c:pt>
                <c:pt idx="2" formatCode="0.0">
                  <c:v>2</c:v>
                </c:pt>
                <c:pt idx="3" formatCode="0.0">
                  <c:v>10.064705882352944</c:v>
                </c:pt>
                <c:pt idx="4" formatCode="0.0">
                  <c:v>13.771208226221068</c:v>
                </c:pt>
                <c:pt idx="5" formatCode="0.0">
                  <c:v>8.6607495069033913</c:v>
                </c:pt>
                <c:pt idx="6" formatCode="0.0">
                  <c:v>12.065989847715784</c:v>
                </c:pt>
                <c:pt idx="7" formatCode="0.0">
                  <c:v>5.4901960784313726</c:v>
                </c:pt>
                <c:pt idx="8" formatCode="0.0">
                  <c:v>5.7551813471502342</c:v>
                </c:pt>
                <c:pt idx="9" formatCode="0.0">
                  <c:v>2.975609756097561</c:v>
                </c:pt>
                <c:pt idx="10" formatCode="0.0">
                  <c:v>0.55000000000000004</c:v>
                </c:pt>
                <c:pt idx="11" formatCode="0.0">
                  <c:v>2.5702479338842799</c:v>
                </c:pt>
                <c:pt idx="12" formatCode="0.0">
                  <c:v>13.93333333333333</c:v>
                </c:pt>
                <c:pt idx="13" formatCode="0.0">
                  <c:v>4.0512820512820511</c:v>
                </c:pt>
                <c:pt idx="14" formatCode="0.0">
                  <c:v>3.582191780821935</c:v>
                </c:pt>
                <c:pt idx="15" formatCode="0.0">
                  <c:v>4.884297520661157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632112"/>
        <c:axId val="211632504"/>
      </c:barChart>
      <c:catAx>
        <c:axId val="2116321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2700000"/>
          <a:lstStyle/>
          <a:p>
            <a:pPr>
              <a:defRPr lang="en-CA" sz="800"/>
            </a:pPr>
            <a:endParaRPr lang="pt-BR"/>
          </a:p>
        </c:txPr>
        <c:crossAx val="211632504"/>
        <c:crosses val="autoZero"/>
        <c:auto val="1"/>
        <c:lblAlgn val="ctr"/>
        <c:lblOffset val="100"/>
        <c:noMultiLvlLbl val="0"/>
      </c:catAx>
      <c:valAx>
        <c:axId val="211632504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en-CA" sz="900"/>
            </a:pPr>
            <a:endParaRPr lang="pt-BR"/>
          </a:p>
        </c:txPr>
        <c:crossAx val="211632112"/>
        <c:crosses val="autoZero"/>
        <c:crossBetween val="between"/>
      </c:valAx>
    </c:plotArea>
    <c:legend>
      <c:legendPos val="t"/>
      <c:legendEntry>
        <c:idx val="0"/>
        <c:txPr>
          <a:bodyPr/>
          <a:lstStyle/>
          <a:p>
            <a:pPr>
              <a:defRPr sz="900" b="0"/>
            </a:pPr>
            <a:endParaRPr lang="pt-BR"/>
          </a:p>
        </c:txPr>
      </c:legendEntry>
      <c:layout>
        <c:manualLayout>
          <c:xMode val="edge"/>
          <c:yMode val="edge"/>
          <c:x val="1.5350965744666526E-2"/>
          <c:y val="2.0363637918483411E-2"/>
          <c:w val="0.96838479909345998"/>
          <c:h val="6.1372316783378976E-2"/>
        </c:manualLayout>
      </c:layout>
      <c:overlay val="0"/>
      <c:txPr>
        <a:bodyPr/>
        <a:lstStyle/>
        <a:p>
          <a:pPr>
            <a:defRPr lang="en-CA" sz="900"/>
          </a:pPr>
          <a:endParaRPr lang="pt-B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'Figura 1'!$C$9</c:f>
              <c:strCache>
                <c:ptCount val="1"/>
                <c:pt idx="0">
                  <c:v>RI (local)</c:v>
                </c:pt>
              </c:strCache>
            </c:strRef>
          </c:tx>
          <c:spPr>
            <a:ln w="57150" cmpd="sng">
              <a:solidFill>
                <a:srgbClr val="0289CA"/>
              </a:solidFill>
            </a:ln>
          </c:spPr>
          <c:marker>
            <c:spPr>
              <a:ln w="57150" cmpd="sng">
                <a:solidFill>
                  <a:srgbClr val="0289CA"/>
                </a:solidFill>
              </a:ln>
            </c:spPr>
          </c:marker>
          <c:cat>
            <c:numRef>
              <c:f>'Figura 1'!$D$8:$O$8</c:f>
              <c:numCache>
                <c:formatCode>General</c:formatCode>
                <c:ptCount val="12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</c:numCache>
            </c:numRef>
          </c:cat>
          <c:val>
            <c:numRef>
              <c:f>'Figura 1'!$D$9:$O$9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4</c:v>
                </c:pt>
                <c:pt idx="4">
                  <c:v>10</c:v>
                </c:pt>
                <c:pt idx="5">
                  <c:v>13</c:v>
                </c:pt>
                <c:pt idx="6">
                  <c:v>12</c:v>
                </c:pt>
                <c:pt idx="7">
                  <c:v>11</c:v>
                </c:pt>
                <c:pt idx="8">
                  <c:v>11</c:v>
                </c:pt>
                <c:pt idx="9">
                  <c:v>10</c:v>
                </c:pt>
                <c:pt idx="10">
                  <c:v>13</c:v>
                </c:pt>
                <c:pt idx="11">
                  <c:v>14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'Figura 1'!$C$10</c:f>
              <c:strCache>
                <c:ptCount val="1"/>
                <c:pt idx="0">
                  <c:v>SARIs (hosted)</c:v>
                </c:pt>
              </c:strCache>
            </c:strRef>
          </c:tx>
          <c:spPr>
            <a:ln w="57150" cmpd="sng">
              <a:solidFill>
                <a:srgbClr val="EA9B08"/>
              </a:solidFill>
            </a:ln>
          </c:spPr>
          <c:marker>
            <c:spPr>
              <a:ln w="57150" cmpd="sng">
                <a:solidFill>
                  <a:srgbClr val="EA9B08"/>
                </a:solidFill>
              </a:ln>
            </c:spPr>
          </c:marker>
          <c:cat>
            <c:numRef>
              <c:f>'Figura 1'!$D$8:$O$8</c:f>
              <c:numCache>
                <c:formatCode>General</c:formatCode>
                <c:ptCount val="12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</c:numCache>
            </c:numRef>
          </c:cat>
          <c:val>
            <c:numRef>
              <c:f>'Figura 1'!$D$10:$O$10</c:f>
              <c:numCache>
                <c:formatCode>General</c:formatCode>
                <c:ptCount val="12"/>
                <c:pt idx="5">
                  <c:v>5</c:v>
                </c:pt>
                <c:pt idx="6">
                  <c:v>14</c:v>
                </c:pt>
                <c:pt idx="7">
                  <c:v>20</c:v>
                </c:pt>
                <c:pt idx="8">
                  <c:v>23</c:v>
                </c:pt>
                <c:pt idx="9">
                  <c:v>24</c:v>
                </c:pt>
                <c:pt idx="10">
                  <c:v>25</c:v>
                </c:pt>
                <c:pt idx="11">
                  <c:v>28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'Figura 1'!$C$11</c:f>
              <c:strCache>
                <c:ptCount val="1"/>
                <c:pt idx="0">
                  <c:v>Total Harvested</c:v>
                </c:pt>
              </c:strCache>
            </c:strRef>
          </c:tx>
          <c:spPr>
            <a:ln w="57150" cmpd="sng">
              <a:solidFill>
                <a:srgbClr val="FF0000"/>
              </a:solidFill>
            </a:ln>
          </c:spPr>
          <c:marker>
            <c:spPr>
              <a:ln w="57150" cmpd="sng">
                <a:solidFill>
                  <a:srgbClr val="FF0000"/>
                </a:solidFill>
              </a:ln>
            </c:spPr>
          </c:marker>
          <c:cat>
            <c:numRef>
              <c:f>'Figura 1'!$D$8:$O$8</c:f>
              <c:numCache>
                <c:formatCode>General</c:formatCode>
                <c:ptCount val="12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</c:numCache>
            </c:numRef>
          </c:cat>
          <c:val>
            <c:numRef>
              <c:f>'Figura 1'!$D$11:$O$11</c:f>
              <c:numCache>
                <c:formatCode>General</c:formatCode>
                <c:ptCount val="12"/>
                <c:pt idx="5">
                  <c:v>18</c:v>
                </c:pt>
                <c:pt idx="6">
                  <c:v>26</c:v>
                </c:pt>
                <c:pt idx="7">
                  <c:v>31</c:v>
                </c:pt>
                <c:pt idx="8">
                  <c:v>34</c:v>
                </c:pt>
                <c:pt idx="9">
                  <c:v>34</c:v>
                </c:pt>
                <c:pt idx="10">
                  <c:v>38</c:v>
                </c:pt>
                <c:pt idx="11">
                  <c:v>42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1401200"/>
        <c:axId val="211401592"/>
      </c:lineChart>
      <c:catAx>
        <c:axId val="211401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11401592"/>
        <c:crosses val="autoZero"/>
        <c:auto val="1"/>
        <c:lblAlgn val="ctr"/>
        <c:lblOffset val="100"/>
        <c:noMultiLvlLbl val="0"/>
      </c:catAx>
      <c:valAx>
        <c:axId val="21140159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1140120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cap="none" spc="2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6.9210629921259842E-2"/>
          <c:y val="6.0659813356663747E-2"/>
          <c:w val="0.89745603674540686"/>
          <c:h val="0.84275809273840774"/>
        </c:manualLayout>
      </c:layout>
      <c:lineChart>
        <c:grouping val="stacked"/>
        <c:varyColors val="0"/>
        <c:ser>
          <c:idx val="0"/>
          <c:order val="0"/>
          <c:tx>
            <c:strRef>
              <c:f>Monitorizações!$B$4</c:f>
              <c:strCache>
                <c:ptCount val="1"/>
                <c:pt idx="0">
                  <c:v>2011</c:v>
                </c:pt>
              </c:strCache>
            </c:strRef>
          </c:tx>
          <c:spPr>
            <a:ln w="22225" cap="rnd" cmpd="sng" algn="ctr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8.3333333333334356E-3"/>
                  <c:y val="-2.31481481481481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Monitorizações!$C$3:$F$3</c:f>
              <c:strCache>
                <c:ptCount val="4"/>
                <c:pt idx="0">
                  <c:v>1.ª Monitorização</c:v>
                </c:pt>
                <c:pt idx="1">
                  <c:v>2.ª Monitorização</c:v>
                </c:pt>
                <c:pt idx="2">
                  <c:v>3.ª Monitorização</c:v>
                </c:pt>
                <c:pt idx="3">
                  <c:v>4.ª Monitorização</c:v>
                </c:pt>
              </c:strCache>
            </c:strRef>
          </c:cat>
          <c:val>
            <c:numRef>
              <c:f>Monitorizações!$C$4:$F$4</c:f>
              <c:numCache>
                <c:formatCode>0%</c:formatCode>
                <c:ptCount val="4"/>
                <c:pt idx="0">
                  <c:v>0.05</c:v>
                </c:pt>
                <c:pt idx="1">
                  <c:v>0.15</c:v>
                </c:pt>
                <c:pt idx="2">
                  <c:v>0.23</c:v>
                </c:pt>
                <c:pt idx="3">
                  <c:v>0.7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174761912"/>
        <c:axId val="174762304"/>
      </c:lineChart>
      <c:catAx>
        <c:axId val="1747619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4762304"/>
        <c:crosses val="autoZero"/>
        <c:auto val="1"/>
        <c:lblAlgn val="ctr"/>
        <c:lblOffset val="100"/>
        <c:noMultiLvlLbl val="0"/>
      </c:catAx>
      <c:valAx>
        <c:axId val="174762304"/>
        <c:scaling>
          <c:orientation val="minMax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4761912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plotVisOnly val="1"/>
    <c:dispBlanksAs val="zero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7679303278688517"/>
          <c:y val="3.1306921675774133E-2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cap="none" spc="2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6.9210629921259842E-2"/>
          <c:y val="6.0659813356663747E-2"/>
          <c:w val="0.89745603674540686"/>
          <c:h val="0.84275809273840774"/>
        </c:manualLayout>
      </c:layout>
      <c:lineChart>
        <c:grouping val="stacked"/>
        <c:varyColors val="0"/>
        <c:ser>
          <c:idx val="0"/>
          <c:order val="0"/>
          <c:tx>
            <c:strRef>
              <c:f>Monitorizações!$B$5</c:f>
              <c:strCache>
                <c:ptCount val="1"/>
                <c:pt idx="0">
                  <c:v>2012</c:v>
                </c:pt>
              </c:strCache>
            </c:strRef>
          </c:tx>
          <c:spPr>
            <a:ln w="22225" cap="rnd" cmpd="sng" algn="ctr">
              <a:solidFill>
                <a:schemeClr val="accent3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8.3333333333334356E-3"/>
                  <c:y val="-2.31481481481481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Monitorizações!$C$3:$F$3</c:f>
              <c:strCache>
                <c:ptCount val="4"/>
                <c:pt idx="0">
                  <c:v>1.ª Monitorização</c:v>
                </c:pt>
                <c:pt idx="1">
                  <c:v>2.ª Monitorização</c:v>
                </c:pt>
                <c:pt idx="2">
                  <c:v>3.ª Monitorização</c:v>
                </c:pt>
                <c:pt idx="3">
                  <c:v>4.ª Monitorização</c:v>
                </c:pt>
              </c:strCache>
            </c:strRef>
          </c:cat>
          <c:val>
            <c:numRef>
              <c:f>Monitorizações!$C$5:$F$5</c:f>
              <c:numCache>
                <c:formatCode>0%</c:formatCode>
                <c:ptCount val="4"/>
                <c:pt idx="0">
                  <c:v>0.28000000000000003</c:v>
                </c:pt>
                <c:pt idx="1">
                  <c:v>0.3</c:v>
                </c:pt>
                <c:pt idx="2">
                  <c:v>0.39</c:v>
                </c:pt>
                <c:pt idx="3">
                  <c:v>0.7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174763088"/>
        <c:axId val="174763480"/>
      </c:lineChart>
      <c:catAx>
        <c:axId val="1747630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4763480"/>
        <c:crosses val="autoZero"/>
        <c:auto val="1"/>
        <c:lblAlgn val="ctr"/>
        <c:lblOffset val="100"/>
        <c:noMultiLvlLbl val="0"/>
      </c:catAx>
      <c:valAx>
        <c:axId val="174763480"/>
        <c:scaling>
          <c:orientation val="minMax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4763088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plotVisOnly val="1"/>
    <c:dispBlanksAs val="zero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6235000000000004"/>
          <c:y val="1.6666666666666666E-2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cap="none" spc="2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6.9210629921259842E-2"/>
          <c:y val="6.0659813356663747E-2"/>
          <c:w val="0.89745603674540686"/>
          <c:h val="0.84275809273840774"/>
        </c:manualLayout>
      </c:layout>
      <c:lineChart>
        <c:grouping val="stacked"/>
        <c:varyColors val="0"/>
        <c:ser>
          <c:idx val="0"/>
          <c:order val="0"/>
          <c:tx>
            <c:strRef>
              <c:f>Monitorizações!$B$6</c:f>
              <c:strCache>
                <c:ptCount val="1"/>
                <c:pt idx="0">
                  <c:v>2013</c:v>
                </c:pt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8.3333333333334356E-3"/>
                  <c:y val="-2.31481481481481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Monitorizações!$C$3:$F$3</c:f>
              <c:strCache>
                <c:ptCount val="4"/>
                <c:pt idx="0">
                  <c:v>1.ª Monitorização</c:v>
                </c:pt>
                <c:pt idx="1">
                  <c:v>2.ª Monitorização</c:v>
                </c:pt>
                <c:pt idx="2">
                  <c:v>3.ª Monitorização</c:v>
                </c:pt>
                <c:pt idx="3">
                  <c:v>4.ª Monitorização</c:v>
                </c:pt>
              </c:strCache>
            </c:strRef>
          </c:cat>
          <c:val>
            <c:numRef>
              <c:f>Monitorizações!$C$6:$F$6</c:f>
              <c:numCache>
                <c:formatCode>0%</c:formatCode>
                <c:ptCount val="4"/>
                <c:pt idx="0">
                  <c:v>0.3</c:v>
                </c:pt>
                <c:pt idx="1">
                  <c:v>0.31</c:v>
                </c:pt>
                <c:pt idx="2">
                  <c:v>0.37</c:v>
                </c:pt>
                <c:pt idx="3">
                  <c:v>0.63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174764264"/>
        <c:axId val="174764656"/>
      </c:lineChart>
      <c:catAx>
        <c:axId val="1747642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4764656"/>
        <c:crosses val="autoZero"/>
        <c:auto val="1"/>
        <c:lblAlgn val="ctr"/>
        <c:lblOffset val="100"/>
        <c:noMultiLvlLbl val="0"/>
      </c:catAx>
      <c:valAx>
        <c:axId val="174764656"/>
        <c:scaling>
          <c:orientation val="minMax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4764264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plotVisOnly val="1"/>
    <c:dispBlanksAs val="zero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5887959866220734"/>
          <c:y val="2.2296544035674472E-2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cap="none" spc="2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6.9210629921259842E-2"/>
          <c:y val="6.0659813356663747E-2"/>
          <c:w val="0.89745603674540686"/>
          <c:h val="0.84275809273840774"/>
        </c:manualLayout>
      </c:layout>
      <c:lineChart>
        <c:grouping val="stacked"/>
        <c:varyColors val="0"/>
        <c:ser>
          <c:idx val="0"/>
          <c:order val="0"/>
          <c:tx>
            <c:strRef>
              <c:f>Monitorizações!$B$7</c:f>
              <c:strCache>
                <c:ptCount val="1"/>
                <c:pt idx="0">
                  <c:v>2014</c:v>
                </c:pt>
              </c:strCache>
            </c:strRef>
          </c:tx>
          <c:spPr>
            <a:ln w="22225" cap="rnd" cmpd="sng" algn="ctr">
              <a:solidFill>
                <a:srgbClr val="0000FF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8.3333333333334356E-3"/>
                  <c:y val="-2.31481481481481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Monitorizações!$C$3:$F$3</c:f>
              <c:strCache>
                <c:ptCount val="4"/>
                <c:pt idx="0">
                  <c:v>1.ª Monitorização</c:v>
                </c:pt>
                <c:pt idx="1">
                  <c:v>2.ª Monitorização</c:v>
                </c:pt>
                <c:pt idx="2">
                  <c:v>3.ª Monitorização</c:v>
                </c:pt>
                <c:pt idx="3">
                  <c:v>4.ª Monitorização</c:v>
                </c:pt>
              </c:strCache>
            </c:strRef>
          </c:cat>
          <c:val>
            <c:numRef>
              <c:f>Monitorizações!$C$7:$F$7</c:f>
              <c:numCache>
                <c:formatCode>0%</c:formatCode>
                <c:ptCount val="4"/>
                <c:pt idx="0">
                  <c:v>0.27</c:v>
                </c:pt>
                <c:pt idx="1">
                  <c:v>0.31</c:v>
                </c:pt>
                <c:pt idx="2">
                  <c:v>0.42</c:v>
                </c:pt>
                <c:pt idx="3">
                  <c:v>0.62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174765440"/>
        <c:axId val="174765832"/>
      </c:lineChart>
      <c:catAx>
        <c:axId val="1747654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4765832"/>
        <c:crosses val="autoZero"/>
        <c:auto val="1"/>
        <c:lblAlgn val="ctr"/>
        <c:lblOffset val="100"/>
        <c:noMultiLvlLbl val="0"/>
      </c:catAx>
      <c:valAx>
        <c:axId val="174765832"/>
        <c:scaling>
          <c:orientation val="minMax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4765440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plotVisOnly val="1"/>
    <c:dispBlanksAs val="zero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2"/>
          <c:order val="0"/>
          <c:tx>
            <c:strRef>
              <c:f>Folha1!$D$3</c:f>
              <c:strCache>
                <c:ptCount val="1"/>
                <c:pt idx="0">
                  <c:v>Acumulado</c:v>
                </c:pt>
              </c:strCache>
            </c:strRef>
          </c:tx>
          <c:spPr>
            <a:ln w="22225" cap="rnd" cmpd="sng" algn="ctr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-3.2154525079796784E-2"/>
                  <c:y val="-2.88166188349298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Folha1!$B$4:$B$16</c:f>
              <c:numCache>
                <c:formatCode>General</c:formatCode>
                <c:ptCount val="13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</c:numCache>
            </c:numRef>
          </c:cat>
          <c:val>
            <c:numRef>
              <c:f>Folha1!$D$4:$D$16</c:f>
              <c:numCache>
                <c:formatCode>General</c:formatCode>
                <c:ptCount val="13"/>
                <c:pt idx="0">
                  <c:v>289</c:v>
                </c:pt>
                <c:pt idx="1">
                  <c:v>625</c:v>
                </c:pt>
                <c:pt idx="2">
                  <c:v>3098</c:v>
                </c:pt>
                <c:pt idx="3">
                  <c:v>4976</c:v>
                </c:pt>
                <c:pt idx="4">
                  <c:v>6274</c:v>
                </c:pt>
                <c:pt idx="5">
                  <c:v>7368</c:v>
                </c:pt>
                <c:pt idx="6">
                  <c:v>8788</c:v>
                </c:pt>
                <c:pt idx="7">
                  <c:v>10241</c:v>
                </c:pt>
                <c:pt idx="8">
                  <c:v>14630</c:v>
                </c:pt>
                <c:pt idx="9">
                  <c:v>20453</c:v>
                </c:pt>
                <c:pt idx="10">
                  <c:v>25633</c:v>
                </c:pt>
                <c:pt idx="11">
                  <c:v>30511</c:v>
                </c:pt>
                <c:pt idx="12">
                  <c:v>32761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174766616"/>
        <c:axId val="174767008"/>
      </c:lineChart>
      <c:catAx>
        <c:axId val="174766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4767008"/>
        <c:crosses val="autoZero"/>
        <c:auto val="1"/>
        <c:lblAlgn val="ctr"/>
        <c:lblOffset val="100"/>
        <c:noMultiLvlLbl val="0"/>
      </c:catAx>
      <c:valAx>
        <c:axId val="174767008"/>
        <c:scaling>
          <c:orientation val="minMax"/>
          <c:max val="35000"/>
          <c:min val="0"/>
        </c:scaling>
        <c:delete val="0"/>
        <c:axPos val="l"/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4766616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1"/>
          <c:order val="0"/>
          <c:tx>
            <c:strRef>
              <c:f>Gráficos!$C$56</c:f>
              <c:strCache>
                <c:ptCount val="1"/>
                <c:pt idx="0">
                  <c:v>Número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6"/>
            <c:invertIfNegative val="0"/>
            <c:bubble3D val="0"/>
            <c:spPr>
              <a:solidFill>
                <a:srgbClr val="FF66FF"/>
              </a:solidFill>
            </c:spPr>
          </c:dPt>
          <c:dPt>
            <c:idx val="7"/>
            <c:invertIfNegative val="0"/>
            <c:bubble3D val="0"/>
            <c:spPr>
              <a:solidFill>
                <a:srgbClr val="7030A0"/>
              </a:solidFill>
            </c:spPr>
          </c:dPt>
          <c:dPt>
            <c:idx val="8"/>
            <c:invertIfNegative val="0"/>
            <c:bubble3D val="0"/>
            <c:spPr>
              <a:solidFill>
                <a:srgbClr val="0070C0"/>
              </a:solidFill>
            </c:spPr>
          </c:dPt>
          <c:dPt>
            <c:idx val="9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1"/>
            <c:invertIfNegative val="0"/>
            <c:bubble3D val="0"/>
            <c:spPr>
              <a:solidFill>
                <a:srgbClr val="7030A0"/>
              </a:solidFill>
            </c:spPr>
          </c:dPt>
          <c:cat>
            <c:numRef>
              <c:f>Gráficos!$B$57:$B$68</c:f>
              <c:numCache>
                <c:formatCode>General</c:formatCode>
                <c:ptCount val="12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</c:numCache>
            </c:numRef>
          </c:cat>
          <c:val>
            <c:numRef>
              <c:f>Gráficos!$C$57:$C$68</c:f>
              <c:numCache>
                <c:formatCode>General</c:formatCode>
                <c:ptCount val="12"/>
                <c:pt idx="0">
                  <c:v>5</c:v>
                </c:pt>
                <c:pt idx="1">
                  <c:v>23</c:v>
                </c:pt>
                <c:pt idx="2">
                  <c:v>217</c:v>
                </c:pt>
                <c:pt idx="3">
                  <c:v>166</c:v>
                </c:pt>
                <c:pt idx="4">
                  <c:v>101</c:v>
                </c:pt>
                <c:pt idx="5">
                  <c:v>99</c:v>
                </c:pt>
                <c:pt idx="6">
                  <c:v>96</c:v>
                </c:pt>
                <c:pt idx="7">
                  <c:v>138</c:v>
                </c:pt>
                <c:pt idx="8">
                  <c:v>471</c:v>
                </c:pt>
                <c:pt idx="9">
                  <c:v>425</c:v>
                </c:pt>
                <c:pt idx="10">
                  <c:v>369</c:v>
                </c:pt>
                <c:pt idx="11">
                  <c:v>312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4514184"/>
        <c:axId val="174514576"/>
        <c:axId val="0"/>
      </c:bar3DChart>
      <c:catAx>
        <c:axId val="174514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0">
                <a:solidFill>
                  <a:schemeClr val="tx1"/>
                </a:solidFill>
                <a:latin typeface="NewsGotT" pitchFamily="2" charset="0"/>
              </a:defRPr>
            </a:pPr>
            <a:endParaRPr lang="pt-BR"/>
          </a:p>
        </c:txPr>
        <c:crossAx val="174514576"/>
        <c:crosses val="autoZero"/>
        <c:auto val="1"/>
        <c:lblAlgn val="ctr"/>
        <c:lblOffset val="100"/>
        <c:noMultiLvlLbl val="0"/>
      </c:catAx>
      <c:valAx>
        <c:axId val="174514576"/>
        <c:scaling>
          <c:orientation val="minMax"/>
        </c:scaling>
        <c:delete val="0"/>
        <c:axPos val="l"/>
        <c:majorGridlines>
          <c:spPr>
            <a:ln w="3175"/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0">
                <a:solidFill>
                  <a:schemeClr val="tx1"/>
                </a:solidFill>
                <a:latin typeface="NewsGotT" pitchFamily="2" charset="0"/>
              </a:defRPr>
            </a:pPr>
            <a:endParaRPr lang="pt-BR"/>
          </a:p>
        </c:txPr>
        <c:crossAx val="17451418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4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explosion val="17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Gráficos!$C$74:$D$74</c:f>
              <c:strCache>
                <c:ptCount val="2"/>
                <c:pt idx="0">
                  <c:v>Depósitos workflow RI</c:v>
                </c:pt>
                <c:pt idx="1">
                  <c:v>Sword &amp; Batch</c:v>
                </c:pt>
              </c:strCache>
            </c:strRef>
          </c:cat>
          <c:val>
            <c:numRef>
              <c:f>Gráficos!$C$75:$D$75</c:f>
              <c:numCache>
                <c:formatCode>0</c:formatCode>
                <c:ptCount val="2"/>
                <c:pt idx="0">
                  <c:v>4485</c:v>
                </c:pt>
                <c:pt idx="1">
                  <c:v>1551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Gráficos!$C$74:$D$74</c:f>
              <c:strCache>
                <c:ptCount val="2"/>
                <c:pt idx="0">
                  <c:v>Depósitos workflow RI</c:v>
                </c:pt>
                <c:pt idx="1">
                  <c:v>Sword &amp; Batch</c:v>
                </c:pt>
              </c:strCache>
            </c:strRef>
          </c:cat>
          <c:val>
            <c:numRef>
              <c:f>Gráficos!$C$75:$D$75</c:f>
              <c:numCache>
                <c:formatCode>0</c:formatCode>
                <c:ptCount val="2"/>
                <c:pt idx="0">
                  <c:v>4485</c:v>
                </c:pt>
                <c:pt idx="1">
                  <c:v>1551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4516144"/>
        <c:axId val="174515752"/>
      </c:barChart>
      <c:valAx>
        <c:axId val="174515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4516144"/>
        <c:crosses val="autoZero"/>
        <c:crossBetween val="between"/>
      </c:valAx>
      <c:catAx>
        <c:axId val="1745161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451575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3FEB3C-1598-4DDE-8353-138E6E6D8297}" type="doc">
      <dgm:prSet loTypeId="urn:microsoft.com/office/officeart/2005/8/layout/chevron2" loCatId="list" qsTypeId="urn:microsoft.com/office/officeart/2005/8/quickstyle/3d6" qsCatId="3D" csTypeId="urn:microsoft.com/office/officeart/2005/8/colors/colorful1#3" csCatId="colorful" phldr="1"/>
      <dgm:spPr/>
      <dgm:t>
        <a:bodyPr/>
        <a:lstStyle/>
        <a:p>
          <a:endParaRPr lang="pt-PT"/>
        </a:p>
      </dgm:t>
    </dgm:pt>
    <dgm:pt modelId="{3E03519B-142D-4511-AFE8-5DF0919F77A4}">
      <dgm:prSet/>
      <dgm:spPr>
        <a:xfrm rot="5400000">
          <a:off x="-113367" y="114933"/>
          <a:ext cx="755782" cy="529047"/>
        </a:xfrm>
        <a:solidFill>
          <a:srgbClr val="C0504D"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endParaRPr lang="pt-P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65A3E30-20A7-4ACC-A31A-825CCEA5694B}" type="parTrans" cxnId="{758E9F8C-F704-4624-B95F-6C4DC8D7C8D6}">
      <dgm:prSet/>
      <dgm:spPr/>
      <dgm:t>
        <a:bodyPr/>
        <a:lstStyle/>
        <a:p>
          <a:endParaRPr lang="pt-PT"/>
        </a:p>
      </dgm:t>
    </dgm:pt>
    <dgm:pt modelId="{5CBF0DC0-E9CA-49C6-8D5C-F302206010EB}" type="sibTrans" cxnId="{758E9F8C-F704-4624-B95F-6C4DC8D7C8D6}">
      <dgm:prSet/>
      <dgm:spPr/>
      <dgm:t>
        <a:bodyPr/>
        <a:lstStyle/>
        <a:p>
          <a:endParaRPr lang="pt-PT"/>
        </a:p>
      </dgm:t>
    </dgm:pt>
    <dgm:pt modelId="{9069EC94-C0F9-4DD9-B2DD-6DE417435DF4}">
      <dgm:prSet/>
      <dgm:spPr>
        <a:xfrm rot="5400000">
          <a:off x="-113367" y="2209845"/>
          <a:ext cx="755782" cy="529047"/>
        </a:xfrm>
        <a:solidFill>
          <a:srgbClr val="4BACC6"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4BACC6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endParaRPr lang="pt-P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ADCE0FD3-83DE-4E4A-8575-3CD036A04552}" type="parTrans" cxnId="{8936CA80-100E-464E-9BD0-00D34D65BF44}">
      <dgm:prSet/>
      <dgm:spPr/>
      <dgm:t>
        <a:bodyPr/>
        <a:lstStyle/>
        <a:p>
          <a:endParaRPr lang="pt-PT"/>
        </a:p>
      </dgm:t>
    </dgm:pt>
    <dgm:pt modelId="{644DDDF5-ED9E-4F19-B9AE-A9CB6FF7D842}" type="sibTrans" cxnId="{8936CA80-100E-464E-9BD0-00D34D65BF44}">
      <dgm:prSet/>
      <dgm:spPr/>
      <dgm:t>
        <a:bodyPr/>
        <a:lstStyle/>
        <a:p>
          <a:endParaRPr lang="pt-PT"/>
        </a:p>
      </dgm:t>
    </dgm:pt>
    <dgm:pt modelId="{6C6C9214-DE55-4B0F-929D-B3FF5214923D}">
      <dgm:prSet/>
      <dgm:spPr>
        <a:xfrm rot="5400000">
          <a:off x="-113367" y="2908149"/>
          <a:ext cx="755782" cy="529047"/>
        </a:xfrm>
        <a:solidFill>
          <a:srgbClr val="F79646"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F79646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endParaRPr lang="pt-P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93E49D3B-F92B-412A-9995-6D43361EF521}" type="parTrans" cxnId="{1D163082-4DBA-4466-A73E-A1AD31E0D29B}">
      <dgm:prSet/>
      <dgm:spPr/>
      <dgm:t>
        <a:bodyPr/>
        <a:lstStyle/>
        <a:p>
          <a:endParaRPr lang="pt-PT"/>
        </a:p>
      </dgm:t>
    </dgm:pt>
    <dgm:pt modelId="{C0981844-B8B5-4CFA-8942-C639E468279A}" type="sibTrans" cxnId="{1D163082-4DBA-4466-A73E-A1AD31E0D29B}">
      <dgm:prSet/>
      <dgm:spPr/>
      <dgm:t>
        <a:bodyPr/>
        <a:lstStyle/>
        <a:p>
          <a:endParaRPr lang="pt-PT"/>
        </a:p>
      </dgm:t>
    </dgm:pt>
    <dgm:pt modelId="{DDF71D60-4054-4E7B-BF3D-BEF404E902E5}">
      <dgm:prSet/>
      <dgm:spPr>
        <a:xfrm rot="5400000">
          <a:off x="-113367" y="3606453"/>
          <a:ext cx="755782" cy="529047"/>
        </a:xfrm>
        <a:solidFill>
          <a:srgbClr val="C0504D"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endParaRPr lang="pt-P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64CF495-1979-48AE-8C03-4C6F08436161}" type="parTrans" cxnId="{0384E8BF-4A53-4961-9068-414C3F9271D0}">
      <dgm:prSet/>
      <dgm:spPr/>
      <dgm:t>
        <a:bodyPr/>
        <a:lstStyle/>
        <a:p>
          <a:endParaRPr lang="pt-PT"/>
        </a:p>
      </dgm:t>
    </dgm:pt>
    <dgm:pt modelId="{C195C89C-00CA-40BE-B9C7-88D10E0B553E}" type="sibTrans" cxnId="{0384E8BF-4A53-4961-9068-414C3F9271D0}">
      <dgm:prSet/>
      <dgm:spPr/>
      <dgm:t>
        <a:bodyPr/>
        <a:lstStyle/>
        <a:p>
          <a:endParaRPr lang="pt-PT"/>
        </a:p>
      </dgm:t>
    </dgm:pt>
    <dgm:pt modelId="{ABEE21D3-50EC-46C5-9823-577B4D741DD6}">
      <dgm:prSet/>
      <dgm:spPr>
        <a:xfrm rot="5400000">
          <a:off x="3767934" y="-1840712"/>
          <a:ext cx="491258" cy="6969032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25400" h="25400"/>
          <a:bevelB w="25400" h="25400"/>
        </a:sp3d>
      </dgm:spPr>
      <dgm:t>
        <a:bodyPr/>
        <a:lstStyle/>
        <a:p>
          <a:r>
            <a:rPr lang="pt-PT" b="1" dirty="0" smtClean="0">
              <a:latin typeface="Calibri" pitchFamily="34" charset="0"/>
              <a:cs typeface="Calibri" pitchFamily="34" charset="0"/>
            </a:rPr>
            <a:t>Cartas entre “pesquisadores”…</a:t>
          </a:r>
          <a:endParaRPr lang="pt-PT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B12DFDFF-9927-402F-8B24-3927A5FA9431}" type="parTrans" cxnId="{D8875B81-C5DD-4652-9B09-C3D8EA42622B}">
      <dgm:prSet/>
      <dgm:spPr/>
      <dgm:t>
        <a:bodyPr/>
        <a:lstStyle/>
        <a:p>
          <a:endParaRPr lang="pt-PT"/>
        </a:p>
      </dgm:t>
    </dgm:pt>
    <dgm:pt modelId="{BCE1B8E9-05CD-497B-832A-2D5E14545E9B}" type="sibTrans" cxnId="{D8875B81-C5DD-4652-9B09-C3D8EA42622B}">
      <dgm:prSet/>
      <dgm:spPr/>
      <dgm:t>
        <a:bodyPr/>
        <a:lstStyle/>
        <a:p>
          <a:endParaRPr lang="pt-PT"/>
        </a:p>
      </dgm:t>
    </dgm:pt>
    <dgm:pt modelId="{95038E3F-C7A5-41BA-AD8C-793F9D56BCE7}">
      <dgm:prSet/>
      <dgm:spPr>
        <a:xfrm rot="5400000">
          <a:off x="3767934" y="-1142408"/>
          <a:ext cx="491258" cy="6969032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BACC6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25400" h="25400"/>
          <a:bevelB w="25400" h="25400"/>
        </a:sp3d>
      </dgm:spPr>
      <dgm:t>
        <a:bodyPr/>
        <a:lstStyle/>
        <a:p>
          <a:r>
            <a:rPr lang="pt-PT" b="1" dirty="0" smtClean="0">
              <a:latin typeface="Calibri" pitchFamily="34" charset="0"/>
              <a:cs typeface="Calibri" pitchFamily="34" charset="0"/>
            </a:rPr>
            <a:t>Primeiras revistas científicas (1665)</a:t>
          </a:r>
          <a:endParaRPr lang="pt-PT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6EB75AEE-6A51-4770-845E-AD8C01C9415F}" type="parTrans" cxnId="{263BB433-D520-47C0-864B-8C7079F243AE}">
      <dgm:prSet/>
      <dgm:spPr/>
      <dgm:t>
        <a:bodyPr/>
        <a:lstStyle/>
        <a:p>
          <a:endParaRPr lang="pt-PT"/>
        </a:p>
      </dgm:t>
    </dgm:pt>
    <dgm:pt modelId="{101CD2A8-00E3-4D97-B2F2-9F3752D2C2E7}" type="sibTrans" cxnId="{263BB433-D520-47C0-864B-8C7079F243AE}">
      <dgm:prSet/>
      <dgm:spPr/>
      <dgm:t>
        <a:bodyPr/>
        <a:lstStyle/>
        <a:p>
          <a:endParaRPr lang="pt-PT"/>
        </a:p>
      </dgm:t>
    </dgm:pt>
    <dgm:pt modelId="{4A1EF0B8-173E-4060-8A1C-5F299F40ABE7}">
      <dgm:prSet/>
      <dgm:spPr>
        <a:xfrm rot="5400000">
          <a:off x="3767934" y="-444104"/>
          <a:ext cx="491258" cy="6969032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F79646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25400" h="25400"/>
          <a:bevelB w="25400" h="25400"/>
        </a:sp3d>
      </dgm:spPr>
      <dgm:t>
        <a:bodyPr/>
        <a:lstStyle/>
        <a:p>
          <a:r>
            <a:rPr lang="pt-PT" b="1" dirty="0" smtClean="0">
              <a:latin typeface="Calibri" pitchFamily="34" charset="0"/>
              <a:cs typeface="Calibri" pitchFamily="34" charset="0"/>
            </a:rPr>
            <a:t>Profissionalização e comercialização das revistas científicas (segunda metade do séc. XX)</a:t>
          </a:r>
          <a:endParaRPr lang="pt-PT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E74AE676-E425-4EE7-817C-685E697287C7}" type="parTrans" cxnId="{9DC9B49D-9F60-4387-82BE-B1B6855141F9}">
      <dgm:prSet/>
      <dgm:spPr/>
      <dgm:t>
        <a:bodyPr/>
        <a:lstStyle/>
        <a:p>
          <a:endParaRPr lang="pt-PT"/>
        </a:p>
      </dgm:t>
    </dgm:pt>
    <dgm:pt modelId="{7DAB54E1-878A-4492-9BA5-B98B49D4B1D5}" type="sibTrans" cxnId="{9DC9B49D-9F60-4387-82BE-B1B6855141F9}">
      <dgm:prSet/>
      <dgm:spPr/>
      <dgm:t>
        <a:bodyPr/>
        <a:lstStyle/>
        <a:p>
          <a:endParaRPr lang="pt-PT"/>
        </a:p>
      </dgm:t>
    </dgm:pt>
    <dgm:pt modelId="{6D7F612A-1019-450A-889F-0D0548AB32D8}">
      <dgm:prSet/>
      <dgm:spPr>
        <a:xfrm rot="5400000">
          <a:off x="3767934" y="254199"/>
          <a:ext cx="491258" cy="6969032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25400" h="25400"/>
          <a:bevelB w="25400" h="25400"/>
        </a:sp3d>
      </dgm:spPr>
      <dgm:t>
        <a:bodyPr/>
        <a:lstStyle/>
        <a:p>
          <a:r>
            <a:rPr lang="pt-PT" b="1" dirty="0" smtClean="0">
              <a:latin typeface="Calibri" pitchFamily="34" charset="0"/>
              <a:cs typeface="Calibri" pitchFamily="34" charset="0"/>
            </a:rPr>
            <a:t>Envio dos “</a:t>
          </a:r>
          <a:r>
            <a:rPr lang="pt-PT" b="1" dirty="0" err="1" smtClean="0">
              <a:latin typeface="Calibri" pitchFamily="34" charset="0"/>
              <a:cs typeface="Calibri" pitchFamily="34" charset="0"/>
            </a:rPr>
            <a:t>preprints</a:t>
          </a:r>
          <a:r>
            <a:rPr lang="pt-PT" b="1" dirty="0" smtClean="0">
              <a:latin typeface="Calibri" pitchFamily="34" charset="0"/>
              <a:cs typeface="Calibri" pitchFamily="34" charset="0"/>
            </a:rPr>
            <a:t>” ou “</a:t>
          </a:r>
          <a:r>
            <a:rPr lang="pt-PT" b="1" dirty="0" err="1" smtClean="0">
              <a:latin typeface="Calibri" pitchFamily="34" charset="0"/>
              <a:cs typeface="Calibri" pitchFamily="34" charset="0"/>
            </a:rPr>
            <a:t>reprints</a:t>
          </a:r>
          <a:r>
            <a:rPr lang="pt-PT" b="1" dirty="0" smtClean="0">
              <a:latin typeface="Calibri" pitchFamily="34" charset="0"/>
              <a:cs typeface="Calibri" pitchFamily="34" charset="0"/>
            </a:rPr>
            <a:t>” por correio entre os pesquisadores</a:t>
          </a:r>
          <a:endParaRPr lang="pt-PT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AB36B4F1-3D0F-4566-9CEE-E225E551B4BE}" type="parTrans" cxnId="{5422FA95-1A21-442A-B091-E03117224500}">
      <dgm:prSet/>
      <dgm:spPr/>
      <dgm:t>
        <a:bodyPr/>
        <a:lstStyle/>
        <a:p>
          <a:endParaRPr lang="pt-PT"/>
        </a:p>
      </dgm:t>
    </dgm:pt>
    <dgm:pt modelId="{D65B36DC-399D-446E-92A3-982B51420AAA}" type="sibTrans" cxnId="{5422FA95-1A21-442A-B091-E03117224500}">
      <dgm:prSet/>
      <dgm:spPr/>
      <dgm:t>
        <a:bodyPr/>
        <a:lstStyle/>
        <a:p>
          <a:endParaRPr lang="pt-PT"/>
        </a:p>
      </dgm:t>
    </dgm:pt>
    <dgm:pt modelId="{D07643B5-F07F-4FF0-80BE-097C5A1D683B}">
      <dgm:prSet/>
      <dgm:spPr>
        <a:xfrm rot="5400000">
          <a:off x="3767934" y="3047415"/>
          <a:ext cx="491258" cy="6969032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F79646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25400" h="25400"/>
          <a:bevelB w="25400" h="25400"/>
        </a:sp3d>
      </dgm:spPr>
      <dgm:t>
        <a:bodyPr/>
        <a:lstStyle/>
        <a:p>
          <a:r>
            <a:rPr lang="en-US" b="1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Origem</a:t>
          </a:r>
          <a:r>
            <a:rPr lang="en-US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da OAI (2002)</a:t>
          </a:r>
          <a:endParaRPr lang="pt-PT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43AB9088-FE37-4822-8089-B94CE6BD072A}" type="parTrans" cxnId="{1B5554BA-23D4-4B1F-B165-90EF2D3A42E1}">
      <dgm:prSet/>
      <dgm:spPr/>
      <dgm:t>
        <a:bodyPr/>
        <a:lstStyle/>
        <a:p>
          <a:endParaRPr lang="pt-PT"/>
        </a:p>
      </dgm:t>
    </dgm:pt>
    <dgm:pt modelId="{1EE8DE7A-89A8-469A-9364-D6DF1DA48336}" type="sibTrans" cxnId="{1B5554BA-23D4-4B1F-B165-90EF2D3A42E1}">
      <dgm:prSet/>
      <dgm:spPr/>
      <dgm:t>
        <a:bodyPr/>
        <a:lstStyle/>
        <a:p>
          <a:endParaRPr lang="pt-PT"/>
        </a:p>
      </dgm:t>
    </dgm:pt>
    <dgm:pt modelId="{B239BE99-4ED7-4317-B3B4-27A82C636A65}">
      <dgm:prSet/>
      <dgm:spPr>
        <a:xfrm rot="5400000">
          <a:off x="-113367" y="4304757"/>
          <a:ext cx="755782" cy="529047"/>
        </a:xfrm>
        <a:solidFill>
          <a:srgbClr val="9BBB59"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endParaRPr lang="pt-P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9287A79-262B-4B2C-9A8E-B370EAEA218C}" type="parTrans" cxnId="{C175F65E-8A24-4C80-B538-C442278E32E5}">
      <dgm:prSet/>
      <dgm:spPr/>
      <dgm:t>
        <a:bodyPr/>
        <a:lstStyle/>
        <a:p>
          <a:endParaRPr lang="pt-PT"/>
        </a:p>
      </dgm:t>
    </dgm:pt>
    <dgm:pt modelId="{AE68FCDA-4D5F-47A7-9C1F-9D31473C4636}" type="sibTrans" cxnId="{C175F65E-8A24-4C80-B538-C442278E32E5}">
      <dgm:prSet/>
      <dgm:spPr/>
      <dgm:t>
        <a:bodyPr/>
        <a:lstStyle/>
        <a:p>
          <a:endParaRPr lang="pt-PT"/>
        </a:p>
      </dgm:t>
    </dgm:pt>
    <dgm:pt modelId="{CFAAC285-34FF-4633-A278-075F38F670A2}">
      <dgm:prSet/>
      <dgm:spPr>
        <a:xfrm rot="5400000">
          <a:off x="-113367" y="5003061"/>
          <a:ext cx="755782" cy="529047"/>
        </a:xfrm>
        <a:solidFill>
          <a:srgbClr val="8064A2"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endParaRPr lang="pt-P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7DD6C1A-4E4B-4050-A380-741276BD9556}" type="parTrans" cxnId="{BCB93D54-DBDB-4CA9-94B2-0CE573704DE3}">
      <dgm:prSet/>
      <dgm:spPr/>
      <dgm:t>
        <a:bodyPr/>
        <a:lstStyle/>
        <a:p>
          <a:endParaRPr lang="pt-PT"/>
        </a:p>
      </dgm:t>
    </dgm:pt>
    <dgm:pt modelId="{88346E98-8FAB-45FA-B583-F2ED093C17E3}" type="sibTrans" cxnId="{BCB93D54-DBDB-4CA9-94B2-0CE573704DE3}">
      <dgm:prSet/>
      <dgm:spPr/>
      <dgm:t>
        <a:bodyPr/>
        <a:lstStyle/>
        <a:p>
          <a:endParaRPr lang="pt-PT"/>
        </a:p>
      </dgm:t>
    </dgm:pt>
    <dgm:pt modelId="{A0B4F00B-D2EC-437F-8E68-96B3C415A49D}">
      <dgm:prSet/>
      <dgm:spPr>
        <a:xfrm rot="5400000">
          <a:off x="3767934" y="952503"/>
          <a:ext cx="491258" cy="6969032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25400" h="25400"/>
          <a:bevelB w="25400" h="25400"/>
        </a:sp3d>
      </dgm:spPr>
      <dgm:t>
        <a:bodyPr/>
        <a:lstStyle/>
        <a:p>
          <a:r>
            <a:rPr lang="pt-PT" b="1" dirty="0" smtClean="0">
              <a:latin typeface="Calibri" pitchFamily="34" charset="0"/>
              <a:cs typeface="Calibri" pitchFamily="34" charset="0"/>
            </a:rPr>
            <a:t>Criação do </a:t>
          </a:r>
          <a:r>
            <a:rPr lang="pt-PT" b="1" dirty="0" err="1" smtClean="0">
              <a:latin typeface="Calibri" pitchFamily="34" charset="0"/>
              <a:cs typeface="Calibri" pitchFamily="34" charset="0"/>
            </a:rPr>
            <a:t>Arxiv</a:t>
          </a:r>
          <a:r>
            <a:rPr lang="pt-PT" b="1" dirty="0" smtClean="0">
              <a:latin typeface="Calibri" pitchFamily="34" charset="0"/>
              <a:cs typeface="Calibri" pitchFamily="34" charset="0"/>
            </a:rPr>
            <a:t> (1991)</a:t>
          </a:r>
          <a:endParaRPr lang="pt-PT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6F628227-16F4-4020-A63E-807A94B51DAD}" type="parTrans" cxnId="{3F67BE04-926C-4076-BDC3-D9287BB8EAA1}">
      <dgm:prSet/>
      <dgm:spPr/>
      <dgm:t>
        <a:bodyPr/>
        <a:lstStyle/>
        <a:p>
          <a:endParaRPr lang="pt-PT"/>
        </a:p>
      </dgm:t>
    </dgm:pt>
    <dgm:pt modelId="{8D52E964-00C2-4AD9-A836-61946269EDDB}" type="sibTrans" cxnId="{3F67BE04-926C-4076-BDC3-D9287BB8EAA1}">
      <dgm:prSet/>
      <dgm:spPr/>
      <dgm:t>
        <a:bodyPr/>
        <a:lstStyle/>
        <a:p>
          <a:endParaRPr lang="pt-PT"/>
        </a:p>
      </dgm:t>
    </dgm:pt>
    <dgm:pt modelId="{76C577A9-8571-4E78-A531-2E40B304D2A8}" type="pres">
      <dgm:prSet presAssocID="{E63FEB3C-1598-4DDE-8353-138E6E6D829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FAC7938A-8DD4-41A0-9794-B063C813842F}" type="pres">
      <dgm:prSet presAssocID="{3E03519B-142D-4511-AFE8-5DF0919F77A4}" presName="composite" presStyleCnt="0"/>
      <dgm:spPr/>
    </dgm:pt>
    <dgm:pt modelId="{2C24E327-7D15-45B3-A362-B13DDEB9A791}" type="pres">
      <dgm:prSet presAssocID="{3E03519B-142D-4511-AFE8-5DF0919F77A4}" presName="parentText" presStyleLbl="alignNode1" presStyleIdx="0" presStyleCnt="6">
        <dgm:presLayoutVars>
          <dgm:chMax val="1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pt-PT"/>
        </a:p>
      </dgm:t>
    </dgm:pt>
    <dgm:pt modelId="{E18C3396-DA30-4E56-B0DC-DA40BE4546A8}" type="pres">
      <dgm:prSet presAssocID="{3E03519B-142D-4511-AFE8-5DF0919F77A4}" presName="descendantText" presStyleLbl="alignAcc1" presStyleIdx="0" presStyleCnt="6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pt-PT"/>
        </a:p>
      </dgm:t>
    </dgm:pt>
    <dgm:pt modelId="{F69E44F2-4A84-412A-A32A-25BE6DDC571D}" type="pres">
      <dgm:prSet presAssocID="{5CBF0DC0-E9CA-49C6-8D5C-F302206010EB}" presName="sp" presStyleCnt="0"/>
      <dgm:spPr/>
    </dgm:pt>
    <dgm:pt modelId="{B2A41C9F-ABE2-4BCE-9E8F-3C4EACE0CA5D}" type="pres">
      <dgm:prSet presAssocID="{9069EC94-C0F9-4DD9-B2DD-6DE417435DF4}" presName="composite" presStyleCnt="0"/>
      <dgm:spPr/>
    </dgm:pt>
    <dgm:pt modelId="{FC277DB5-CE52-420B-B453-E5EA0FB8836D}" type="pres">
      <dgm:prSet presAssocID="{9069EC94-C0F9-4DD9-B2DD-6DE417435DF4}" presName="parentText" presStyleLbl="alignNode1" presStyleIdx="1" presStyleCnt="6">
        <dgm:presLayoutVars>
          <dgm:chMax val="1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pt-PT"/>
        </a:p>
      </dgm:t>
    </dgm:pt>
    <dgm:pt modelId="{79A7AF4D-7CC8-4F77-8D69-22BD762ED956}" type="pres">
      <dgm:prSet presAssocID="{9069EC94-C0F9-4DD9-B2DD-6DE417435DF4}" presName="descendantText" presStyleLbl="alignAcc1" presStyleIdx="1" presStyleCnt="6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pt-PT"/>
        </a:p>
      </dgm:t>
    </dgm:pt>
    <dgm:pt modelId="{7A465C73-47D1-4D88-A92E-A71160FDF056}" type="pres">
      <dgm:prSet presAssocID="{644DDDF5-ED9E-4F19-B9AE-A9CB6FF7D842}" presName="sp" presStyleCnt="0"/>
      <dgm:spPr/>
    </dgm:pt>
    <dgm:pt modelId="{6293263D-EC27-4CF6-B143-5B295844D194}" type="pres">
      <dgm:prSet presAssocID="{6C6C9214-DE55-4B0F-929D-B3FF5214923D}" presName="composite" presStyleCnt="0"/>
      <dgm:spPr/>
    </dgm:pt>
    <dgm:pt modelId="{B0A70157-4387-4B63-8E1F-496C4CF01F07}" type="pres">
      <dgm:prSet presAssocID="{6C6C9214-DE55-4B0F-929D-B3FF5214923D}" presName="parentText" presStyleLbl="alignNode1" presStyleIdx="2" presStyleCnt="6">
        <dgm:presLayoutVars>
          <dgm:chMax val="1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pt-PT"/>
        </a:p>
      </dgm:t>
    </dgm:pt>
    <dgm:pt modelId="{AAB353BF-534A-4779-A475-3630B58C8B95}" type="pres">
      <dgm:prSet presAssocID="{6C6C9214-DE55-4B0F-929D-B3FF5214923D}" presName="descendantText" presStyleLbl="alignAcc1" presStyleIdx="2" presStyleCnt="6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pt-PT"/>
        </a:p>
      </dgm:t>
    </dgm:pt>
    <dgm:pt modelId="{DAED841E-15EB-41C3-8648-182D2950F6C9}" type="pres">
      <dgm:prSet presAssocID="{C0981844-B8B5-4CFA-8942-C639E468279A}" presName="sp" presStyleCnt="0"/>
      <dgm:spPr/>
    </dgm:pt>
    <dgm:pt modelId="{2FC616B1-7B3E-45BC-8EAB-E6514C2F4564}" type="pres">
      <dgm:prSet presAssocID="{DDF71D60-4054-4E7B-BF3D-BEF404E902E5}" presName="composite" presStyleCnt="0"/>
      <dgm:spPr/>
    </dgm:pt>
    <dgm:pt modelId="{C3FAF8A0-C199-47C0-B3B5-735C0E092736}" type="pres">
      <dgm:prSet presAssocID="{DDF71D60-4054-4E7B-BF3D-BEF404E902E5}" presName="parentText" presStyleLbl="alignNode1" presStyleIdx="3" presStyleCnt="6">
        <dgm:presLayoutVars>
          <dgm:chMax val="1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pt-PT"/>
        </a:p>
      </dgm:t>
    </dgm:pt>
    <dgm:pt modelId="{E1787B3F-1D79-4C0C-82FC-CCE75764A687}" type="pres">
      <dgm:prSet presAssocID="{DDF71D60-4054-4E7B-BF3D-BEF404E902E5}" presName="descendantText" presStyleLbl="alignAcc1" presStyleIdx="3" presStyleCnt="6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pt-PT"/>
        </a:p>
      </dgm:t>
    </dgm:pt>
    <dgm:pt modelId="{7733FADA-E584-41D8-8AC6-0893F9B70F8F}" type="pres">
      <dgm:prSet presAssocID="{C195C89C-00CA-40BE-B9C7-88D10E0B553E}" presName="sp" presStyleCnt="0"/>
      <dgm:spPr/>
    </dgm:pt>
    <dgm:pt modelId="{16E455B3-1993-4E69-9441-18C256CD29C3}" type="pres">
      <dgm:prSet presAssocID="{B239BE99-4ED7-4317-B3B4-27A82C636A65}" presName="composite" presStyleCnt="0"/>
      <dgm:spPr/>
    </dgm:pt>
    <dgm:pt modelId="{C6582448-B065-4F94-B54B-783855BF3BFF}" type="pres">
      <dgm:prSet presAssocID="{B239BE99-4ED7-4317-B3B4-27A82C636A65}" presName="parentText" presStyleLbl="alignNode1" presStyleIdx="4" presStyleCnt="6">
        <dgm:presLayoutVars>
          <dgm:chMax val="1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pt-PT"/>
        </a:p>
      </dgm:t>
    </dgm:pt>
    <dgm:pt modelId="{F854E89E-6A1C-4FFB-A6B6-F6E00D109561}" type="pres">
      <dgm:prSet presAssocID="{B239BE99-4ED7-4317-B3B4-27A82C636A65}" presName="descendantText" presStyleLbl="alignAcc1" presStyleIdx="4" presStyleCnt="6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pt-PT"/>
        </a:p>
      </dgm:t>
    </dgm:pt>
    <dgm:pt modelId="{E76A3E49-D488-4FAF-947D-5BCF269AB651}" type="pres">
      <dgm:prSet presAssocID="{AE68FCDA-4D5F-47A7-9C1F-9D31473C4636}" presName="sp" presStyleCnt="0"/>
      <dgm:spPr/>
    </dgm:pt>
    <dgm:pt modelId="{DDF4CB59-F214-4A2E-AC3B-790CA9E03F1A}" type="pres">
      <dgm:prSet presAssocID="{CFAAC285-34FF-4633-A278-075F38F670A2}" presName="composite" presStyleCnt="0"/>
      <dgm:spPr/>
    </dgm:pt>
    <dgm:pt modelId="{DA07C099-5DE4-4012-93FF-E00313809ADC}" type="pres">
      <dgm:prSet presAssocID="{CFAAC285-34FF-4633-A278-075F38F670A2}" presName="parentText" presStyleLbl="alignNode1" presStyleIdx="5" presStyleCnt="6">
        <dgm:presLayoutVars>
          <dgm:chMax val="1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pt-PT"/>
        </a:p>
      </dgm:t>
    </dgm:pt>
    <dgm:pt modelId="{585FFA4D-71C3-47D5-8846-E341952BE96E}" type="pres">
      <dgm:prSet presAssocID="{CFAAC285-34FF-4633-A278-075F38F670A2}" presName="descendantText" presStyleLbl="alignAcc1" presStyleIdx="5" presStyleCnt="6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pt-PT"/>
        </a:p>
      </dgm:t>
    </dgm:pt>
  </dgm:ptLst>
  <dgm:cxnLst>
    <dgm:cxn modelId="{D8875B81-C5DD-4652-9B09-C3D8EA42622B}" srcId="{3E03519B-142D-4511-AFE8-5DF0919F77A4}" destId="{ABEE21D3-50EC-46C5-9823-577B4D741DD6}" srcOrd="0" destOrd="0" parTransId="{B12DFDFF-9927-402F-8B24-3927A5FA9431}" sibTransId="{BCE1B8E9-05CD-497B-832A-2D5E14545E9B}"/>
    <dgm:cxn modelId="{A1D6CC01-3A5E-48E3-9367-C08AC5A442FE}" type="presOf" srcId="{6C6C9214-DE55-4B0F-929D-B3FF5214923D}" destId="{B0A70157-4387-4B63-8E1F-496C4CF01F07}" srcOrd="0" destOrd="0" presId="urn:microsoft.com/office/officeart/2005/8/layout/chevron2"/>
    <dgm:cxn modelId="{1B5554BA-23D4-4B1F-B165-90EF2D3A42E1}" srcId="{CFAAC285-34FF-4633-A278-075F38F670A2}" destId="{D07643B5-F07F-4FF0-80BE-097C5A1D683B}" srcOrd="0" destOrd="0" parTransId="{43AB9088-FE37-4822-8089-B94CE6BD072A}" sibTransId="{1EE8DE7A-89A8-469A-9364-D6DF1DA48336}"/>
    <dgm:cxn modelId="{8AAD6EFA-C191-4536-9486-C764A5B3D82C}" type="presOf" srcId="{6D7F612A-1019-450A-889F-0D0548AB32D8}" destId="{E1787B3F-1D79-4C0C-82FC-CCE75764A687}" srcOrd="0" destOrd="0" presId="urn:microsoft.com/office/officeart/2005/8/layout/chevron2"/>
    <dgm:cxn modelId="{0384E8BF-4A53-4961-9068-414C3F9271D0}" srcId="{E63FEB3C-1598-4DDE-8353-138E6E6D8297}" destId="{DDF71D60-4054-4E7B-BF3D-BEF404E902E5}" srcOrd="3" destOrd="0" parTransId="{864CF495-1979-48AE-8C03-4C6F08436161}" sibTransId="{C195C89C-00CA-40BE-B9C7-88D10E0B553E}"/>
    <dgm:cxn modelId="{9107EF7C-FEAE-4BCB-A531-D8E5216EEADF}" type="presOf" srcId="{3E03519B-142D-4511-AFE8-5DF0919F77A4}" destId="{2C24E327-7D15-45B3-A362-B13DDEB9A791}" srcOrd="0" destOrd="0" presId="urn:microsoft.com/office/officeart/2005/8/layout/chevron2"/>
    <dgm:cxn modelId="{263BB433-D520-47C0-864B-8C7079F243AE}" srcId="{9069EC94-C0F9-4DD9-B2DD-6DE417435DF4}" destId="{95038E3F-C7A5-41BA-AD8C-793F9D56BCE7}" srcOrd="0" destOrd="0" parTransId="{6EB75AEE-6A51-4770-845E-AD8C01C9415F}" sibTransId="{101CD2A8-00E3-4D97-B2F2-9F3752D2C2E7}"/>
    <dgm:cxn modelId="{8936CA80-100E-464E-9BD0-00D34D65BF44}" srcId="{E63FEB3C-1598-4DDE-8353-138E6E6D8297}" destId="{9069EC94-C0F9-4DD9-B2DD-6DE417435DF4}" srcOrd="1" destOrd="0" parTransId="{ADCE0FD3-83DE-4E4A-8575-3CD036A04552}" sibTransId="{644DDDF5-ED9E-4F19-B9AE-A9CB6FF7D842}"/>
    <dgm:cxn modelId="{48627B89-385F-49FC-AAA1-6386CF8AA6E2}" type="presOf" srcId="{B239BE99-4ED7-4317-B3B4-27A82C636A65}" destId="{C6582448-B065-4F94-B54B-783855BF3BFF}" srcOrd="0" destOrd="0" presId="urn:microsoft.com/office/officeart/2005/8/layout/chevron2"/>
    <dgm:cxn modelId="{8CD96036-B1D2-4891-9888-FDFFCD34A249}" type="presOf" srcId="{CFAAC285-34FF-4633-A278-075F38F670A2}" destId="{DA07C099-5DE4-4012-93FF-E00313809ADC}" srcOrd="0" destOrd="0" presId="urn:microsoft.com/office/officeart/2005/8/layout/chevron2"/>
    <dgm:cxn modelId="{EB12B47C-334C-4114-BF99-A6FFCEFAFEC2}" type="presOf" srcId="{9069EC94-C0F9-4DD9-B2DD-6DE417435DF4}" destId="{FC277DB5-CE52-420B-B453-E5EA0FB8836D}" srcOrd="0" destOrd="0" presId="urn:microsoft.com/office/officeart/2005/8/layout/chevron2"/>
    <dgm:cxn modelId="{BCB93D54-DBDB-4CA9-94B2-0CE573704DE3}" srcId="{E63FEB3C-1598-4DDE-8353-138E6E6D8297}" destId="{CFAAC285-34FF-4633-A278-075F38F670A2}" srcOrd="5" destOrd="0" parTransId="{87DD6C1A-4E4B-4050-A380-741276BD9556}" sibTransId="{88346E98-8FAB-45FA-B583-F2ED093C17E3}"/>
    <dgm:cxn modelId="{1D163082-4DBA-4466-A73E-A1AD31E0D29B}" srcId="{E63FEB3C-1598-4DDE-8353-138E6E6D8297}" destId="{6C6C9214-DE55-4B0F-929D-B3FF5214923D}" srcOrd="2" destOrd="0" parTransId="{93E49D3B-F92B-412A-9995-6D43361EF521}" sibTransId="{C0981844-B8B5-4CFA-8942-C639E468279A}"/>
    <dgm:cxn modelId="{5422FA95-1A21-442A-B091-E03117224500}" srcId="{DDF71D60-4054-4E7B-BF3D-BEF404E902E5}" destId="{6D7F612A-1019-450A-889F-0D0548AB32D8}" srcOrd="0" destOrd="0" parTransId="{AB36B4F1-3D0F-4566-9CEE-E225E551B4BE}" sibTransId="{D65B36DC-399D-446E-92A3-982B51420AAA}"/>
    <dgm:cxn modelId="{E856B582-F55A-4D28-B69F-7CA68826C536}" type="presOf" srcId="{D07643B5-F07F-4FF0-80BE-097C5A1D683B}" destId="{585FFA4D-71C3-47D5-8846-E341952BE96E}" srcOrd="0" destOrd="0" presId="urn:microsoft.com/office/officeart/2005/8/layout/chevron2"/>
    <dgm:cxn modelId="{6C3BBECB-48BC-4131-B7A2-B97BB92546B0}" type="presOf" srcId="{DDF71D60-4054-4E7B-BF3D-BEF404E902E5}" destId="{C3FAF8A0-C199-47C0-B3B5-735C0E092736}" srcOrd="0" destOrd="0" presId="urn:microsoft.com/office/officeart/2005/8/layout/chevron2"/>
    <dgm:cxn modelId="{48E3D1BF-8336-4CE8-8325-7C81F5CA7739}" type="presOf" srcId="{4A1EF0B8-173E-4060-8A1C-5F299F40ABE7}" destId="{AAB353BF-534A-4779-A475-3630B58C8B95}" srcOrd="0" destOrd="0" presId="urn:microsoft.com/office/officeart/2005/8/layout/chevron2"/>
    <dgm:cxn modelId="{E7939DC3-000A-401E-BAEE-B9FE51A201FA}" type="presOf" srcId="{E63FEB3C-1598-4DDE-8353-138E6E6D8297}" destId="{76C577A9-8571-4E78-A531-2E40B304D2A8}" srcOrd="0" destOrd="0" presId="urn:microsoft.com/office/officeart/2005/8/layout/chevron2"/>
    <dgm:cxn modelId="{758E9F8C-F704-4624-B95F-6C4DC8D7C8D6}" srcId="{E63FEB3C-1598-4DDE-8353-138E6E6D8297}" destId="{3E03519B-142D-4511-AFE8-5DF0919F77A4}" srcOrd="0" destOrd="0" parTransId="{E65A3E30-20A7-4ACC-A31A-825CCEA5694B}" sibTransId="{5CBF0DC0-E9CA-49C6-8D5C-F302206010EB}"/>
    <dgm:cxn modelId="{0C756F3F-4B6C-4F09-8072-91D76C76ECB9}" type="presOf" srcId="{A0B4F00B-D2EC-437F-8E68-96B3C415A49D}" destId="{F854E89E-6A1C-4FFB-A6B6-F6E00D109561}" srcOrd="0" destOrd="0" presId="urn:microsoft.com/office/officeart/2005/8/layout/chevron2"/>
    <dgm:cxn modelId="{F7FB95A1-D089-43E7-8B18-7FD252256409}" type="presOf" srcId="{95038E3F-C7A5-41BA-AD8C-793F9D56BCE7}" destId="{79A7AF4D-7CC8-4F77-8D69-22BD762ED956}" srcOrd="0" destOrd="0" presId="urn:microsoft.com/office/officeart/2005/8/layout/chevron2"/>
    <dgm:cxn modelId="{B884193D-DE0D-41F6-9E64-EEA4811714F0}" type="presOf" srcId="{ABEE21D3-50EC-46C5-9823-577B4D741DD6}" destId="{E18C3396-DA30-4E56-B0DC-DA40BE4546A8}" srcOrd="0" destOrd="0" presId="urn:microsoft.com/office/officeart/2005/8/layout/chevron2"/>
    <dgm:cxn modelId="{C175F65E-8A24-4C80-B538-C442278E32E5}" srcId="{E63FEB3C-1598-4DDE-8353-138E6E6D8297}" destId="{B239BE99-4ED7-4317-B3B4-27A82C636A65}" srcOrd="4" destOrd="0" parTransId="{09287A79-262B-4B2C-9A8E-B370EAEA218C}" sibTransId="{AE68FCDA-4D5F-47A7-9C1F-9D31473C4636}"/>
    <dgm:cxn modelId="{3F67BE04-926C-4076-BDC3-D9287BB8EAA1}" srcId="{B239BE99-4ED7-4317-B3B4-27A82C636A65}" destId="{A0B4F00B-D2EC-437F-8E68-96B3C415A49D}" srcOrd="0" destOrd="0" parTransId="{6F628227-16F4-4020-A63E-807A94B51DAD}" sibTransId="{8D52E964-00C2-4AD9-A836-61946269EDDB}"/>
    <dgm:cxn modelId="{9DC9B49D-9F60-4387-82BE-B1B6855141F9}" srcId="{6C6C9214-DE55-4B0F-929D-B3FF5214923D}" destId="{4A1EF0B8-173E-4060-8A1C-5F299F40ABE7}" srcOrd="0" destOrd="0" parTransId="{E74AE676-E425-4EE7-817C-685E697287C7}" sibTransId="{7DAB54E1-878A-4492-9BA5-B98B49D4B1D5}"/>
    <dgm:cxn modelId="{F28F4302-AADD-48F1-B85C-2B083778D420}" type="presParOf" srcId="{76C577A9-8571-4E78-A531-2E40B304D2A8}" destId="{FAC7938A-8DD4-41A0-9794-B063C813842F}" srcOrd="0" destOrd="0" presId="urn:microsoft.com/office/officeart/2005/8/layout/chevron2"/>
    <dgm:cxn modelId="{D54A9D5B-6734-4A7B-8BE7-CEF76D1252E0}" type="presParOf" srcId="{FAC7938A-8DD4-41A0-9794-B063C813842F}" destId="{2C24E327-7D15-45B3-A362-B13DDEB9A791}" srcOrd="0" destOrd="0" presId="urn:microsoft.com/office/officeart/2005/8/layout/chevron2"/>
    <dgm:cxn modelId="{4C781C7B-2483-4AC3-ACDD-5B392F835D06}" type="presParOf" srcId="{FAC7938A-8DD4-41A0-9794-B063C813842F}" destId="{E18C3396-DA30-4E56-B0DC-DA40BE4546A8}" srcOrd="1" destOrd="0" presId="urn:microsoft.com/office/officeart/2005/8/layout/chevron2"/>
    <dgm:cxn modelId="{7260D972-B834-41CA-B743-3BA140FCFAFC}" type="presParOf" srcId="{76C577A9-8571-4E78-A531-2E40B304D2A8}" destId="{F69E44F2-4A84-412A-A32A-25BE6DDC571D}" srcOrd="1" destOrd="0" presId="urn:microsoft.com/office/officeart/2005/8/layout/chevron2"/>
    <dgm:cxn modelId="{E7439352-4A53-44E2-8734-109E6FEC01EC}" type="presParOf" srcId="{76C577A9-8571-4E78-A531-2E40B304D2A8}" destId="{B2A41C9F-ABE2-4BCE-9E8F-3C4EACE0CA5D}" srcOrd="2" destOrd="0" presId="urn:microsoft.com/office/officeart/2005/8/layout/chevron2"/>
    <dgm:cxn modelId="{F41A7590-3571-4F9C-8FDD-ADB7702A0CF3}" type="presParOf" srcId="{B2A41C9F-ABE2-4BCE-9E8F-3C4EACE0CA5D}" destId="{FC277DB5-CE52-420B-B453-E5EA0FB8836D}" srcOrd="0" destOrd="0" presId="urn:microsoft.com/office/officeart/2005/8/layout/chevron2"/>
    <dgm:cxn modelId="{2EF5FF6C-3DFF-4DFB-9169-CDEEC4BD7F7C}" type="presParOf" srcId="{B2A41C9F-ABE2-4BCE-9E8F-3C4EACE0CA5D}" destId="{79A7AF4D-7CC8-4F77-8D69-22BD762ED956}" srcOrd="1" destOrd="0" presId="urn:microsoft.com/office/officeart/2005/8/layout/chevron2"/>
    <dgm:cxn modelId="{5641B884-052C-4E1B-9F2E-36E978EC0B73}" type="presParOf" srcId="{76C577A9-8571-4E78-A531-2E40B304D2A8}" destId="{7A465C73-47D1-4D88-A92E-A71160FDF056}" srcOrd="3" destOrd="0" presId="urn:microsoft.com/office/officeart/2005/8/layout/chevron2"/>
    <dgm:cxn modelId="{795C01B8-E241-4BAD-89C2-D3DECD309731}" type="presParOf" srcId="{76C577A9-8571-4E78-A531-2E40B304D2A8}" destId="{6293263D-EC27-4CF6-B143-5B295844D194}" srcOrd="4" destOrd="0" presId="urn:microsoft.com/office/officeart/2005/8/layout/chevron2"/>
    <dgm:cxn modelId="{33DB07A7-8FE6-4619-BC63-ACD977BDB604}" type="presParOf" srcId="{6293263D-EC27-4CF6-B143-5B295844D194}" destId="{B0A70157-4387-4B63-8E1F-496C4CF01F07}" srcOrd="0" destOrd="0" presId="urn:microsoft.com/office/officeart/2005/8/layout/chevron2"/>
    <dgm:cxn modelId="{F35C7CBE-1E6E-4618-9820-4E914B6406C0}" type="presParOf" srcId="{6293263D-EC27-4CF6-B143-5B295844D194}" destId="{AAB353BF-534A-4779-A475-3630B58C8B95}" srcOrd="1" destOrd="0" presId="urn:microsoft.com/office/officeart/2005/8/layout/chevron2"/>
    <dgm:cxn modelId="{B9F98296-EEC5-48A1-8EC0-AED817EF1B4C}" type="presParOf" srcId="{76C577A9-8571-4E78-A531-2E40B304D2A8}" destId="{DAED841E-15EB-41C3-8648-182D2950F6C9}" srcOrd="5" destOrd="0" presId="urn:microsoft.com/office/officeart/2005/8/layout/chevron2"/>
    <dgm:cxn modelId="{454C15D7-8752-4DA5-8EAF-8C9AE9DDDA18}" type="presParOf" srcId="{76C577A9-8571-4E78-A531-2E40B304D2A8}" destId="{2FC616B1-7B3E-45BC-8EAB-E6514C2F4564}" srcOrd="6" destOrd="0" presId="urn:microsoft.com/office/officeart/2005/8/layout/chevron2"/>
    <dgm:cxn modelId="{7495D290-F6C9-4CCB-B5A0-3CA543CD6FBB}" type="presParOf" srcId="{2FC616B1-7B3E-45BC-8EAB-E6514C2F4564}" destId="{C3FAF8A0-C199-47C0-B3B5-735C0E092736}" srcOrd="0" destOrd="0" presId="urn:microsoft.com/office/officeart/2005/8/layout/chevron2"/>
    <dgm:cxn modelId="{BB33F8E8-A4E4-43DE-A4A0-97B87E09850B}" type="presParOf" srcId="{2FC616B1-7B3E-45BC-8EAB-E6514C2F4564}" destId="{E1787B3F-1D79-4C0C-82FC-CCE75764A687}" srcOrd="1" destOrd="0" presId="urn:microsoft.com/office/officeart/2005/8/layout/chevron2"/>
    <dgm:cxn modelId="{D14EDA57-2641-4CE4-A459-3F0A06FFA951}" type="presParOf" srcId="{76C577A9-8571-4E78-A531-2E40B304D2A8}" destId="{7733FADA-E584-41D8-8AC6-0893F9B70F8F}" srcOrd="7" destOrd="0" presId="urn:microsoft.com/office/officeart/2005/8/layout/chevron2"/>
    <dgm:cxn modelId="{E58EDFB5-D61A-40B9-9D72-D2EBBC1F9DF2}" type="presParOf" srcId="{76C577A9-8571-4E78-A531-2E40B304D2A8}" destId="{16E455B3-1993-4E69-9441-18C256CD29C3}" srcOrd="8" destOrd="0" presId="urn:microsoft.com/office/officeart/2005/8/layout/chevron2"/>
    <dgm:cxn modelId="{760FF1E3-EBB3-46F4-90EE-B3F750B79776}" type="presParOf" srcId="{16E455B3-1993-4E69-9441-18C256CD29C3}" destId="{C6582448-B065-4F94-B54B-783855BF3BFF}" srcOrd="0" destOrd="0" presId="urn:microsoft.com/office/officeart/2005/8/layout/chevron2"/>
    <dgm:cxn modelId="{D90E1A44-9D3F-4337-A5E9-B0E64DCC9680}" type="presParOf" srcId="{16E455B3-1993-4E69-9441-18C256CD29C3}" destId="{F854E89E-6A1C-4FFB-A6B6-F6E00D109561}" srcOrd="1" destOrd="0" presId="urn:microsoft.com/office/officeart/2005/8/layout/chevron2"/>
    <dgm:cxn modelId="{745FCC18-202B-457B-8795-199A97010473}" type="presParOf" srcId="{76C577A9-8571-4E78-A531-2E40B304D2A8}" destId="{E76A3E49-D488-4FAF-947D-5BCF269AB651}" srcOrd="9" destOrd="0" presId="urn:microsoft.com/office/officeart/2005/8/layout/chevron2"/>
    <dgm:cxn modelId="{8477FE2C-A8B5-4FDA-9B60-AC8F4D14E7DC}" type="presParOf" srcId="{76C577A9-8571-4E78-A531-2E40B304D2A8}" destId="{DDF4CB59-F214-4A2E-AC3B-790CA9E03F1A}" srcOrd="10" destOrd="0" presId="urn:microsoft.com/office/officeart/2005/8/layout/chevron2"/>
    <dgm:cxn modelId="{B226552E-3C93-4BA4-B798-5063F792226D}" type="presParOf" srcId="{DDF4CB59-F214-4A2E-AC3B-790CA9E03F1A}" destId="{DA07C099-5DE4-4012-93FF-E00313809ADC}" srcOrd="0" destOrd="0" presId="urn:microsoft.com/office/officeart/2005/8/layout/chevron2"/>
    <dgm:cxn modelId="{C4EEC3E9-78C9-44BF-B161-AEB0D372B9A0}" type="presParOf" srcId="{DDF4CB59-F214-4A2E-AC3B-790CA9E03F1A}" destId="{585FFA4D-71C3-47D5-8846-E341952BE96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9701C0-625C-45E1-8BE9-B8B97125963A}" type="doc">
      <dgm:prSet loTypeId="urn:microsoft.com/office/officeart/2005/8/layout/hProcess7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pt-PT"/>
        </a:p>
      </dgm:t>
    </dgm:pt>
    <dgm:pt modelId="{1AC2917C-B97B-4534-B7E1-A278413F131B}">
      <dgm:prSet phldrT="[Texto]"/>
      <dgm:spPr/>
      <dgm:t>
        <a:bodyPr/>
        <a:lstStyle/>
        <a:p>
          <a:r>
            <a:rPr lang="pt-PT" b="1" dirty="0" smtClean="0">
              <a:latin typeface="NewsGotT" pitchFamily="2" charset="0"/>
            </a:rPr>
            <a:t>Investigadores</a:t>
          </a:r>
          <a:endParaRPr lang="pt-PT" b="1" dirty="0">
            <a:latin typeface="NewsGotT" pitchFamily="2" charset="0"/>
          </a:endParaRPr>
        </a:p>
      </dgm:t>
    </dgm:pt>
    <dgm:pt modelId="{59E36EC5-7A61-4C8B-B902-ADBAD9EB7E34}" type="parTrans" cxnId="{9F78E62F-65B4-4E11-8E5A-E7FC7C587FA6}">
      <dgm:prSet/>
      <dgm:spPr/>
      <dgm:t>
        <a:bodyPr/>
        <a:lstStyle/>
        <a:p>
          <a:endParaRPr lang="pt-PT">
            <a:latin typeface="NewsGotT" pitchFamily="2" charset="0"/>
          </a:endParaRPr>
        </a:p>
      </dgm:t>
    </dgm:pt>
    <dgm:pt modelId="{841FB8C0-57D7-41F1-80F8-8595EF327C87}" type="sibTrans" cxnId="{9F78E62F-65B4-4E11-8E5A-E7FC7C587FA6}">
      <dgm:prSet/>
      <dgm:spPr/>
      <dgm:t>
        <a:bodyPr/>
        <a:lstStyle/>
        <a:p>
          <a:endParaRPr lang="pt-PT">
            <a:latin typeface="NewsGotT" pitchFamily="2" charset="0"/>
          </a:endParaRPr>
        </a:p>
      </dgm:t>
    </dgm:pt>
    <dgm:pt modelId="{07CB5395-37A1-4532-91E3-F21FD1CEE68E}">
      <dgm:prSet phldrT="[Texto]" custT="1"/>
      <dgm:spPr/>
      <dgm:t>
        <a:bodyPr/>
        <a:lstStyle/>
        <a:p>
          <a:pPr marL="182563" indent="0" algn="l"/>
          <a:r>
            <a:rPr lang="pt-PT" sz="1800" b="1" dirty="0" smtClean="0">
              <a:latin typeface="NewsGotT" pitchFamily="2" charset="0"/>
            </a:rPr>
            <a:t>Acesso</a:t>
          </a:r>
        </a:p>
        <a:p>
          <a:pPr marL="182563" indent="0" algn="l"/>
          <a:r>
            <a:rPr lang="pt-PT" sz="1800" b="1" dirty="0" smtClean="0">
              <a:latin typeface="NewsGotT" pitchFamily="2" charset="0"/>
            </a:rPr>
            <a:t>Uso</a:t>
          </a:r>
        </a:p>
        <a:p>
          <a:pPr marL="182563" indent="0" algn="l"/>
          <a:r>
            <a:rPr lang="pt-PT" sz="1800" b="1" dirty="0" smtClean="0">
              <a:latin typeface="NewsGotT" pitchFamily="2" charset="0"/>
            </a:rPr>
            <a:t>Progresso</a:t>
          </a:r>
        </a:p>
        <a:p>
          <a:pPr marL="182563" indent="0" algn="l"/>
          <a:r>
            <a:rPr lang="pt-PT" sz="1800" b="1" dirty="0" smtClean="0">
              <a:latin typeface="NewsGotT" pitchFamily="2" charset="0"/>
            </a:rPr>
            <a:t>Visibilidade</a:t>
          </a:r>
        </a:p>
        <a:p>
          <a:pPr marL="182563" indent="0" algn="l"/>
          <a:r>
            <a:rPr lang="pt-PT" sz="1800" b="1" dirty="0" smtClean="0">
              <a:latin typeface="NewsGotT" pitchFamily="2" charset="0"/>
            </a:rPr>
            <a:t>Impacto</a:t>
          </a:r>
          <a:endParaRPr lang="pt-PT" sz="1800" b="1" dirty="0">
            <a:latin typeface="NewsGotT" pitchFamily="2" charset="0"/>
          </a:endParaRPr>
        </a:p>
      </dgm:t>
    </dgm:pt>
    <dgm:pt modelId="{A5CFA309-07D7-49CE-B2A3-97F11E0FBA58}" type="parTrans" cxnId="{E982BD5A-9DF3-4BE1-9E48-B33652D4A114}">
      <dgm:prSet/>
      <dgm:spPr/>
      <dgm:t>
        <a:bodyPr/>
        <a:lstStyle/>
        <a:p>
          <a:endParaRPr lang="pt-PT">
            <a:latin typeface="NewsGotT" pitchFamily="2" charset="0"/>
          </a:endParaRPr>
        </a:p>
      </dgm:t>
    </dgm:pt>
    <dgm:pt modelId="{6D7E03D3-E343-40D6-A0ED-6D4AFFA52B72}" type="sibTrans" cxnId="{E982BD5A-9DF3-4BE1-9E48-B33652D4A114}">
      <dgm:prSet/>
      <dgm:spPr/>
      <dgm:t>
        <a:bodyPr/>
        <a:lstStyle/>
        <a:p>
          <a:endParaRPr lang="pt-PT">
            <a:latin typeface="NewsGotT" pitchFamily="2" charset="0"/>
          </a:endParaRPr>
        </a:p>
      </dgm:t>
    </dgm:pt>
    <dgm:pt modelId="{9DC49C9B-3586-4F5A-8B0E-CCCC1A033629}">
      <dgm:prSet phldrT="[Texto]"/>
      <dgm:spPr/>
      <dgm:t>
        <a:bodyPr/>
        <a:lstStyle/>
        <a:p>
          <a:r>
            <a:rPr lang="pt-PT" b="1" dirty="0" err="1" smtClean="0">
              <a:latin typeface="NewsGotT" pitchFamily="2" charset="0"/>
            </a:rPr>
            <a:t>Univ</a:t>
          </a:r>
          <a:r>
            <a:rPr lang="pt-PT" b="1" dirty="0" smtClean="0">
              <a:latin typeface="NewsGotT" pitchFamily="2" charset="0"/>
            </a:rPr>
            <a:t>. do Minho</a:t>
          </a:r>
          <a:endParaRPr lang="pt-PT" b="1" dirty="0">
            <a:latin typeface="NewsGotT" pitchFamily="2" charset="0"/>
          </a:endParaRPr>
        </a:p>
      </dgm:t>
    </dgm:pt>
    <dgm:pt modelId="{95151CBD-97C8-47C5-9856-10806D1FCD4C}" type="parTrans" cxnId="{C95EA136-9BAB-4A43-B949-E884ACB39E66}">
      <dgm:prSet/>
      <dgm:spPr/>
      <dgm:t>
        <a:bodyPr/>
        <a:lstStyle/>
        <a:p>
          <a:endParaRPr lang="pt-PT">
            <a:latin typeface="NewsGotT" pitchFamily="2" charset="0"/>
          </a:endParaRPr>
        </a:p>
      </dgm:t>
    </dgm:pt>
    <dgm:pt modelId="{8ADBC320-74D1-44D6-8309-1644109BBF1B}" type="sibTrans" cxnId="{C95EA136-9BAB-4A43-B949-E884ACB39E66}">
      <dgm:prSet/>
      <dgm:spPr/>
      <dgm:t>
        <a:bodyPr/>
        <a:lstStyle/>
        <a:p>
          <a:endParaRPr lang="pt-PT">
            <a:latin typeface="NewsGotT" pitchFamily="2" charset="0"/>
          </a:endParaRPr>
        </a:p>
      </dgm:t>
    </dgm:pt>
    <dgm:pt modelId="{B4F5C10A-356E-42E2-BBD7-75F827D58E6B}">
      <dgm:prSet phldrT="[Texto]" custT="1"/>
      <dgm:spPr/>
      <dgm:t>
        <a:bodyPr/>
        <a:lstStyle/>
        <a:p>
          <a:pPr marL="182563" indent="0" algn="l"/>
          <a:r>
            <a:rPr lang="pt-PT" sz="1800" b="1" dirty="0" smtClean="0">
              <a:latin typeface="NewsGotT" pitchFamily="2" charset="0"/>
            </a:rPr>
            <a:t>Promoção da imagem, visibilidade e perfil público da instituição</a:t>
          </a:r>
        </a:p>
        <a:p>
          <a:pPr marL="182563" indent="0" algn="l"/>
          <a:r>
            <a:rPr lang="pt-PT" sz="1800" b="1" dirty="0" smtClean="0">
              <a:latin typeface="NewsGotT" pitchFamily="2" charset="0"/>
            </a:rPr>
            <a:t>Registo completo do seu output intelectual</a:t>
          </a:r>
          <a:endParaRPr lang="pt-PT" sz="1800" b="1" dirty="0">
            <a:latin typeface="NewsGotT" pitchFamily="2" charset="0"/>
          </a:endParaRPr>
        </a:p>
      </dgm:t>
    </dgm:pt>
    <dgm:pt modelId="{5D38700A-8ED2-487A-864E-AD9086C08C03}" type="parTrans" cxnId="{BA3D342A-BDD5-4847-AE6A-E83B52B90394}">
      <dgm:prSet/>
      <dgm:spPr/>
      <dgm:t>
        <a:bodyPr/>
        <a:lstStyle/>
        <a:p>
          <a:endParaRPr lang="pt-PT">
            <a:latin typeface="NewsGotT" pitchFamily="2" charset="0"/>
          </a:endParaRPr>
        </a:p>
      </dgm:t>
    </dgm:pt>
    <dgm:pt modelId="{F8B6A517-0B92-4800-9B16-8CCE033CC2A8}" type="sibTrans" cxnId="{BA3D342A-BDD5-4847-AE6A-E83B52B90394}">
      <dgm:prSet/>
      <dgm:spPr/>
      <dgm:t>
        <a:bodyPr/>
        <a:lstStyle/>
        <a:p>
          <a:endParaRPr lang="pt-PT">
            <a:latin typeface="NewsGotT" pitchFamily="2" charset="0"/>
          </a:endParaRPr>
        </a:p>
      </dgm:t>
    </dgm:pt>
    <dgm:pt modelId="{BD233308-AF27-4495-9DD1-1CD7E974B77C}">
      <dgm:prSet phldrT="[Texto]"/>
      <dgm:spPr/>
      <dgm:t>
        <a:bodyPr/>
        <a:lstStyle/>
        <a:p>
          <a:r>
            <a:rPr lang="pt-PT" b="1" dirty="0" smtClean="0">
              <a:latin typeface="NewsGotT" pitchFamily="2" charset="0"/>
            </a:rPr>
            <a:t>Sociedade</a:t>
          </a:r>
          <a:endParaRPr lang="pt-PT" b="1" dirty="0">
            <a:latin typeface="NewsGotT" pitchFamily="2" charset="0"/>
          </a:endParaRPr>
        </a:p>
      </dgm:t>
    </dgm:pt>
    <dgm:pt modelId="{7333E7D8-643A-472A-AB0A-E730D0D8B266}" type="parTrans" cxnId="{5A6763FC-C052-44EF-B1D7-EC2B85216618}">
      <dgm:prSet/>
      <dgm:spPr/>
      <dgm:t>
        <a:bodyPr/>
        <a:lstStyle/>
        <a:p>
          <a:endParaRPr lang="pt-PT">
            <a:latin typeface="NewsGotT" pitchFamily="2" charset="0"/>
          </a:endParaRPr>
        </a:p>
      </dgm:t>
    </dgm:pt>
    <dgm:pt modelId="{53A8B8B6-A290-489D-92F7-490B80A7090C}" type="sibTrans" cxnId="{5A6763FC-C052-44EF-B1D7-EC2B85216618}">
      <dgm:prSet/>
      <dgm:spPr/>
      <dgm:t>
        <a:bodyPr/>
        <a:lstStyle/>
        <a:p>
          <a:endParaRPr lang="pt-PT">
            <a:latin typeface="NewsGotT" pitchFamily="2" charset="0"/>
          </a:endParaRPr>
        </a:p>
      </dgm:t>
    </dgm:pt>
    <dgm:pt modelId="{5D73F539-6B6E-4BBF-8B45-47E523038E01}">
      <dgm:prSet phldrT="[Texto]" custT="1"/>
      <dgm:spPr/>
      <dgm:t>
        <a:bodyPr/>
        <a:lstStyle/>
        <a:p>
          <a:pPr marL="182563" indent="0"/>
          <a:r>
            <a:rPr lang="pt-PT" sz="1800" b="1" dirty="0" smtClean="0">
              <a:latin typeface="NewsGotT" pitchFamily="2" charset="0"/>
            </a:rPr>
            <a:t>Vantagens para as empresas e a economia</a:t>
          </a:r>
        </a:p>
        <a:p>
          <a:pPr marL="182563" indent="0"/>
          <a:r>
            <a:rPr lang="pt-PT" sz="1800" b="1" dirty="0" smtClean="0">
              <a:latin typeface="NewsGotT" pitchFamily="2" charset="0"/>
            </a:rPr>
            <a:t/>
          </a:r>
          <a:br>
            <a:rPr lang="pt-PT" sz="1800" b="1" dirty="0" smtClean="0">
              <a:latin typeface="NewsGotT" pitchFamily="2" charset="0"/>
            </a:rPr>
          </a:br>
          <a:r>
            <a:rPr lang="pt-PT" sz="1800" b="1" dirty="0" smtClean="0">
              <a:latin typeface="NewsGotT" pitchFamily="2" charset="0"/>
            </a:rPr>
            <a:t>Vantagens para os cidadãos</a:t>
          </a:r>
        </a:p>
        <a:p>
          <a:pPr marL="274638" indent="0"/>
          <a:r>
            <a:rPr lang="pt-PT" sz="1600" dirty="0" smtClean="0">
              <a:latin typeface="NewsGotT" pitchFamily="2" charset="0"/>
            </a:rPr>
            <a:t>Investigadores independente</a:t>
          </a:r>
        </a:p>
        <a:p>
          <a:pPr marL="274638" indent="0"/>
          <a:r>
            <a:rPr lang="pt-PT" sz="1600" dirty="0" smtClean="0">
              <a:latin typeface="NewsGotT" pitchFamily="2" charset="0"/>
            </a:rPr>
            <a:t>Doentes e suas famílias</a:t>
          </a:r>
        </a:p>
        <a:p>
          <a:pPr marL="274638" indent="0"/>
          <a:r>
            <a:rPr lang="pt-PT" sz="1600" dirty="0" smtClean="0">
              <a:latin typeface="NewsGotT" pitchFamily="2" charset="0"/>
            </a:rPr>
            <a:t>Professores e estudantes</a:t>
          </a:r>
          <a:endParaRPr lang="pt-PT" sz="1600" dirty="0">
            <a:latin typeface="NewsGotT" pitchFamily="2" charset="0"/>
          </a:endParaRPr>
        </a:p>
      </dgm:t>
    </dgm:pt>
    <dgm:pt modelId="{40B6CC23-33FC-4742-84E7-81C6908A2DF8}" type="parTrans" cxnId="{8DD43A24-054B-4706-AE78-0DA828978222}">
      <dgm:prSet/>
      <dgm:spPr/>
      <dgm:t>
        <a:bodyPr/>
        <a:lstStyle/>
        <a:p>
          <a:endParaRPr lang="pt-PT">
            <a:latin typeface="NewsGotT" pitchFamily="2" charset="0"/>
          </a:endParaRPr>
        </a:p>
      </dgm:t>
    </dgm:pt>
    <dgm:pt modelId="{1C4C4FB5-D6F3-438E-A3B4-FC6A1D566776}" type="sibTrans" cxnId="{8DD43A24-054B-4706-AE78-0DA828978222}">
      <dgm:prSet/>
      <dgm:spPr/>
      <dgm:t>
        <a:bodyPr/>
        <a:lstStyle/>
        <a:p>
          <a:endParaRPr lang="pt-PT">
            <a:latin typeface="NewsGotT" pitchFamily="2" charset="0"/>
          </a:endParaRPr>
        </a:p>
      </dgm:t>
    </dgm:pt>
    <dgm:pt modelId="{B6DD1BE1-D82F-452D-8196-7B9A4F891F65}">
      <dgm:prSet custT="1"/>
      <dgm:spPr/>
      <dgm:t>
        <a:bodyPr/>
        <a:lstStyle/>
        <a:p>
          <a:pPr marL="182563" indent="0" algn="l"/>
          <a:r>
            <a:rPr lang="pt-PT" sz="1800" b="1" dirty="0" smtClean="0">
              <a:latin typeface="NewsGotT" pitchFamily="2" charset="0"/>
            </a:rPr>
            <a:t>Ferramenta de gestão da atividade científica e académica</a:t>
          </a:r>
          <a:endParaRPr lang="pt-PT" sz="1800" b="1" dirty="0">
            <a:latin typeface="NewsGotT" pitchFamily="2" charset="0"/>
          </a:endParaRPr>
        </a:p>
      </dgm:t>
    </dgm:pt>
    <dgm:pt modelId="{FC3E2F98-D6F8-4689-8355-EF1372071B0C}" type="parTrans" cxnId="{08C7C8FE-AE50-4032-B654-1CC78E294223}">
      <dgm:prSet/>
      <dgm:spPr/>
      <dgm:t>
        <a:bodyPr/>
        <a:lstStyle/>
        <a:p>
          <a:endParaRPr lang="pt-PT">
            <a:latin typeface="NewsGotT" pitchFamily="2" charset="0"/>
          </a:endParaRPr>
        </a:p>
      </dgm:t>
    </dgm:pt>
    <dgm:pt modelId="{E2CE84C0-9E50-4870-9653-635768C8EE4D}" type="sibTrans" cxnId="{08C7C8FE-AE50-4032-B654-1CC78E294223}">
      <dgm:prSet/>
      <dgm:spPr/>
      <dgm:t>
        <a:bodyPr/>
        <a:lstStyle/>
        <a:p>
          <a:endParaRPr lang="pt-PT">
            <a:latin typeface="NewsGotT" pitchFamily="2" charset="0"/>
          </a:endParaRPr>
        </a:p>
      </dgm:t>
    </dgm:pt>
    <dgm:pt modelId="{394791AC-9742-4F1B-9A1F-1F9917DF3106}">
      <dgm:prSet custT="1"/>
      <dgm:spPr/>
      <dgm:t>
        <a:bodyPr/>
        <a:lstStyle/>
        <a:p>
          <a:pPr marL="274638" indent="0"/>
          <a:r>
            <a:rPr lang="pt-PT" sz="1600" dirty="0" smtClean="0">
              <a:latin typeface="NewsGotT" pitchFamily="2" charset="0"/>
            </a:rPr>
            <a:t>Investigadores amadores/”Ciência cidadã”</a:t>
          </a:r>
          <a:endParaRPr lang="pt-PT" sz="1600" dirty="0">
            <a:latin typeface="NewsGotT" pitchFamily="2" charset="0"/>
          </a:endParaRPr>
        </a:p>
      </dgm:t>
    </dgm:pt>
    <dgm:pt modelId="{493C90BF-02B3-4E44-9C74-13865C6A28D7}" type="parTrans" cxnId="{191C1A5D-DCA7-4BB4-B5E8-D01CAA41A226}">
      <dgm:prSet/>
      <dgm:spPr/>
      <dgm:t>
        <a:bodyPr/>
        <a:lstStyle/>
        <a:p>
          <a:endParaRPr lang="pt-PT">
            <a:latin typeface="NewsGotT" pitchFamily="2" charset="0"/>
          </a:endParaRPr>
        </a:p>
      </dgm:t>
    </dgm:pt>
    <dgm:pt modelId="{F3467D2E-7B26-4F23-AF97-82447B91E3F6}" type="sibTrans" cxnId="{191C1A5D-DCA7-4BB4-B5E8-D01CAA41A226}">
      <dgm:prSet/>
      <dgm:spPr/>
      <dgm:t>
        <a:bodyPr/>
        <a:lstStyle/>
        <a:p>
          <a:endParaRPr lang="pt-PT">
            <a:latin typeface="NewsGotT" pitchFamily="2" charset="0"/>
          </a:endParaRPr>
        </a:p>
      </dgm:t>
    </dgm:pt>
    <dgm:pt modelId="{874DFB62-D6BE-4882-A570-07C738E944B1}">
      <dgm:prSet custT="1"/>
      <dgm:spPr/>
      <dgm:t>
        <a:bodyPr/>
        <a:lstStyle/>
        <a:p>
          <a:endParaRPr lang="pt-PT" sz="1800" dirty="0">
            <a:latin typeface="NewsGotT" pitchFamily="2" charset="0"/>
          </a:endParaRPr>
        </a:p>
      </dgm:t>
    </dgm:pt>
    <dgm:pt modelId="{E6EE8E2B-3B37-456F-B14E-7BA0F81A3D41}" type="parTrans" cxnId="{4851D92A-EEF0-49F1-B531-B1D09FB5E327}">
      <dgm:prSet/>
      <dgm:spPr/>
      <dgm:t>
        <a:bodyPr/>
        <a:lstStyle/>
        <a:p>
          <a:endParaRPr lang="pt-PT">
            <a:latin typeface="NewsGotT" pitchFamily="2" charset="0"/>
          </a:endParaRPr>
        </a:p>
      </dgm:t>
    </dgm:pt>
    <dgm:pt modelId="{2FE8B7D5-1921-447D-A02B-BA173D3CE95E}" type="sibTrans" cxnId="{4851D92A-EEF0-49F1-B531-B1D09FB5E327}">
      <dgm:prSet/>
      <dgm:spPr/>
      <dgm:t>
        <a:bodyPr/>
        <a:lstStyle/>
        <a:p>
          <a:endParaRPr lang="pt-PT">
            <a:latin typeface="NewsGotT" pitchFamily="2" charset="0"/>
          </a:endParaRPr>
        </a:p>
      </dgm:t>
    </dgm:pt>
    <dgm:pt modelId="{21F88E03-E206-45AD-923C-41C607D85B6F}" type="pres">
      <dgm:prSet presAssocID="{E29701C0-625C-45E1-8BE9-B8B97125963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71885087-4F36-4334-8E51-21366B648BEF}" type="pres">
      <dgm:prSet presAssocID="{1AC2917C-B97B-4534-B7E1-A278413F131B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E6EAA84-E054-4D39-9244-887D2BE0E447}" type="pres">
      <dgm:prSet presAssocID="{1AC2917C-B97B-4534-B7E1-A278413F131B}" presName="bgRect" presStyleLbl="node1" presStyleIdx="0" presStyleCnt="3" custScaleY="118537"/>
      <dgm:spPr/>
      <dgm:t>
        <a:bodyPr/>
        <a:lstStyle/>
        <a:p>
          <a:endParaRPr lang="pt-PT"/>
        </a:p>
      </dgm:t>
    </dgm:pt>
    <dgm:pt modelId="{39F1CA94-B544-4F78-8594-05BDE9916503}" type="pres">
      <dgm:prSet presAssocID="{1AC2917C-B97B-4534-B7E1-A278413F131B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6FE14C9-B1D4-4D12-8951-291172363CBB}" type="pres">
      <dgm:prSet presAssocID="{1AC2917C-B97B-4534-B7E1-A278413F131B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38BBB2F7-8F80-4831-B136-94E80D956554}" type="pres">
      <dgm:prSet presAssocID="{841FB8C0-57D7-41F1-80F8-8595EF327C87}" presName="hSp" presStyleCnt="0"/>
      <dgm:spPr/>
      <dgm:t>
        <a:bodyPr/>
        <a:lstStyle/>
        <a:p>
          <a:endParaRPr lang="pt-PT"/>
        </a:p>
      </dgm:t>
    </dgm:pt>
    <dgm:pt modelId="{9444F253-3E1A-45FE-9645-D31EF697ACFD}" type="pres">
      <dgm:prSet presAssocID="{841FB8C0-57D7-41F1-80F8-8595EF327C87}" presName="vProcSp" presStyleCnt="0"/>
      <dgm:spPr/>
      <dgm:t>
        <a:bodyPr/>
        <a:lstStyle/>
        <a:p>
          <a:endParaRPr lang="pt-PT"/>
        </a:p>
      </dgm:t>
    </dgm:pt>
    <dgm:pt modelId="{04394587-21CF-4825-8B30-7CE2DC1A90FA}" type="pres">
      <dgm:prSet presAssocID="{841FB8C0-57D7-41F1-80F8-8595EF327C87}" presName="vSp1" presStyleCnt="0"/>
      <dgm:spPr/>
      <dgm:t>
        <a:bodyPr/>
        <a:lstStyle/>
        <a:p>
          <a:endParaRPr lang="pt-PT"/>
        </a:p>
      </dgm:t>
    </dgm:pt>
    <dgm:pt modelId="{236748BF-CAEF-4F69-941E-9314FD67F401}" type="pres">
      <dgm:prSet presAssocID="{841FB8C0-57D7-41F1-80F8-8595EF327C87}" presName="simulatedConn" presStyleLbl="solidFgAcc1" presStyleIdx="0" presStyleCnt="2" custLinFactX="300000" custLinFactY="119413" custLinFactNeighborX="335886" custLinFactNeighborY="200000"/>
      <dgm:spPr/>
      <dgm:t>
        <a:bodyPr/>
        <a:lstStyle/>
        <a:p>
          <a:endParaRPr lang="pt-PT"/>
        </a:p>
      </dgm:t>
    </dgm:pt>
    <dgm:pt modelId="{21C03114-7A00-42E2-8419-0571820A5336}" type="pres">
      <dgm:prSet presAssocID="{841FB8C0-57D7-41F1-80F8-8595EF327C87}" presName="vSp2" presStyleCnt="0"/>
      <dgm:spPr/>
      <dgm:t>
        <a:bodyPr/>
        <a:lstStyle/>
        <a:p>
          <a:endParaRPr lang="pt-PT"/>
        </a:p>
      </dgm:t>
    </dgm:pt>
    <dgm:pt modelId="{C6FF88D7-1DCB-4F5E-9948-4D8238C8E5EA}" type="pres">
      <dgm:prSet presAssocID="{841FB8C0-57D7-41F1-80F8-8595EF327C87}" presName="sibTrans" presStyleCnt="0"/>
      <dgm:spPr/>
      <dgm:t>
        <a:bodyPr/>
        <a:lstStyle/>
        <a:p>
          <a:endParaRPr lang="pt-PT"/>
        </a:p>
      </dgm:t>
    </dgm:pt>
    <dgm:pt modelId="{C69A1FC1-588D-4BFB-938E-3E9BDA28C366}" type="pres">
      <dgm:prSet presAssocID="{9DC49C9B-3586-4F5A-8B0E-CCCC1A033629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84D5CA70-38F4-4F53-BC14-7A3EC097CC80}" type="pres">
      <dgm:prSet presAssocID="{9DC49C9B-3586-4F5A-8B0E-CCCC1A033629}" presName="bgRect" presStyleLbl="node1" presStyleIdx="1" presStyleCnt="3" custScaleY="137850"/>
      <dgm:spPr/>
      <dgm:t>
        <a:bodyPr/>
        <a:lstStyle/>
        <a:p>
          <a:endParaRPr lang="pt-PT"/>
        </a:p>
      </dgm:t>
    </dgm:pt>
    <dgm:pt modelId="{DEADDA3D-8820-4CCB-8E40-F84BC9D917B2}" type="pres">
      <dgm:prSet presAssocID="{9DC49C9B-3586-4F5A-8B0E-CCCC1A033629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6C6A12E-25F3-4532-A9D1-B9B5A342D02A}" type="pres">
      <dgm:prSet presAssocID="{9DC49C9B-3586-4F5A-8B0E-CCCC1A033629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8D16C21D-D410-44FB-8DB1-96D1D9F8E22C}" type="pres">
      <dgm:prSet presAssocID="{8ADBC320-74D1-44D6-8309-1644109BBF1B}" presName="hSp" presStyleCnt="0"/>
      <dgm:spPr/>
      <dgm:t>
        <a:bodyPr/>
        <a:lstStyle/>
        <a:p>
          <a:endParaRPr lang="pt-PT"/>
        </a:p>
      </dgm:t>
    </dgm:pt>
    <dgm:pt modelId="{F672D221-90DF-4CFC-84DB-2F1FC788EE2F}" type="pres">
      <dgm:prSet presAssocID="{8ADBC320-74D1-44D6-8309-1644109BBF1B}" presName="vProcSp" presStyleCnt="0"/>
      <dgm:spPr/>
      <dgm:t>
        <a:bodyPr/>
        <a:lstStyle/>
        <a:p>
          <a:endParaRPr lang="pt-PT"/>
        </a:p>
      </dgm:t>
    </dgm:pt>
    <dgm:pt modelId="{F1BECCEE-2678-4BD0-807D-98D79F299EF1}" type="pres">
      <dgm:prSet presAssocID="{8ADBC320-74D1-44D6-8309-1644109BBF1B}" presName="vSp1" presStyleCnt="0"/>
      <dgm:spPr/>
      <dgm:t>
        <a:bodyPr/>
        <a:lstStyle/>
        <a:p>
          <a:endParaRPr lang="pt-PT"/>
        </a:p>
      </dgm:t>
    </dgm:pt>
    <dgm:pt modelId="{1D0CED50-34F3-48F7-90C9-4AD763961958}" type="pres">
      <dgm:prSet presAssocID="{8ADBC320-74D1-44D6-8309-1644109BBF1B}" presName="simulatedConn" presStyleLbl="solidFgAcc1" presStyleIdx="1" presStyleCnt="2" custLinFactX="-344110" custLinFactY="53715" custLinFactNeighborX="-400000" custLinFactNeighborY="100000"/>
      <dgm:spPr/>
      <dgm:t>
        <a:bodyPr/>
        <a:lstStyle/>
        <a:p>
          <a:endParaRPr lang="pt-PT"/>
        </a:p>
      </dgm:t>
    </dgm:pt>
    <dgm:pt modelId="{E390D318-4AE3-43F3-85DB-A58C78B47DD6}" type="pres">
      <dgm:prSet presAssocID="{8ADBC320-74D1-44D6-8309-1644109BBF1B}" presName="vSp2" presStyleCnt="0"/>
      <dgm:spPr/>
      <dgm:t>
        <a:bodyPr/>
        <a:lstStyle/>
        <a:p>
          <a:endParaRPr lang="pt-PT"/>
        </a:p>
      </dgm:t>
    </dgm:pt>
    <dgm:pt modelId="{0EB6C5CA-72BF-4E55-933E-5FE9642F45A7}" type="pres">
      <dgm:prSet presAssocID="{8ADBC320-74D1-44D6-8309-1644109BBF1B}" presName="sibTrans" presStyleCnt="0"/>
      <dgm:spPr/>
      <dgm:t>
        <a:bodyPr/>
        <a:lstStyle/>
        <a:p>
          <a:endParaRPr lang="pt-PT"/>
        </a:p>
      </dgm:t>
    </dgm:pt>
    <dgm:pt modelId="{83E420CE-84BE-49E1-AC91-4B4EAD204F8B}" type="pres">
      <dgm:prSet presAssocID="{BD233308-AF27-4495-9DD1-1CD7E974B77C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F0692D6-D893-4C8F-85A9-05A52CB88A00}" type="pres">
      <dgm:prSet presAssocID="{BD233308-AF27-4495-9DD1-1CD7E974B77C}" presName="bgRect" presStyleLbl="node1" presStyleIdx="2" presStyleCnt="3" custScaleY="158058"/>
      <dgm:spPr/>
      <dgm:t>
        <a:bodyPr/>
        <a:lstStyle/>
        <a:p>
          <a:endParaRPr lang="pt-PT"/>
        </a:p>
      </dgm:t>
    </dgm:pt>
    <dgm:pt modelId="{32C7544B-2FA7-4957-97B6-2250466D4FF7}" type="pres">
      <dgm:prSet presAssocID="{BD233308-AF27-4495-9DD1-1CD7E974B77C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0996C94-9526-406D-9B4D-6DE07B9BF330}" type="pres">
      <dgm:prSet presAssocID="{BD233308-AF27-4495-9DD1-1CD7E974B77C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4851D92A-EEF0-49F1-B531-B1D09FB5E327}" srcId="{BD233308-AF27-4495-9DD1-1CD7E974B77C}" destId="{874DFB62-D6BE-4882-A570-07C738E944B1}" srcOrd="2" destOrd="0" parTransId="{E6EE8E2B-3B37-456F-B14E-7BA0F81A3D41}" sibTransId="{2FE8B7D5-1921-447D-A02B-BA173D3CE95E}"/>
    <dgm:cxn modelId="{E982BD5A-9DF3-4BE1-9E48-B33652D4A114}" srcId="{1AC2917C-B97B-4534-B7E1-A278413F131B}" destId="{07CB5395-37A1-4532-91E3-F21FD1CEE68E}" srcOrd="0" destOrd="0" parTransId="{A5CFA309-07D7-49CE-B2A3-97F11E0FBA58}" sibTransId="{6D7E03D3-E343-40D6-A0ED-6D4AFFA52B72}"/>
    <dgm:cxn modelId="{5A6763FC-C052-44EF-B1D7-EC2B85216618}" srcId="{E29701C0-625C-45E1-8BE9-B8B97125963A}" destId="{BD233308-AF27-4495-9DD1-1CD7E974B77C}" srcOrd="2" destOrd="0" parTransId="{7333E7D8-643A-472A-AB0A-E730D0D8B266}" sibTransId="{53A8B8B6-A290-489D-92F7-490B80A7090C}"/>
    <dgm:cxn modelId="{3CE7E899-30AC-433E-A62D-EB7F7D8EF16A}" type="presOf" srcId="{9DC49C9B-3586-4F5A-8B0E-CCCC1A033629}" destId="{84D5CA70-38F4-4F53-BC14-7A3EC097CC80}" srcOrd="0" destOrd="0" presId="urn:microsoft.com/office/officeart/2005/8/layout/hProcess7"/>
    <dgm:cxn modelId="{C95EA136-9BAB-4A43-B949-E884ACB39E66}" srcId="{E29701C0-625C-45E1-8BE9-B8B97125963A}" destId="{9DC49C9B-3586-4F5A-8B0E-CCCC1A033629}" srcOrd="1" destOrd="0" parTransId="{95151CBD-97C8-47C5-9856-10806D1FCD4C}" sibTransId="{8ADBC320-74D1-44D6-8309-1644109BBF1B}"/>
    <dgm:cxn modelId="{CD9F571A-A035-465A-B30A-BC484E32C6D6}" type="presOf" srcId="{BD233308-AF27-4495-9DD1-1CD7E974B77C}" destId="{32C7544B-2FA7-4957-97B6-2250466D4FF7}" srcOrd="1" destOrd="0" presId="urn:microsoft.com/office/officeart/2005/8/layout/hProcess7"/>
    <dgm:cxn modelId="{7857E3AE-72E5-45A2-9407-D5AB0A74CA1C}" type="presOf" srcId="{874DFB62-D6BE-4882-A570-07C738E944B1}" destId="{C0996C94-9526-406D-9B4D-6DE07B9BF330}" srcOrd="0" destOrd="2" presId="urn:microsoft.com/office/officeart/2005/8/layout/hProcess7"/>
    <dgm:cxn modelId="{A91C6856-00B0-4030-AF07-B9C49D74C8B6}" type="presOf" srcId="{1AC2917C-B97B-4534-B7E1-A278413F131B}" destId="{39F1CA94-B544-4F78-8594-05BDE9916503}" srcOrd="1" destOrd="0" presId="urn:microsoft.com/office/officeart/2005/8/layout/hProcess7"/>
    <dgm:cxn modelId="{E443A7BE-688C-4560-875A-AD602798DF85}" type="presOf" srcId="{B4F5C10A-356E-42E2-BBD7-75F827D58E6B}" destId="{E6C6A12E-25F3-4532-A9D1-B9B5A342D02A}" srcOrd="0" destOrd="0" presId="urn:microsoft.com/office/officeart/2005/8/layout/hProcess7"/>
    <dgm:cxn modelId="{8C200579-8EBD-4AF5-8A4E-0391AB1A14C7}" type="presOf" srcId="{E29701C0-625C-45E1-8BE9-B8B97125963A}" destId="{21F88E03-E206-45AD-923C-41C607D85B6F}" srcOrd="0" destOrd="0" presId="urn:microsoft.com/office/officeart/2005/8/layout/hProcess7"/>
    <dgm:cxn modelId="{9E77B868-C884-46EF-9EAD-7A3B8DBC4190}" type="presOf" srcId="{394791AC-9742-4F1B-9A1F-1F9917DF3106}" destId="{C0996C94-9526-406D-9B4D-6DE07B9BF330}" srcOrd="0" destOrd="1" presId="urn:microsoft.com/office/officeart/2005/8/layout/hProcess7"/>
    <dgm:cxn modelId="{A08B02C0-EB75-45D1-9903-28E60AE18CE5}" type="presOf" srcId="{BD233308-AF27-4495-9DD1-1CD7E974B77C}" destId="{AF0692D6-D893-4C8F-85A9-05A52CB88A00}" srcOrd="0" destOrd="0" presId="urn:microsoft.com/office/officeart/2005/8/layout/hProcess7"/>
    <dgm:cxn modelId="{9784AA0E-4BAE-4287-AB2A-FA46D8E5941C}" type="presOf" srcId="{B6DD1BE1-D82F-452D-8196-7B9A4F891F65}" destId="{E6C6A12E-25F3-4532-A9D1-B9B5A342D02A}" srcOrd="0" destOrd="1" presId="urn:microsoft.com/office/officeart/2005/8/layout/hProcess7"/>
    <dgm:cxn modelId="{8DD43A24-054B-4706-AE78-0DA828978222}" srcId="{BD233308-AF27-4495-9DD1-1CD7E974B77C}" destId="{5D73F539-6B6E-4BBF-8B45-47E523038E01}" srcOrd="0" destOrd="0" parTransId="{40B6CC23-33FC-4742-84E7-81C6908A2DF8}" sibTransId="{1C4C4FB5-D6F3-438E-A3B4-FC6A1D566776}"/>
    <dgm:cxn modelId="{BA3D342A-BDD5-4847-AE6A-E83B52B90394}" srcId="{9DC49C9B-3586-4F5A-8B0E-CCCC1A033629}" destId="{B4F5C10A-356E-42E2-BBD7-75F827D58E6B}" srcOrd="0" destOrd="0" parTransId="{5D38700A-8ED2-487A-864E-AD9086C08C03}" sibTransId="{F8B6A517-0B92-4800-9B16-8CCE033CC2A8}"/>
    <dgm:cxn modelId="{08C7C8FE-AE50-4032-B654-1CC78E294223}" srcId="{9DC49C9B-3586-4F5A-8B0E-CCCC1A033629}" destId="{B6DD1BE1-D82F-452D-8196-7B9A4F891F65}" srcOrd="1" destOrd="0" parTransId="{FC3E2F98-D6F8-4689-8355-EF1372071B0C}" sibTransId="{E2CE84C0-9E50-4870-9653-635768C8EE4D}"/>
    <dgm:cxn modelId="{0F6AE209-AF0F-447D-8EBB-7ADB10570F9D}" type="presOf" srcId="{5D73F539-6B6E-4BBF-8B45-47E523038E01}" destId="{C0996C94-9526-406D-9B4D-6DE07B9BF330}" srcOrd="0" destOrd="0" presId="urn:microsoft.com/office/officeart/2005/8/layout/hProcess7"/>
    <dgm:cxn modelId="{4A9AE525-E4E5-44BF-810C-978A6FF94B90}" type="presOf" srcId="{9DC49C9B-3586-4F5A-8B0E-CCCC1A033629}" destId="{DEADDA3D-8820-4CCB-8E40-F84BC9D917B2}" srcOrd="1" destOrd="0" presId="urn:microsoft.com/office/officeart/2005/8/layout/hProcess7"/>
    <dgm:cxn modelId="{EFCA5DFC-BFD5-4C9B-9888-31269A8DD386}" type="presOf" srcId="{1AC2917C-B97B-4534-B7E1-A278413F131B}" destId="{CE6EAA84-E054-4D39-9244-887D2BE0E447}" srcOrd="0" destOrd="0" presId="urn:microsoft.com/office/officeart/2005/8/layout/hProcess7"/>
    <dgm:cxn modelId="{191C1A5D-DCA7-4BB4-B5E8-D01CAA41A226}" srcId="{BD233308-AF27-4495-9DD1-1CD7E974B77C}" destId="{394791AC-9742-4F1B-9A1F-1F9917DF3106}" srcOrd="1" destOrd="0" parTransId="{493C90BF-02B3-4E44-9C74-13865C6A28D7}" sibTransId="{F3467D2E-7B26-4F23-AF97-82447B91E3F6}"/>
    <dgm:cxn modelId="{F030D9B5-E803-45D1-8A34-0F33250AC5A7}" type="presOf" srcId="{07CB5395-37A1-4532-91E3-F21FD1CEE68E}" destId="{D6FE14C9-B1D4-4D12-8951-291172363CBB}" srcOrd="0" destOrd="0" presId="urn:microsoft.com/office/officeart/2005/8/layout/hProcess7"/>
    <dgm:cxn modelId="{9F78E62F-65B4-4E11-8E5A-E7FC7C587FA6}" srcId="{E29701C0-625C-45E1-8BE9-B8B97125963A}" destId="{1AC2917C-B97B-4534-B7E1-A278413F131B}" srcOrd="0" destOrd="0" parTransId="{59E36EC5-7A61-4C8B-B902-ADBAD9EB7E34}" sibTransId="{841FB8C0-57D7-41F1-80F8-8595EF327C87}"/>
    <dgm:cxn modelId="{340C2EA1-9137-47B8-B8C9-9D61D6CFE3E7}" type="presParOf" srcId="{21F88E03-E206-45AD-923C-41C607D85B6F}" destId="{71885087-4F36-4334-8E51-21366B648BEF}" srcOrd="0" destOrd="0" presId="urn:microsoft.com/office/officeart/2005/8/layout/hProcess7"/>
    <dgm:cxn modelId="{4B4120C0-273B-4278-92E8-760DA388ADAB}" type="presParOf" srcId="{71885087-4F36-4334-8E51-21366B648BEF}" destId="{CE6EAA84-E054-4D39-9244-887D2BE0E447}" srcOrd="0" destOrd="0" presId="urn:microsoft.com/office/officeart/2005/8/layout/hProcess7"/>
    <dgm:cxn modelId="{618EC5CE-427F-48F8-A6D6-44ADD2062371}" type="presParOf" srcId="{71885087-4F36-4334-8E51-21366B648BEF}" destId="{39F1CA94-B544-4F78-8594-05BDE9916503}" srcOrd="1" destOrd="0" presId="urn:microsoft.com/office/officeart/2005/8/layout/hProcess7"/>
    <dgm:cxn modelId="{4BD6B77D-E208-4603-9E07-1EAAA9BCBC0B}" type="presParOf" srcId="{71885087-4F36-4334-8E51-21366B648BEF}" destId="{D6FE14C9-B1D4-4D12-8951-291172363CBB}" srcOrd="2" destOrd="0" presId="urn:microsoft.com/office/officeart/2005/8/layout/hProcess7"/>
    <dgm:cxn modelId="{1C6F223F-35A3-4B1D-B7DC-4F07473C5D3F}" type="presParOf" srcId="{21F88E03-E206-45AD-923C-41C607D85B6F}" destId="{38BBB2F7-8F80-4831-B136-94E80D956554}" srcOrd="1" destOrd="0" presId="urn:microsoft.com/office/officeart/2005/8/layout/hProcess7"/>
    <dgm:cxn modelId="{D233CB2E-9086-4743-BB46-E98450F223C7}" type="presParOf" srcId="{21F88E03-E206-45AD-923C-41C607D85B6F}" destId="{9444F253-3E1A-45FE-9645-D31EF697ACFD}" srcOrd="2" destOrd="0" presId="urn:microsoft.com/office/officeart/2005/8/layout/hProcess7"/>
    <dgm:cxn modelId="{1D40EC92-976F-4C56-918C-02614DBF7CE7}" type="presParOf" srcId="{9444F253-3E1A-45FE-9645-D31EF697ACFD}" destId="{04394587-21CF-4825-8B30-7CE2DC1A90FA}" srcOrd="0" destOrd="0" presId="urn:microsoft.com/office/officeart/2005/8/layout/hProcess7"/>
    <dgm:cxn modelId="{0E112EEC-062B-4BF1-9367-DAB4BA320D6C}" type="presParOf" srcId="{9444F253-3E1A-45FE-9645-D31EF697ACFD}" destId="{236748BF-CAEF-4F69-941E-9314FD67F401}" srcOrd="1" destOrd="0" presId="urn:microsoft.com/office/officeart/2005/8/layout/hProcess7"/>
    <dgm:cxn modelId="{7844A263-BAEB-4D8A-9942-8A1B9DBFC302}" type="presParOf" srcId="{9444F253-3E1A-45FE-9645-D31EF697ACFD}" destId="{21C03114-7A00-42E2-8419-0571820A5336}" srcOrd="2" destOrd="0" presId="urn:microsoft.com/office/officeart/2005/8/layout/hProcess7"/>
    <dgm:cxn modelId="{13E3B519-67AA-4366-9BA6-EBD8E2D0F4CF}" type="presParOf" srcId="{21F88E03-E206-45AD-923C-41C607D85B6F}" destId="{C6FF88D7-1DCB-4F5E-9948-4D8238C8E5EA}" srcOrd="3" destOrd="0" presId="urn:microsoft.com/office/officeart/2005/8/layout/hProcess7"/>
    <dgm:cxn modelId="{C09F1685-7B39-4C49-85DF-2AA7B2FD1507}" type="presParOf" srcId="{21F88E03-E206-45AD-923C-41C607D85B6F}" destId="{C69A1FC1-588D-4BFB-938E-3E9BDA28C366}" srcOrd="4" destOrd="0" presId="urn:microsoft.com/office/officeart/2005/8/layout/hProcess7"/>
    <dgm:cxn modelId="{69620086-25CA-4659-8E08-85F565F7681A}" type="presParOf" srcId="{C69A1FC1-588D-4BFB-938E-3E9BDA28C366}" destId="{84D5CA70-38F4-4F53-BC14-7A3EC097CC80}" srcOrd="0" destOrd="0" presId="urn:microsoft.com/office/officeart/2005/8/layout/hProcess7"/>
    <dgm:cxn modelId="{38A91635-2941-43B0-8268-AC3C6E9A41C1}" type="presParOf" srcId="{C69A1FC1-588D-4BFB-938E-3E9BDA28C366}" destId="{DEADDA3D-8820-4CCB-8E40-F84BC9D917B2}" srcOrd="1" destOrd="0" presId="urn:microsoft.com/office/officeart/2005/8/layout/hProcess7"/>
    <dgm:cxn modelId="{956FADFE-C05A-4AE7-961F-05DF2D4C3133}" type="presParOf" srcId="{C69A1FC1-588D-4BFB-938E-3E9BDA28C366}" destId="{E6C6A12E-25F3-4532-A9D1-B9B5A342D02A}" srcOrd="2" destOrd="0" presId="urn:microsoft.com/office/officeart/2005/8/layout/hProcess7"/>
    <dgm:cxn modelId="{00565B75-1A2A-4689-9C64-0BF4748B9D4E}" type="presParOf" srcId="{21F88E03-E206-45AD-923C-41C607D85B6F}" destId="{8D16C21D-D410-44FB-8DB1-96D1D9F8E22C}" srcOrd="5" destOrd="0" presId="urn:microsoft.com/office/officeart/2005/8/layout/hProcess7"/>
    <dgm:cxn modelId="{47D0278F-9628-4E59-9111-95DA89C86ABD}" type="presParOf" srcId="{21F88E03-E206-45AD-923C-41C607D85B6F}" destId="{F672D221-90DF-4CFC-84DB-2F1FC788EE2F}" srcOrd="6" destOrd="0" presId="urn:microsoft.com/office/officeart/2005/8/layout/hProcess7"/>
    <dgm:cxn modelId="{E90F446E-6F20-49E2-9148-3C6E73CDB56C}" type="presParOf" srcId="{F672D221-90DF-4CFC-84DB-2F1FC788EE2F}" destId="{F1BECCEE-2678-4BD0-807D-98D79F299EF1}" srcOrd="0" destOrd="0" presId="urn:microsoft.com/office/officeart/2005/8/layout/hProcess7"/>
    <dgm:cxn modelId="{4A146390-8416-40ED-9A41-F553F924F7E9}" type="presParOf" srcId="{F672D221-90DF-4CFC-84DB-2F1FC788EE2F}" destId="{1D0CED50-34F3-48F7-90C9-4AD763961958}" srcOrd="1" destOrd="0" presId="urn:microsoft.com/office/officeart/2005/8/layout/hProcess7"/>
    <dgm:cxn modelId="{BD7C5762-600D-4E2E-BB51-5B7ED1F8597B}" type="presParOf" srcId="{F672D221-90DF-4CFC-84DB-2F1FC788EE2F}" destId="{E390D318-4AE3-43F3-85DB-A58C78B47DD6}" srcOrd="2" destOrd="0" presId="urn:microsoft.com/office/officeart/2005/8/layout/hProcess7"/>
    <dgm:cxn modelId="{72A16437-2790-4523-840F-9918E674AFBA}" type="presParOf" srcId="{21F88E03-E206-45AD-923C-41C607D85B6F}" destId="{0EB6C5CA-72BF-4E55-933E-5FE9642F45A7}" srcOrd="7" destOrd="0" presId="urn:microsoft.com/office/officeart/2005/8/layout/hProcess7"/>
    <dgm:cxn modelId="{CE57F778-44B1-47C8-9547-423282B994A6}" type="presParOf" srcId="{21F88E03-E206-45AD-923C-41C607D85B6F}" destId="{83E420CE-84BE-49E1-AC91-4B4EAD204F8B}" srcOrd="8" destOrd="0" presId="urn:microsoft.com/office/officeart/2005/8/layout/hProcess7"/>
    <dgm:cxn modelId="{A6F69C1B-E991-4E11-9A59-C736C160D119}" type="presParOf" srcId="{83E420CE-84BE-49E1-AC91-4B4EAD204F8B}" destId="{AF0692D6-D893-4C8F-85A9-05A52CB88A00}" srcOrd="0" destOrd="0" presId="urn:microsoft.com/office/officeart/2005/8/layout/hProcess7"/>
    <dgm:cxn modelId="{1C248BE1-DC9D-4396-B835-2880AFA58CE1}" type="presParOf" srcId="{83E420CE-84BE-49E1-AC91-4B4EAD204F8B}" destId="{32C7544B-2FA7-4957-97B6-2250466D4FF7}" srcOrd="1" destOrd="0" presId="urn:microsoft.com/office/officeart/2005/8/layout/hProcess7"/>
    <dgm:cxn modelId="{F295B8E9-2B5D-472D-BA35-F6B8F99D018C}" type="presParOf" srcId="{83E420CE-84BE-49E1-AC91-4B4EAD204F8B}" destId="{C0996C94-9526-406D-9B4D-6DE07B9BF330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F037D7-F4F6-4FDF-A6BA-90226D9178F7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D4CBD500-98CE-4F4B-8232-6477F9CBC05A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pt-PT" dirty="0" smtClean="0"/>
            <a:t>2007</a:t>
          </a:r>
          <a:endParaRPr lang="en-US" dirty="0"/>
        </a:p>
      </dgm:t>
    </dgm:pt>
    <dgm:pt modelId="{CE3F382D-A646-4833-9EE7-43981CD30A94}" type="parTrans" cxnId="{24F38ED9-98CA-4017-B647-0068A20B88D1}">
      <dgm:prSet/>
      <dgm:spPr/>
      <dgm:t>
        <a:bodyPr/>
        <a:lstStyle/>
        <a:p>
          <a:endParaRPr lang="en-US"/>
        </a:p>
      </dgm:t>
    </dgm:pt>
    <dgm:pt modelId="{364D376D-7290-45A2-B7C7-F478AD555B23}" type="sibTrans" cxnId="{24F38ED9-98CA-4017-B647-0068A20B88D1}">
      <dgm:prSet/>
      <dgm:spPr/>
      <dgm:t>
        <a:bodyPr/>
        <a:lstStyle/>
        <a:p>
          <a:endParaRPr lang="en-US"/>
        </a:p>
      </dgm:t>
    </dgm:pt>
    <dgm:pt modelId="{88007A96-BDBB-4BCE-A431-42B1F9AC4FA5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pt-PT" dirty="0" smtClean="0"/>
            <a:t>2008</a:t>
          </a:r>
          <a:endParaRPr lang="en-US" dirty="0"/>
        </a:p>
      </dgm:t>
    </dgm:pt>
    <dgm:pt modelId="{2F26D5CE-E019-47DC-B252-DE65AECAF35D}" type="parTrans" cxnId="{032C3BD4-ED5B-44AF-AD94-E95BC37DDE76}">
      <dgm:prSet/>
      <dgm:spPr/>
      <dgm:t>
        <a:bodyPr/>
        <a:lstStyle/>
        <a:p>
          <a:endParaRPr lang="en-US"/>
        </a:p>
      </dgm:t>
    </dgm:pt>
    <dgm:pt modelId="{5ED5CA5C-8758-434A-A3CE-80B23EC6531F}" type="sibTrans" cxnId="{032C3BD4-ED5B-44AF-AD94-E95BC37DDE76}">
      <dgm:prSet/>
      <dgm:spPr/>
      <dgm:t>
        <a:bodyPr/>
        <a:lstStyle/>
        <a:p>
          <a:endParaRPr lang="en-US"/>
        </a:p>
      </dgm:t>
    </dgm:pt>
    <dgm:pt modelId="{1011F83E-907E-4EE8-8458-1BF3935A821B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pt-PT" dirty="0" smtClean="0"/>
            <a:t>2009</a:t>
          </a:r>
          <a:endParaRPr lang="en-US" dirty="0"/>
        </a:p>
      </dgm:t>
    </dgm:pt>
    <dgm:pt modelId="{DFCB70C2-6FC1-4DB8-B286-021200023CFD}" type="parTrans" cxnId="{89891820-89B4-4B18-A529-C38A137FFF7B}">
      <dgm:prSet/>
      <dgm:spPr/>
      <dgm:t>
        <a:bodyPr/>
        <a:lstStyle/>
        <a:p>
          <a:endParaRPr lang="en-US"/>
        </a:p>
      </dgm:t>
    </dgm:pt>
    <dgm:pt modelId="{F7FDB868-B4D3-4B20-B442-A8E4BD5920E6}" type="sibTrans" cxnId="{89891820-89B4-4B18-A529-C38A137FFF7B}">
      <dgm:prSet/>
      <dgm:spPr/>
      <dgm:t>
        <a:bodyPr/>
        <a:lstStyle/>
        <a:p>
          <a:endParaRPr lang="en-US"/>
        </a:p>
      </dgm:t>
    </dgm:pt>
    <dgm:pt modelId="{42537410-A853-46DB-B966-F4BB5C2764CE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pt-PT" dirty="0" smtClean="0"/>
            <a:t>2011</a:t>
          </a:r>
          <a:endParaRPr lang="en-US" dirty="0"/>
        </a:p>
      </dgm:t>
    </dgm:pt>
    <dgm:pt modelId="{4050A74A-0864-42D8-A2B2-B6C3C9BF4ED2}" type="parTrans" cxnId="{7E888CD2-5543-429C-8564-1911AA04F1E6}">
      <dgm:prSet/>
      <dgm:spPr/>
      <dgm:t>
        <a:bodyPr/>
        <a:lstStyle/>
        <a:p>
          <a:endParaRPr lang="en-US"/>
        </a:p>
      </dgm:t>
    </dgm:pt>
    <dgm:pt modelId="{D3395A8D-3F4F-47A9-9D9A-03868870E884}" type="sibTrans" cxnId="{7E888CD2-5543-429C-8564-1911AA04F1E6}">
      <dgm:prSet/>
      <dgm:spPr/>
      <dgm:t>
        <a:bodyPr/>
        <a:lstStyle/>
        <a:p>
          <a:endParaRPr lang="en-US"/>
        </a:p>
      </dgm:t>
    </dgm:pt>
    <dgm:pt modelId="{189A53AB-F770-4C41-99F8-61D0F80DF797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PT" dirty="0" smtClean="0"/>
            <a:t>2014</a:t>
          </a:r>
          <a:endParaRPr lang="pt-PT" dirty="0"/>
        </a:p>
      </dgm:t>
    </dgm:pt>
    <dgm:pt modelId="{27B87064-13A4-47A0-BA6A-D4A9DBA44C41}" type="parTrans" cxnId="{8D6D4F68-7FD3-4D6C-85FB-77EA74548863}">
      <dgm:prSet/>
      <dgm:spPr/>
      <dgm:t>
        <a:bodyPr/>
        <a:lstStyle/>
        <a:p>
          <a:endParaRPr lang="pt-PT"/>
        </a:p>
      </dgm:t>
    </dgm:pt>
    <dgm:pt modelId="{647296B7-EF4C-4F1B-971F-D01405D9A0D8}" type="sibTrans" cxnId="{8D6D4F68-7FD3-4D6C-85FB-77EA74548863}">
      <dgm:prSet/>
      <dgm:spPr/>
      <dgm:t>
        <a:bodyPr/>
        <a:lstStyle/>
        <a:p>
          <a:endParaRPr lang="pt-PT"/>
        </a:p>
      </dgm:t>
    </dgm:pt>
    <dgm:pt modelId="{56A17536-C0DC-44A3-8A95-73D87D506F5F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PT" dirty="0" smtClean="0"/>
            <a:t>2015</a:t>
          </a:r>
          <a:endParaRPr lang="pt-PT" dirty="0"/>
        </a:p>
      </dgm:t>
    </dgm:pt>
    <dgm:pt modelId="{4A020BCA-0739-4233-A466-261DF930376B}" type="parTrans" cxnId="{83C98A11-0D78-4BCF-A0D6-7659F29329E6}">
      <dgm:prSet/>
      <dgm:spPr/>
      <dgm:t>
        <a:bodyPr/>
        <a:lstStyle/>
        <a:p>
          <a:endParaRPr lang="pt-PT"/>
        </a:p>
      </dgm:t>
    </dgm:pt>
    <dgm:pt modelId="{BBD3D7D2-2613-4CB7-A0BD-5DDF0D5F98D8}" type="sibTrans" cxnId="{83C98A11-0D78-4BCF-A0D6-7659F29329E6}">
      <dgm:prSet/>
      <dgm:spPr/>
      <dgm:t>
        <a:bodyPr/>
        <a:lstStyle/>
        <a:p>
          <a:endParaRPr lang="pt-PT"/>
        </a:p>
      </dgm:t>
    </dgm:pt>
    <dgm:pt modelId="{64DAB42A-5A0B-4F22-BE46-7D378467A8D0}" type="pres">
      <dgm:prSet presAssocID="{7DF037D7-F4F6-4FDF-A6BA-90226D9178F7}" presName="Name0" presStyleCnt="0">
        <dgm:presLayoutVars>
          <dgm:dir/>
          <dgm:animLvl val="lvl"/>
          <dgm:resizeHandles val="exact"/>
        </dgm:presLayoutVars>
      </dgm:prSet>
      <dgm:spPr/>
    </dgm:pt>
    <dgm:pt modelId="{7BD90C67-DC67-493A-B6EB-99771A12863A}" type="pres">
      <dgm:prSet presAssocID="{D4CBD500-98CE-4F4B-8232-6477F9CBC05A}" presName="parTxOnly" presStyleLbl="node1" presStyleIdx="0" presStyleCnt="6" custScaleY="891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1A553A-80B0-4804-B851-00DA560A3924}" type="pres">
      <dgm:prSet presAssocID="{364D376D-7290-45A2-B7C7-F478AD555B23}" presName="parTxOnlySpace" presStyleCnt="0"/>
      <dgm:spPr/>
    </dgm:pt>
    <dgm:pt modelId="{762C40DB-8BFA-4CE4-9641-146F04EFD0F0}" type="pres">
      <dgm:prSet presAssocID="{88007A96-BDBB-4BCE-A431-42B1F9AC4FA5}" presName="parTxOnly" presStyleLbl="node1" presStyleIdx="1" presStyleCnt="6" custScaleY="891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854C84-1CFA-49F7-AB6A-0EE697B27D7D}" type="pres">
      <dgm:prSet presAssocID="{5ED5CA5C-8758-434A-A3CE-80B23EC6531F}" presName="parTxOnlySpace" presStyleCnt="0"/>
      <dgm:spPr/>
    </dgm:pt>
    <dgm:pt modelId="{75887964-A491-4F88-B1A4-87BDC8C3B734}" type="pres">
      <dgm:prSet presAssocID="{1011F83E-907E-4EE8-8458-1BF3935A821B}" presName="parTxOnly" presStyleLbl="node1" presStyleIdx="2" presStyleCnt="6" custScaleY="891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87FF5-B812-4B0F-8D25-7D76B1967881}" type="pres">
      <dgm:prSet presAssocID="{F7FDB868-B4D3-4B20-B442-A8E4BD5920E6}" presName="parTxOnlySpace" presStyleCnt="0"/>
      <dgm:spPr/>
    </dgm:pt>
    <dgm:pt modelId="{A65A8E1B-7C09-42E1-B5D4-240C7B7DD38F}" type="pres">
      <dgm:prSet presAssocID="{42537410-A853-46DB-B966-F4BB5C2764CE}" presName="parTxOnly" presStyleLbl="node1" presStyleIdx="3" presStyleCnt="6" custScaleY="891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F6C938-86CF-4566-B633-4EF6BFB26B8E}" type="pres">
      <dgm:prSet presAssocID="{D3395A8D-3F4F-47A9-9D9A-03868870E884}" presName="parTxOnlySpace" presStyleCnt="0"/>
      <dgm:spPr/>
    </dgm:pt>
    <dgm:pt modelId="{C5D2DCF2-03C1-4EC5-BA7E-7C928EBC9B4D}" type="pres">
      <dgm:prSet presAssocID="{189A53AB-F770-4C41-99F8-61D0F80DF797}" presName="parTxOnly" presStyleLbl="node1" presStyleIdx="4" presStyleCnt="6" custLinFactNeighborX="-13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4A47280-D04A-4BE4-AE4E-1AAFFC12BE06}" type="pres">
      <dgm:prSet presAssocID="{647296B7-EF4C-4F1B-971F-D01405D9A0D8}" presName="parTxOnlySpace" presStyleCnt="0"/>
      <dgm:spPr/>
    </dgm:pt>
    <dgm:pt modelId="{18A4D54F-AF72-4152-A04C-D0660D1D2BE6}" type="pres">
      <dgm:prSet presAssocID="{56A17536-C0DC-44A3-8A95-73D87D506F5F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032C3BD4-ED5B-44AF-AD94-E95BC37DDE76}" srcId="{7DF037D7-F4F6-4FDF-A6BA-90226D9178F7}" destId="{88007A96-BDBB-4BCE-A431-42B1F9AC4FA5}" srcOrd="1" destOrd="0" parTransId="{2F26D5CE-E019-47DC-B252-DE65AECAF35D}" sibTransId="{5ED5CA5C-8758-434A-A3CE-80B23EC6531F}"/>
    <dgm:cxn modelId="{8D6D4F68-7FD3-4D6C-85FB-77EA74548863}" srcId="{7DF037D7-F4F6-4FDF-A6BA-90226D9178F7}" destId="{189A53AB-F770-4C41-99F8-61D0F80DF797}" srcOrd="4" destOrd="0" parTransId="{27B87064-13A4-47A0-BA6A-D4A9DBA44C41}" sibTransId="{647296B7-EF4C-4F1B-971F-D01405D9A0D8}"/>
    <dgm:cxn modelId="{7E888CD2-5543-429C-8564-1911AA04F1E6}" srcId="{7DF037D7-F4F6-4FDF-A6BA-90226D9178F7}" destId="{42537410-A853-46DB-B966-F4BB5C2764CE}" srcOrd="3" destOrd="0" parTransId="{4050A74A-0864-42D8-A2B2-B6C3C9BF4ED2}" sibTransId="{D3395A8D-3F4F-47A9-9D9A-03868870E884}"/>
    <dgm:cxn modelId="{24F38ED9-98CA-4017-B647-0068A20B88D1}" srcId="{7DF037D7-F4F6-4FDF-A6BA-90226D9178F7}" destId="{D4CBD500-98CE-4F4B-8232-6477F9CBC05A}" srcOrd="0" destOrd="0" parTransId="{CE3F382D-A646-4833-9EE7-43981CD30A94}" sibTransId="{364D376D-7290-45A2-B7C7-F478AD555B23}"/>
    <dgm:cxn modelId="{83C98A11-0D78-4BCF-A0D6-7659F29329E6}" srcId="{7DF037D7-F4F6-4FDF-A6BA-90226D9178F7}" destId="{56A17536-C0DC-44A3-8A95-73D87D506F5F}" srcOrd="5" destOrd="0" parTransId="{4A020BCA-0739-4233-A466-261DF930376B}" sibTransId="{BBD3D7D2-2613-4CB7-A0BD-5DDF0D5F98D8}"/>
    <dgm:cxn modelId="{89891820-89B4-4B18-A529-C38A137FFF7B}" srcId="{7DF037D7-F4F6-4FDF-A6BA-90226D9178F7}" destId="{1011F83E-907E-4EE8-8458-1BF3935A821B}" srcOrd="2" destOrd="0" parTransId="{DFCB70C2-6FC1-4DB8-B286-021200023CFD}" sibTransId="{F7FDB868-B4D3-4B20-B442-A8E4BD5920E6}"/>
    <dgm:cxn modelId="{1E45BD90-D465-49BA-B678-5C622376E215}" type="presOf" srcId="{1011F83E-907E-4EE8-8458-1BF3935A821B}" destId="{75887964-A491-4F88-B1A4-87BDC8C3B734}" srcOrd="0" destOrd="0" presId="urn:microsoft.com/office/officeart/2005/8/layout/chevron1"/>
    <dgm:cxn modelId="{FF1FB061-C1BF-44D5-A41D-EF5372A49514}" type="presOf" srcId="{189A53AB-F770-4C41-99F8-61D0F80DF797}" destId="{C5D2DCF2-03C1-4EC5-BA7E-7C928EBC9B4D}" srcOrd="0" destOrd="0" presId="urn:microsoft.com/office/officeart/2005/8/layout/chevron1"/>
    <dgm:cxn modelId="{1035286E-5F94-4322-98DD-2852895B3219}" type="presOf" srcId="{88007A96-BDBB-4BCE-A431-42B1F9AC4FA5}" destId="{762C40DB-8BFA-4CE4-9641-146F04EFD0F0}" srcOrd="0" destOrd="0" presId="urn:microsoft.com/office/officeart/2005/8/layout/chevron1"/>
    <dgm:cxn modelId="{7CF09602-3BF4-4ED8-B922-58D47ACC368D}" type="presOf" srcId="{7DF037D7-F4F6-4FDF-A6BA-90226D9178F7}" destId="{64DAB42A-5A0B-4F22-BE46-7D378467A8D0}" srcOrd="0" destOrd="0" presId="urn:microsoft.com/office/officeart/2005/8/layout/chevron1"/>
    <dgm:cxn modelId="{F0B682FA-A7AD-498B-B2CB-46A5A8074D63}" type="presOf" srcId="{D4CBD500-98CE-4F4B-8232-6477F9CBC05A}" destId="{7BD90C67-DC67-493A-B6EB-99771A12863A}" srcOrd="0" destOrd="0" presId="urn:microsoft.com/office/officeart/2005/8/layout/chevron1"/>
    <dgm:cxn modelId="{493E3BED-EE05-474F-821C-8AFBE3041344}" type="presOf" srcId="{42537410-A853-46DB-B966-F4BB5C2764CE}" destId="{A65A8E1B-7C09-42E1-B5D4-240C7B7DD38F}" srcOrd="0" destOrd="0" presId="urn:microsoft.com/office/officeart/2005/8/layout/chevron1"/>
    <dgm:cxn modelId="{D0DDB84E-3180-4CBA-B5E9-A3E2602B9814}" type="presOf" srcId="{56A17536-C0DC-44A3-8A95-73D87D506F5F}" destId="{18A4D54F-AF72-4152-A04C-D0660D1D2BE6}" srcOrd="0" destOrd="0" presId="urn:microsoft.com/office/officeart/2005/8/layout/chevron1"/>
    <dgm:cxn modelId="{2AD6DCAF-EAE0-416F-A2BE-5B6F3D0D9DE1}" type="presParOf" srcId="{64DAB42A-5A0B-4F22-BE46-7D378467A8D0}" destId="{7BD90C67-DC67-493A-B6EB-99771A12863A}" srcOrd="0" destOrd="0" presId="urn:microsoft.com/office/officeart/2005/8/layout/chevron1"/>
    <dgm:cxn modelId="{771BD358-A58D-464C-9938-AE9692444F45}" type="presParOf" srcId="{64DAB42A-5A0B-4F22-BE46-7D378467A8D0}" destId="{821A553A-80B0-4804-B851-00DA560A3924}" srcOrd="1" destOrd="0" presId="urn:microsoft.com/office/officeart/2005/8/layout/chevron1"/>
    <dgm:cxn modelId="{9534AD51-5548-43B9-B317-28F6F00CB03C}" type="presParOf" srcId="{64DAB42A-5A0B-4F22-BE46-7D378467A8D0}" destId="{762C40DB-8BFA-4CE4-9641-146F04EFD0F0}" srcOrd="2" destOrd="0" presId="urn:microsoft.com/office/officeart/2005/8/layout/chevron1"/>
    <dgm:cxn modelId="{7875A883-4AC2-4042-9A63-8850E5EDA4C1}" type="presParOf" srcId="{64DAB42A-5A0B-4F22-BE46-7D378467A8D0}" destId="{D4854C84-1CFA-49F7-AB6A-0EE697B27D7D}" srcOrd="3" destOrd="0" presId="urn:microsoft.com/office/officeart/2005/8/layout/chevron1"/>
    <dgm:cxn modelId="{C24D1C5B-14B0-4524-AFC7-2B63011D20BF}" type="presParOf" srcId="{64DAB42A-5A0B-4F22-BE46-7D378467A8D0}" destId="{75887964-A491-4F88-B1A4-87BDC8C3B734}" srcOrd="4" destOrd="0" presId="urn:microsoft.com/office/officeart/2005/8/layout/chevron1"/>
    <dgm:cxn modelId="{844A5F9A-41C0-438B-BC1A-823C8710BFF9}" type="presParOf" srcId="{64DAB42A-5A0B-4F22-BE46-7D378467A8D0}" destId="{FD987FF5-B812-4B0F-8D25-7D76B1967881}" srcOrd="5" destOrd="0" presId="urn:microsoft.com/office/officeart/2005/8/layout/chevron1"/>
    <dgm:cxn modelId="{C11031A9-B594-46F9-80CE-FC7C78F3F87F}" type="presParOf" srcId="{64DAB42A-5A0B-4F22-BE46-7D378467A8D0}" destId="{A65A8E1B-7C09-42E1-B5D4-240C7B7DD38F}" srcOrd="6" destOrd="0" presId="urn:microsoft.com/office/officeart/2005/8/layout/chevron1"/>
    <dgm:cxn modelId="{0EB54E64-7809-4DCB-9259-CC30C3B3F199}" type="presParOf" srcId="{64DAB42A-5A0B-4F22-BE46-7D378467A8D0}" destId="{81F6C938-86CF-4566-B633-4EF6BFB26B8E}" srcOrd="7" destOrd="0" presId="urn:microsoft.com/office/officeart/2005/8/layout/chevron1"/>
    <dgm:cxn modelId="{6C56D98E-9724-4210-83CC-781E7E95459F}" type="presParOf" srcId="{64DAB42A-5A0B-4F22-BE46-7D378467A8D0}" destId="{C5D2DCF2-03C1-4EC5-BA7E-7C928EBC9B4D}" srcOrd="8" destOrd="0" presId="urn:microsoft.com/office/officeart/2005/8/layout/chevron1"/>
    <dgm:cxn modelId="{0529EEC9-D69A-4C20-B22D-451234683DAC}" type="presParOf" srcId="{64DAB42A-5A0B-4F22-BE46-7D378467A8D0}" destId="{64A47280-D04A-4BE4-AE4E-1AAFFC12BE06}" srcOrd="9" destOrd="0" presId="urn:microsoft.com/office/officeart/2005/8/layout/chevron1"/>
    <dgm:cxn modelId="{4AF3AA41-C022-487E-BDCE-6398F9596362}" type="presParOf" srcId="{64DAB42A-5A0B-4F22-BE46-7D378467A8D0}" destId="{18A4D54F-AF72-4152-A04C-D0660D1D2BE6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0.0084</cdr:x>
      <cdr:y>0.11352</cdr:y>
    </cdr:from>
    <cdr:to>
      <cdr:x>0.04547</cdr:x>
      <cdr:y>0.58007</cdr:y>
    </cdr:to>
    <cdr:sp macro="" textlink="">
      <cdr:nvSpPr>
        <cdr:cNvPr id="4" name="TextBox 1"/>
        <cdr:cNvSpPr txBox="1"/>
      </cdr:nvSpPr>
      <cdr:spPr>
        <a:xfrm xmlns:a="http://schemas.openxmlformats.org/drawingml/2006/main" rot="16200000">
          <a:off x="-355667" y="646940"/>
          <a:ext cx="1007390" cy="2037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CA" sz="900"/>
            <a:t>Average Citations</a:t>
          </a:r>
        </a:p>
      </cdr:txBody>
    </cdr:sp>
  </cdr:relSizeAnchor>
  <cdr:relSizeAnchor xmlns:cdr="http://schemas.openxmlformats.org/drawingml/2006/chartDrawing">
    <cdr:from>
      <cdr:x>0.06423</cdr:x>
      <cdr:y>0.04049</cdr:y>
    </cdr:from>
    <cdr:to>
      <cdr:x>0.10735</cdr:x>
      <cdr:y>0.08429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95325" y="149678"/>
          <a:ext cx="466725" cy="1619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CA" sz="1100"/>
        </a:p>
      </cdr:txBody>
    </cdr:sp>
  </cdr:relSizeAnchor>
  <cdr:relSizeAnchor xmlns:cdr="http://schemas.openxmlformats.org/drawingml/2006/chartDrawing">
    <cdr:from>
      <cdr:x>0.01407</cdr:x>
      <cdr:y>0.83179</cdr:y>
    </cdr:from>
    <cdr:to>
      <cdr:x>0.07621</cdr:x>
      <cdr:y>0.9353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77302" y="1796015"/>
          <a:ext cx="341457" cy="2234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CA" sz="900" b="1"/>
            <a:t>2c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4692C-701E-48BA-8838-2AA63F03BE73}" type="datetimeFigureOut">
              <a:rPr lang="pt-PT" smtClean="0"/>
              <a:pPr/>
              <a:t>15-10-2015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E45C7-101C-4B3A-96CF-592BDD3D05F1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9364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PT" altLang="pt-PT" dirty="0" smtClean="0"/>
              <a:t>Por isso, tornar o trabalho científico publicamente acessível é o principal interesse do investigador.</a:t>
            </a:r>
          </a:p>
          <a:p>
            <a:pPr eaLnBrk="1" hangingPunct="1"/>
            <a:r>
              <a:rPr lang="en-GB" altLang="pt-PT" i="1" smtClean="0"/>
              <a:t>“From the authors viewpoint, toll-gating access to their findings is as counterproductive as toll-gating access to commercial advertisements.”</a:t>
            </a:r>
            <a:r>
              <a:rPr lang="en-GB" altLang="pt-PT" smtClean="0"/>
              <a:t>  - Steven Harnad (2001)</a:t>
            </a:r>
            <a:endParaRPr lang="pt-PT" altLang="pt-PT" smtClean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E45C7-101C-4B3A-96CF-592BDD3D05F1}" type="slidenum">
              <a:rPr lang="pt-PT" smtClean="0"/>
              <a:pPr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50033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8957F8-EDF5-4479-B25F-73A350D5E73C}" type="slidenum">
              <a:rPr lang="pt-PT" altLang="pt-PT"/>
              <a:pPr/>
              <a:t>21</a:t>
            </a:fld>
            <a:endParaRPr lang="pt-PT" altLang="pt-PT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708406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D4F781-0122-4355-9B54-5FE00D486C98}" type="slidenum">
              <a:rPr lang="pt-PT" altLang="pt-PT"/>
              <a:pPr/>
              <a:t>22</a:t>
            </a:fld>
            <a:endParaRPr lang="pt-PT" altLang="pt-PT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741046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F496FA-CF94-460F-9472-B28F552FD74A}" type="slidenum">
              <a:rPr lang="pt-PT" altLang="pt-PT"/>
              <a:pPr/>
              <a:t>23</a:t>
            </a:fld>
            <a:endParaRPr lang="pt-PT" altLang="pt-PT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</p:spPr>
        <p:txBody>
          <a:bodyPr/>
          <a:lstStyle/>
          <a:p>
            <a:r>
              <a:rPr lang="pt-PT" altLang="pt-PT" sz="1400"/>
              <a:t>Este projecto foi iniciado em Maio de 2003 e teve essencialmente 4 Fases.</a:t>
            </a:r>
          </a:p>
          <a:p>
            <a:endParaRPr lang="pt-PT" altLang="pt-PT" sz="1400"/>
          </a:p>
          <a:p>
            <a:r>
              <a:rPr lang="pt-PT" altLang="pt-PT" sz="1400"/>
              <a:t>A 1ª fase de implementação foi de </a:t>
            </a:r>
            <a:r>
              <a:rPr lang="pt-PT" altLang="pt-PT"/>
              <a:t>Instalação, Configuração, Tradução e Formação</a:t>
            </a:r>
          </a:p>
          <a:p>
            <a:endParaRPr lang="pt-PT" altLang="pt-PT" sz="1400"/>
          </a:p>
          <a:p>
            <a:r>
              <a:rPr lang="pt-PT" altLang="pt-PT" sz="1400"/>
              <a:t>Após instalação da infra-estrutura física e lógica, e efectuada uma análise mais aprofundada de todas as suas funcionalidades, foram iniciadas as tarefas de configuração, desenvolvimento da interface gráfica, personalização e tradução da interface para a língua portuguesa.</a:t>
            </a:r>
          </a:p>
          <a:p>
            <a:endParaRPr lang="pt-PT" altLang="pt-PT" sz="1400"/>
          </a:p>
          <a:p>
            <a:r>
              <a:rPr lang="pt-PT" altLang="pt-PT" sz="1400"/>
              <a:t>Posteriormente foi dadas sessão de formação dos técnicos envolvidos em tarefas associadas ao novo sistema.</a:t>
            </a:r>
          </a:p>
        </p:txBody>
      </p:sp>
    </p:spTree>
    <p:extLst>
      <p:ext uri="{BB962C8B-B14F-4D97-AF65-F5344CB8AC3E}">
        <p14:creationId xmlns:p14="http://schemas.microsoft.com/office/powerpoint/2010/main" val="37339196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100BA9-BB3A-461F-A0AE-3041E3D942E8}" type="slidenum">
              <a:rPr lang="pt-PT" altLang="pt-PT"/>
              <a:pPr/>
              <a:t>24</a:t>
            </a:fld>
            <a:endParaRPr lang="pt-PT" altLang="pt-PT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408955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9924A3-0215-45D2-AC6E-5C33D0107960}" type="slidenum">
              <a:rPr lang="pt-PT" altLang="pt-PT"/>
              <a:pPr/>
              <a:t>25</a:t>
            </a:fld>
            <a:endParaRPr lang="pt-PT" altLang="pt-PT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015837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3A9320-A2F7-4919-85EE-DC4EF32A6FE2}" type="slidenum">
              <a:rPr lang="pt-PT" altLang="pt-PT"/>
              <a:pPr/>
              <a:t>26</a:t>
            </a:fld>
            <a:endParaRPr lang="pt-PT" altLang="pt-PT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877816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3A9320-A2F7-4919-85EE-DC4EF32A6FE2}" type="slidenum">
              <a:rPr lang="pt-PT" altLang="pt-PT"/>
              <a:pPr/>
              <a:t>27</a:t>
            </a:fld>
            <a:endParaRPr lang="pt-PT" altLang="pt-PT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499903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458114-35A9-46FD-BB7B-EE0B05F64E10}" type="slidenum">
              <a:rPr lang="pt-PT"/>
              <a:pPr/>
              <a:t>35</a:t>
            </a:fld>
            <a:endParaRPr lang="pt-PT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03291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75BC58-E0BD-447C-B648-9E2E67891D96}" type="slidenum">
              <a:rPr lang="pt-PT"/>
              <a:pPr/>
              <a:t>36</a:t>
            </a:fld>
            <a:endParaRPr lang="pt-PT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72386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458114-35A9-46FD-BB7B-EE0B05F64E10}" type="slidenum">
              <a:rPr lang="pt-PT"/>
              <a:pPr/>
              <a:t>38</a:t>
            </a:fld>
            <a:endParaRPr lang="pt-PT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6657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PT" altLang="pt-PT" sz="1200" dirty="0" smtClean="0"/>
              <a:t>O mundo académico perdeu o controlo sobre o sistema de comunicação da ciência.</a:t>
            </a:r>
          </a:p>
          <a:p>
            <a:pPr eaLnBrk="1" hangingPunct="1"/>
            <a:endParaRPr lang="pt-PT" altLang="pt-PT" sz="1200" dirty="0" smtClean="0"/>
          </a:p>
          <a:p>
            <a:pPr eaLnBrk="1" hangingPunct="1"/>
            <a:r>
              <a:rPr lang="pt-PT" altLang="pt-PT" sz="1200" dirty="0" smtClean="0"/>
              <a:t>Aumento constante dos preços dos periódicos (custo médio das assinaturas cresceu 215% entre 1986 e 2003, nos EUA, contra 68% de inflação nesse período), acompanha um movimento de grande concentração (quase monopolista) na indústria da informação de Ciência e Tecnologia.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E45C7-101C-4B3A-96CF-592BDD3D05F1}" type="slidenum">
              <a:rPr lang="pt-PT" smtClean="0"/>
              <a:pPr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82934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458114-35A9-46FD-BB7B-EE0B05F64E10}" type="slidenum">
              <a:rPr lang="pt-PT"/>
              <a:pPr/>
              <a:t>40</a:t>
            </a:fld>
            <a:endParaRPr lang="pt-PT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Porém, o impacto desta política no desenvolvimento do RepositóriUM foi também profundo e duradouro. Desde logo, a entrada em vigor desta política desencadeou</a:t>
            </a:r>
          </a:p>
          <a:p>
            <a:r>
              <a:rPr lang="pt-P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 imediato a adesão ao RepositóriUM da esmagadora maioria das unidades orgânicas que ainda não o tinham feito. </a:t>
            </a:r>
            <a:endParaRPr lang="pt-PT" noProof="0" dirty="0"/>
          </a:p>
        </p:txBody>
      </p:sp>
    </p:spTree>
    <p:extLst>
      <p:ext uri="{BB962C8B-B14F-4D97-AF65-F5344CB8AC3E}">
        <p14:creationId xmlns:p14="http://schemas.microsoft.com/office/powerpoint/2010/main" val="3423665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F89548-DE78-480A-A83E-BE154AD3C58D}" type="slidenum">
              <a:rPr lang="pt-PT">
                <a:solidFill>
                  <a:prstClr val="black"/>
                </a:solidFill>
              </a:rPr>
              <a:pPr/>
              <a:t>44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2710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9E6E3B-0DD9-4E23-9298-E6A6FEC0A788}" type="slidenum">
              <a:rPr lang="pt-PT"/>
              <a:pPr/>
              <a:t>45</a:t>
            </a:fld>
            <a:endParaRPr lang="pt-PT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  <p:extLst>
      <p:ext uri="{BB962C8B-B14F-4D97-AF65-F5344CB8AC3E}">
        <p14:creationId xmlns:p14="http://schemas.microsoft.com/office/powerpoint/2010/main" val="2942900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9E6E3B-0DD9-4E23-9298-E6A6FEC0A788}" type="slidenum">
              <a:rPr lang="pt-PT"/>
              <a:pPr/>
              <a:t>46</a:t>
            </a:fld>
            <a:endParaRPr lang="pt-PT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/>
          </a:p>
        </p:txBody>
      </p:sp>
    </p:spTree>
    <p:extLst>
      <p:ext uri="{BB962C8B-B14F-4D97-AF65-F5344CB8AC3E}">
        <p14:creationId xmlns:p14="http://schemas.microsoft.com/office/powerpoint/2010/main" val="4565748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26% </a:t>
            </a:r>
            <a:r>
              <a:rPr lang="pt-PT" dirty="0" err="1" smtClean="0"/>
              <a:t>Batch</a:t>
            </a:r>
            <a:endParaRPr lang="pt-PT" dirty="0" smtClean="0"/>
          </a:p>
          <a:p>
            <a:r>
              <a:rPr lang="pt-PT" dirty="0" smtClean="0"/>
              <a:t>74% </a:t>
            </a:r>
            <a:r>
              <a:rPr lang="pt-PT" dirty="0" err="1" smtClean="0"/>
              <a:t>Auto-arquivo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E45C7-101C-4B3A-96CF-592BDD3D05F1}" type="slidenum">
              <a:rPr lang="pt-PT" smtClean="0"/>
              <a:pPr/>
              <a:t>61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8698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1" dirty="0" smtClean="0">
                <a:latin typeface="Calibri" pitchFamily="34" charset="0"/>
                <a:cs typeface="Calibri" pitchFamily="34" charset="0"/>
              </a:rPr>
              <a:t>Alunos de doutoramento; </a:t>
            </a:r>
            <a:r>
              <a:rPr lang="es-ES" sz="1200" b="1" dirty="0" smtClean="0"/>
              <a:t>Comités </a:t>
            </a:r>
            <a:r>
              <a:rPr lang="es-ES" sz="1200" b="1" dirty="0" err="1" smtClean="0"/>
              <a:t>editoriais</a:t>
            </a:r>
            <a:r>
              <a:rPr lang="es-ES" sz="1200" b="1" dirty="0" smtClean="0"/>
              <a:t> de revistas; </a:t>
            </a:r>
            <a:r>
              <a:rPr lang="pt-PT" sz="1200" b="1" dirty="0" smtClean="0">
                <a:latin typeface="Calibri" pitchFamily="34" charset="0"/>
                <a:cs typeface="Calibri" pitchFamily="34" charset="0"/>
              </a:rPr>
              <a:t>Novos projetos</a:t>
            </a:r>
            <a:endParaRPr lang="pt-PT" sz="1200" dirty="0" smtClean="0">
              <a:latin typeface="Calibri" pitchFamily="34" charset="0"/>
              <a:cs typeface="Calibri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dirty="0" smtClean="0">
              <a:latin typeface="Calibri" pitchFamily="34" charset="0"/>
              <a:cs typeface="Calibri" pitchFamily="34" charset="0"/>
            </a:endParaRP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E45C7-101C-4B3A-96CF-592BDD3D05F1}" type="slidenum">
              <a:rPr lang="pt-PT" smtClean="0"/>
              <a:pPr/>
              <a:t>80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83620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0" hangingPunct="0">
              <a:spcAft>
                <a:spcPts val="2400"/>
              </a:spcAft>
              <a:defRPr/>
            </a:pPr>
            <a:r>
              <a:rPr lang="pt-PT" sz="1600" b="1" kern="1200" smtClean="0">
                <a:solidFill>
                  <a:srgbClr val="67000C"/>
                </a:solidFill>
                <a:latin typeface="+mn-lt"/>
                <a:ea typeface="Calibri" pitchFamily="34" charset="0"/>
                <a:cs typeface="Times New Roman" pitchFamily="18" charset="0"/>
              </a:rPr>
              <a:t>medidas orientadas para a consolidação do envolvimento de toda a comunidade académica no projeto :</a:t>
            </a:r>
          </a:p>
          <a:p>
            <a:pPr eaLnBrk="0" hangingPunct="0">
              <a:spcAft>
                <a:spcPts val="2400"/>
              </a:spcAft>
              <a:defRPr/>
            </a:pPr>
            <a:endParaRPr lang="pt-PT" sz="1600" b="1" kern="1200" dirty="0" smtClean="0">
              <a:solidFill>
                <a:srgbClr val="67000C"/>
              </a:solidFill>
              <a:latin typeface="+mn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spcAft>
                <a:spcPts val="2400"/>
              </a:spcAft>
              <a:defRPr/>
            </a:pPr>
            <a:r>
              <a:rPr lang="pt-PT" sz="1600" b="1" kern="1200" dirty="0" smtClean="0">
                <a:solidFill>
                  <a:srgbClr val="67000C"/>
                </a:solidFill>
                <a:latin typeface="+mn-lt"/>
                <a:ea typeface="Calibri" pitchFamily="34" charset="0"/>
                <a:cs typeface="Times New Roman" pitchFamily="18" charset="0"/>
              </a:rPr>
              <a:t>tornar o RepositóriUM endógeno à Instituição e às suas práticas </a:t>
            </a:r>
          </a:p>
          <a:p>
            <a:pPr eaLnBrk="0" hangingPunct="0">
              <a:spcAft>
                <a:spcPts val="2400"/>
              </a:spcAft>
              <a:defRPr/>
            </a:pPr>
            <a:endParaRPr lang="pt-PT" sz="1600" b="1" kern="1200" dirty="0" smtClean="0">
              <a:solidFill>
                <a:srgbClr val="67000C"/>
              </a:solidFill>
              <a:latin typeface="+mn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spcAft>
                <a:spcPts val="2400"/>
              </a:spcAft>
              <a:defRPr/>
            </a:pPr>
            <a:r>
              <a:rPr lang="pt-PT" sz="1600" b="1" kern="1200" dirty="0" smtClean="0">
                <a:solidFill>
                  <a:srgbClr val="67000C"/>
                </a:solidFill>
                <a:latin typeface="+mn-lt"/>
                <a:ea typeface="Calibri" pitchFamily="34" charset="0"/>
                <a:cs typeface="Times New Roman" pitchFamily="18" charset="0"/>
              </a:rPr>
              <a:t>alargar o seu âmbito através da disponibilização e utilização de dados de investigação</a:t>
            </a:r>
            <a:endParaRPr lang="pt-PT" sz="1600" b="1" kern="1200" dirty="0" smtClean="0">
              <a:solidFill>
                <a:srgbClr val="67000C"/>
              </a:solidFill>
              <a:latin typeface="+mn-lt"/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eaLnBrk="1" hangingPunct="1"/>
            <a:endParaRPr lang="en-GB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8DA03D-AE06-4647-B69D-C99C9FC1ECA4}" type="slidenum">
              <a:rPr lang="pt-PT">
                <a:solidFill>
                  <a:srgbClr val="000000"/>
                </a:solidFill>
              </a:rPr>
              <a:pPr/>
              <a:t>107</a:t>
            </a:fld>
            <a:endParaRPr lang="pt-P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249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pt-PT" altLang="pt-PT" sz="2800" dirty="0" smtClean="0"/>
              <a:t>O Movimento de Acesso Livre…</a:t>
            </a:r>
          </a:p>
          <a:p>
            <a:pPr eaLnBrk="1" hangingPunct="1"/>
            <a:endParaRPr lang="pt-PT" altLang="pt-PT" sz="2800" dirty="0" smtClean="0"/>
          </a:p>
          <a:p>
            <a:pPr eaLnBrk="1" hangingPunct="1"/>
            <a:r>
              <a:rPr lang="pt-PT" altLang="pt-PT" sz="2800" dirty="0" smtClean="0"/>
              <a:t>Causas:</a:t>
            </a:r>
          </a:p>
          <a:p>
            <a:pPr lvl="1" eaLnBrk="1" hangingPunct="1"/>
            <a:r>
              <a:rPr lang="pt-PT" altLang="pt-PT" sz="2400" dirty="0" smtClean="0"/>
              <a:t>consciência das limitações e contradições do atual sistema de comunicação científica</a:t>
            </a:r>
          </a:p>
          <a:p>
            <a:pPr lvl="1" eaLnBrk="1" hangingPunct="1"/>
            <a:r>
              <a:rPr lang="pt-PT" altLang="pt-PT" sz="2400" dirty="0" smtClean="0"/>
              <a:t>possibilidades tecnológicas</a:t>
            </a:r>
          </a:p>
          <a:p>
            <a:pPr lvl="1" eaLnBrk="1" hangingPunct="1"/>
            <a:endParaRPr lang="pt-PT" altLang="pt-PT" sz="2400" dirty="0" smtClean="0"/>
          </a:p>
          <a:p>
            <a:pPr eaLnBrk="1" hangingPunct="1"/>
            <a:r>
              <a:rPr lang="pt-PT" altLang="pt-PT" sz="2800" dirty="0" err="1" smtClean="0"/>
              <a:t>Objectivos</a:t>
            </a:r>
            <a:r>
              <a:rPr lang="pt-PT" altLang="pt-PT" sz="2800" dirty="0" smtClean="0"/>
              <a:t>:</a:t>
            </a:r>
          </a:p>
          <a:p>
            <a:pPr lvl="1" eaLnBrk="1" hangingPunct="1"/>
            <a:r>
              <a:rPr lang="pt-PT" altLang="pt-PT" sz="2400" dirty="0" smtClean="0"/>
              <a:t>Maximizar o impacto da investigação, maximizando o acesso aos seus resultados</a:t>
            </a:r>
          </a:p>
          <a:p>
            <a:pPr lvl="1" eaLnBrk="1" hangingPunct="1"/>
            <a:endParaRPr lang="pt-PT" altLang="pt-PT" sz="2400" dirty="0" smtClean="0"/>
          </a:p>
          <a:p>
            <a:pPr lvl="1" eaLnBrk="1" hangingPunct="1"/>
            <a:r>
              <a:rPr lang="pt-PT" altLang="pt-PT" sz="2400" dirty="0" smtClean="0"/>
              <a:t>Reassumir o controlo do sistema de comunicação da ciência</a:t>
            </a:r>
          </a:p>
          <a:p>
            <a:pPr lvl="1" eaLnBrk="1" hangingPunct="1"/>
            <a:endParaRPr lang="pt-PT" altLang="pt-PT" sz="2400" dirty="0" smtClean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E45C7-101C-4B3A-96CF-592BDD3D05F1}" type="slidenum">
              <a:rPr lang="pt-PT" smtClean="0"/>
              <a:pPr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6570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altLang="pt-PT" sz="1200" dirty="0" smtClean="0"/>
              <a:t>As barreiras ao acesso traduzem-se numa perda de eficiência do sistema de comunicação da ciência, e em limitações ao impacto e reconhecimento dos resultados alcançados pelos investigadores e as instituições onde trabalham.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E45C7-101C-4B3A-96CF-592BDD3D05F1}" type="slidenum">
              <a:rPr lang="pt-PT" smtClean="0"/>
              <a:pPr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03446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PT" altLang="pt-PT" sz="1200" dirty="0" smtClean="0"/>
              <a:t>Ao contrário de outros autores, </a:t>
            </a:r>
            <a:r>
              <a:rPr lang="pt-PT" altLang="pt-PT" sz="1200" b="1" u="sng" dirty="0" smtClean="0"/>
              <a:t>os pesquisadores e académicos publicam</a:t>
            </a:r>
            <a:r>
              <a:rPr lang="pt-PT" altLang="pt-PT" sz="1200" dirty="0" smtClean="0"/>
              <a:t> os resultados do seu trabalho não para obterem rendimentos (direitos de autor, royalties, etc.), mas </a:t>
            </a:r>
            <a:r>
              <a:rPr lang="pt-PT" altLang="pt-PT" sz="1200" b="1" u="sng" dirty="0" smtClean="0"/>
              <a:t>para obterem</a:t>
            </a:r>
            <a:r>
              <a:rPr lang="pt-PT" altLang="pt-PT" sz="1200" dirty="0" smtClean="0"/>
              <a:t> outro tipo de recompensa: </a:t>
            </a:r>
            <a:r>
              <a:rPr lang="pt-PT" altLang="pt-PT" sz="1200" b="1" u="sng" dirty="0" smtClean="0"/>
              <a:t>impacto</a:t>
            </a:r>
            <a:r>
              <a:rPr lang="pt-PT" altLang="pt-PT" sz="1200" dirty="0" smtClean="0"/>
              <a:t> da publicação.</a:t>
            </a:r>
          </a:p>
          <a:p>
            <a:pPr eaLnBrk="1" hangingPunct="1"/>
            <a:endParaRPr lang="pt-PT" altLang="pt-PT" sz="1200" dirty="0" smtClean="0"/>
          </a:p>
          <a:p>
            <a:pPr eaLnBrk="1" hangingPunct="1"/>
            <a:r>
              <a:rPr lang="pt-PT" altLang="pt-PT" sz="1200" dirty="0" smtClean="0"/>
              <a:t>Os pesquisadores são recompensados (progressão na carreira, financiamento dos seus projetos, prémios científicos, etc.), pela sua produtividade científica, que é avaliada não apenas pela sua dimensão (quantidade), mas sobretudo pelo seu impacto (qualidade). 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E45C7-101C-4B3A-96CF-592BDD3D05F1}" type="slidenum">
              <a:rPr lang="pt-PT" smtClean="0"/>
              <a:pPr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49223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Podemos apontar três elementos inspiradores que convergiram para a criação de um repositório</a:t>
            </a:r>
          </a:p>
          <a:p>
            <a:r>
              <a:rPr lang="pt-P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institucional na Universidade do Minho (</a:t>
            </a:r>
            <a:r>
              <a:rPr lang="pt-PT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UMinho</a:t>
            </a:r>
            <a:r>
              <a:rPr lang="pt-P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pt-P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1) SPARC </a:t>
            </a:r>
            <a:r>
              <a:rPr lang="pt-PT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</a:t>
            </a:r>
            <a:r>
              <a:rPr lang="pt-P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t-PT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Paper</a:t>
            </a:r>
            <a:r>
              <a:rPr lang="pt-P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sobre repositórios institucionais. Este contacto inicial com o conceito e com as tecnologias</a:t>
            </a:r>
          </a:p>
          <a:p>
            <a:r>
              <a:rPr lang="pt-P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associadas aos repositórios permitiu transformar uma ideia pré-existente de desenvolvimento de um sistema para acolher teses e dissertações digitais,  para um repositório institucional</a:t>
            </a:r>
          </a:p>
          <a:p>
            <a:r>
              <a:rPr lang="pt-P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2) participação de um membro dos SDUM no Workshop promovido pelo Open </a:t>
            </a:r>
            <a:r>
              <a:rPr lang="pt-PT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Archives</a:t>
            </a:r>
            <a:r>
              <a:rPr lang="pt-P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t-PT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Forum</a:t>
            </a:r>
            <a:r>
              <a:rPr lang="pt-P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(2002)… maior conhecimento do protocolo OAI-PMH</a:t>
            </a:r>
          </a:p>
          <a:p>
            <a:r>
              <a:rPr lang="pt-P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3) desafio lançado pelo governo português, através da Unidade de Missão Inovação e Conhecimento (UMIC), às universidades portuguesas para que apresentassem ideias e projetos no quadro de uma iniciativa de modernização que o governo pretendia lançar em 2003.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E45C7-101C-4B3A-96CF-592BDD3D05F1}" type="slidenum">
              <a:rPr lang="pt-PT" smtClean="0"/>
              <a:pPr/>
              <a:t>16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4980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dirty="0" smtClean="0"/>
              <a:t>O RepositóriUM foi constituído com o objetivo de armazenar, preservar, divulgar e dar acesso à produção intelectual da Universidade do Minho em formato digital.</a:t>
            </a:r>
            <a:endParaRPr lang="pt-PT" sz="2400" kern="0" dirty="0" smtClean="0">
              <a:solidFill>
                <a:srgbClr val="000000"/>
              </a:solidFill>
            </a:endParaRP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E45C7-101C-4B3A-96CF-592BDD3D05F1}" type="slidenum">
              <a:rPr lang="pt-PT" smtClean="0"/>
              <a:pPr/>
              <a:t>17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68311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33400" lvl="3" indent="-361950" fontAlgn="base">
              <a:spcBef>
                <a:spcPts val="18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pt-PT" sz="2800" kern="0" dirty="0" smtClean="0">
                <a:solidFill>
                  <a:srgbClr val="000000"/>
                </a:solidFill>
              </a:rPr>
              <a:t>Contribuir para aumentar o impacto da investigação desenvolvida na Universidade, aumentando a sua visibilidade e acessibilidade;</a:t>
            </a:r>
          </a:p>
          <a:p>
            <a:pPr marL="533400" lvl="3" indent="-361950" fontAlgn="base">
              <a:spcBef>
                <a:spcPts val="18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  <a:tabLst>
                <a:tab pos="361950" algn="l"/>
              </a:tabLst>
            </a:pPr>
            <a:r>
              <a:rPr lang="pt-PT" sz="2800" kern="0" dirty="0" smtClean="0">
                <a:solidFill>
                  <a:srgbClr val="000000"/>
                </a:solidFill>
              </a:rPr>
              <a:t>Preservar a memória intelectual da Universidade do Minho;</a:t>
            </a:r>
          </a:p>
          <a:p>
            <a:pPr marL="533400" lvl="3" indent="-361950" fontAlgn="base">
              <a:spcBef>
                <a:spcPts val="18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  <a:tabLst>
                <a:tab pos="361950" algn="l"/>
              </a:tabLst>
            </a:pPr>
            <a:r>
              <a:rPr lang="pt-PT" sz="2800" kern="0" dirty="0" smtClean="0">
                <a:solidFill>
                  <a:srgbClr val="000000"/>
                </a:solidFill>
              </a:rPr>
              <a:t>Facilitar a gestão da informação na Universidade do Minho.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E45C7-101C-4B3A-96CF-592BDD3D05F1}" type="slidenum">
              <a:rPr lang="pt-PT" smtClean="0"/>
              <a:pPr/>
              <a:t>19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46770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BC99D3-46F8-4964-AFFC-7CC148F1602A}" type="slidenum">
              <a:rPr lang="pt-PT" altLang="pt-PT"/>
              <a:pPr/>
              <a:t>20</a:t>
            </a:fld>
            <a:endParaRPr lang="pt-PT" altLang="pt-PT"/>
          </a:p>
        </p:txBody>
      </p:sp>
      <p:sp>
        <p:nvSpPr>
          <p:cNvPr id="21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</p:spPr>
        <p:txBody>
          <a:bodyPr/>
          <a:lstStyle/>
          <a:p>
            <a:r>
              <a:rPr lang="pt-PT" altLang="pt-PT" dirty="0"/>
              <a:t>Para decidir qual a solução que seria usada para a implementação do Repositório Institucional da Universidade do Minho, foi realizado um estudo prévio das plataformas na altura existentes para a constituição e gestão de repositórios institucionais. </a:t>
            </a:r>
          </a:p>
          <a:p>
            <a:r>
              <a:rPr lang="pt-PT" altLang="pt-PT" dirty="0"/>
              <a:t>Em resultado da análise das suas funcionalidades, em função dos </a:t>
            </a:r>
            <a:r>
              <a:rPr lang="pt-PT" altLang="pt-PT" dirty="0" smtClean="0"/>
              <a:t>objetivos </a:t>
            </a:r>
            <a:r>
              <a:rPr lang="pt-PT" altLang="pt-PT" dirty="0"/>
              <a:t>definidos na Universidade, foi </a:t>
            </a:r>
            <a:r>
              <a:rPr lang="pt-PT" altLang="pt-PT" dirty="0" smtClean="0"/>
              <a:t>selecionada </a:t>
            </a:r>
            <a:r>
              <a:rPr lang="pt-PT" altLang="pt-PT" dirty="0"/>
              <a:t>a plataforma </a:t>
            </a:r>
            <a:r>
              <a:rPr lang="pt-PT" altLang="pt-PT" dirty="0" err="1"/>
              <a:t>DSpace</a:t>
            </a:r>
            <a:r>
              <a:rPr lang="pt-PT" altLang="pt-PT" dirty="0" smtClean="0"/>
              <a:t>.</a:t>
            </a:r>
          </a:p>
          <a:p>
            <a:endParaRPr lang="pt-PT" altLang="pt-PT" dirty="0" smtClean="0"/>
          </a:p>
          <a:p>
            <a:r>
              <a:rPr lang="pt-PT" dirty="0" smtClean="0"/>
              <a:t>Existem três listas: </a:t>
            </a:r>
          </a:p>
          <a:p>
            <a:r>
              <a:rPr lang="pt-PT" b="1" dirty="0" err="1" smtClean="0"/>
              <a:t>DSpace-Tech</a:t>
            </a:r>
            <a:r>
              <a:rPr lang="pt-PT" dirty="0" smtClean="0"/>
              <a:t> para apoio técnico</a:t>
            </a:r>
          </a:p>
          <a:p>
            <a:r>
              <a:rPr lang="pt-PT" b="1" dirty="0" err="1" smtClean="0"/>
              <a:t>DSpace</a:t>
            </a:r>
            <a:r>
              <a:rPr lang="pt-PT" b="1" dirty="0" smtClean="0"/>
              <a:t>-General</a:t>
            </a:r>
            <a:r>
              <a:rPr lang="pt-PT" dirty="0" smtClean="0"/>
              <a:t> para </a:t>
            </a:r>
            <a:r>
              <a:rPr lang="pt-PT" dirty="0" err="1" smtClean="0"/>
              <a:t>aspectos</a:t>
            </a:r>
            <a:r>
              <a:rPr lang="pt-PT" dirty="0" smtClean="0"/>
              <a:t> gerais e notícias</a:t>
            </a:r>
          </a:p>
          <a:p>
            <a:r>
              <a:rPr lang="pt-PT" b="1" dirty="0" err="1" smtClean="0"/>
              <a:t>DSpace-Dev</a:t>
            </a:r>
            <a:r>
              <a:rPr lang="pt-PT" dirty="0" smtClean="0"/>
              <a:t> orientado a discussões sobre o desenvolvimento do sistema</a:t>
            </a:r>
          </a:p>
          <a:p>
            <a:endParaRPr lang="pt-PT" altLang="pt-PT" dirty="0"/>
          </a:p>
        </p:txBody>
      </p:sp>
    </p:spTree>
    <p:extLst>
      <p:ext uri="{BB962C8B-B14F-4D97-AF65-F5344CB8AC3E}">
        <p14:creationId xmlns:p14="http://schemas.microsoft.com/office/powerpoint/2010/main" val="3932161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3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7" name="Grupo 16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3" name="Rectângulo 22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4" name="Rectângulo 23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grpFill/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5" name="CaixaDeTexto 24"/>
              <p:cNvSpPr txBox="1"/>
              <p:nvPr/>
            </p:nvSpPr>
            <p:spPr>
              <a:xfrm>
                <a:off x="467544" y="6474822"/>
                <a:ext cx="6264696" cy="338573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PT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NewsGotT" pitchFamily="2" charset="0"/>
                  </a:rPr>
                  <a:t>Universidade do Minho </a:t>
                </a:r>
                <a:r>
                  <a:rPr kumimoji="0" lang="pt-PT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NewsGotT" pitchFamily="2" charset="0"/>
                  </a:rPr>
                  <a:t>Serviços de Documentação | 2013</a:t>
                </a:r>
                <a:endParaRPr kumimoji="0" lang="pt-PT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NewsGotT" pitchFamily="2" charset="0"/>
                </a:endParaRPr>
              </a:p>
            </p:txBody>
          </p:sp>
        </p:grpSp>
        <p:sp>
          <p:nvSpPr>
            <p:cNvPr id="18" name="Rectângulo 17"/>
            <p:cNvSpPr/>
            <p:nvPr/>
          </p:nvSpPr>
          <p:spPr>
            <a:xfrm>
              <a:off x="539750" y="909296"/>
              <a:ext cx="7993062" cy="556609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pic>
          <p:nvPicPr>
            <p:cNvPr id="20" name="Imagem 19"/>
            <p:cNvPicPr>
              <a:picLocks noChangeAspect="1"/>
            </p:cNvPicPr>
            <p:nvPr/>
          </p:nvPicPr>
          <p:blipFill>
            <a:blip r:embed="rId2" cstate="print">
              <a:duotone>
                <a:srgbClr val="FFFFF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1200" y="6021288"/>
              <a:ext cx="645296" cy="726636"/>
            </a:xfrm>
            <a:prstGeom prst="rect">
              <a:avLst/>
            </a:prstGeom>
          </p:spPr>
        </p:pic>
        <p:pic>
          <p:nvPicPr>
            <p:cNvPr id="21" name="Imagem 20"/>
            <p:cNvPicPr>
              <a:picLocks noChangeAspect="1"/>
            </p:cNvPicPr>
            <p:nvPr/>
          </p:nvPicPr>
          <p:blipFill>
            <a:blip r:embed="rId3" cstate="print">
              <a:duotone>
                <a:srgbClr val="DAEDE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3261" y="5373216"/>
              <a:ext cx="587171" cy="661184"/>
            </a:xfrm>
            <a:prstGeom prst="rect">
              <a:avLst/>
            </a:prstGeom>
          </p:spPr>
        </p:pic>
        <p:pic>
          <p:nvPicPr>
            <p:cNvPr id="22" name="Imagem 16"/>
            <p:cNvPicPr>
              <a:picLocks noChangeAspect="1"/>
            </p:cNvPicPr>
            <p:nvPr/>
          </p:nvPicPr>
          <p:blipFill>
            <a:blip r:embed="rId4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75" y="6112001"/>
              <a:ext cx="494968" cy="557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33" y="980728"/>
            <a:ext cx="5545443" cy="1974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87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2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/>
              <a:pPr/>
              <a:t>15-10-2015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/>
              <a:pPr/>
              <a:t>‹nº›</a:t>
            </a:fld>
            <a:endParaRPr lang="pt-PT"/>
          </a:p>
        </p:txBody>
      </p:sp>
      <p:pic>
        <p:nvPicPr>
          <p:cNvPr id="30" name="Imagem 2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158" y="188640"/>
            <a:ext cx="2556656" cy="910149"/>
          </a:xfrm>
          <a:prstGeom prst="rect">
            <a:avLst/>
          </a:prstGeom>
        </p:spPr>
      </p:pic>
      <p:sp>
        <p:nvSpPr>
          <p:cNvPr id="22" name="CaixaDeTexto 21"/>
          <p:cNvSpPr txBox="1"/>
          <p:nvPr userDrawn="1"/>
        </p:nvSpPr>
        <p:spPr bwMode="auto">
          <a:xfrm>
            <a:off x="467544" y="6474844"/>
            <a:ext cx="6264697" cy="338535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University</a:t>
            </a:r>
            <a:r>
              <a:rPr kumimoji="0" lang="pt-P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</a:t>
            </a:r>
            <a:r>
              <a:rPr kumimoji="0" lang="pt-PT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of</a:t>
            </a:r>
            <a:r>
              <a:rPr kumimoji="0" lang="pt-P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</a:t>
            </a:r>
            <a:r>
              <a:rPr kumimoji="0" lang="pt-PT" sz="16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Minho </a:t>
            </a:r>
            <a:r>
              <a:rPr kumimoji="0" lang="pt-P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Documentation</a:t>
            </a:r>
            <a:r>
              <a:rPr kumimoji="0" lang="pt-P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</a:t>
            </a:r>
            <a:r>
              <a:rPr kumimoji="0" lang="pt-P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Services</a:t>
            </a:r>
            <a:r>
              <a:rPr kumimoji="0" lang="pt-P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| 2013 </a:t>
            </a:r>
            <a:endParaRPr kumimoji="0" lang="pt-PT" sz="1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NewsGot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90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3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7" name="Grupo 16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3" name="Rectângulo 22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4" name="Rectângulo 23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grpFill/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5" name="CaixaDeTexto 24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8" name="Rectângulo 17"/>
            <p:cNvSpPr/>
            <p:nvPr/>
          </p:nvSpPr>
          <p:spPr>
            <a:xfrm>
              <a:off x="539750" y="909296"/>
              <a:ext cx="7993062" cy="556609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19" name="Imagem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024" y="980513"/>
              <a:ext cx="5563152" cy="19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Imagem 19"/>
            <p:cNvPicPr>
              <a:picLocks noChangeAspect="1"/>
            </p:cNvPicPr>
            <p:nvPr/>
          </p:nvPicPr>
          <p:blipFill>
            <a:blip r:embed="rId3" cstate="print">
              <a:duotone>
                <a:srgbClr val="FFFFF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1200" y="6021288"/>
              <a:ext cx="645296" cy="726636"/>
            </a:xfrm>
            <a:prstGeom prst="rect">
              <a:avLst/>
            </a:prstGeom>
          </p:spPr>
        </p:pic>
        <p:pic>
          <p:nvPicPr>
            <p:cNvPr id="21" name="Imagem 20"/>
            <p:cNvPicPr>
              <a:picLocks noChangeAspect="1"/>
            </p:cNvPicPr>
            <p:nvPr/>
          </p:nvPicPr>
          <p:blipFill>
            <a:blip r:embed="rId4" cstate="print">
              <a:duotone>
                <a:srgbClr val="DAEDE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3261" y="5373216"/>
              <a:ext cx="587171" cy="661184"/>
            </a:xfrm>
            <a:prstGeom prst="rect">
              <a:avLst/>
            </a:prstGeom>
          </p:spPr>
        </p:pic>
        <p:pic>
          <p:nvPicPr>
            <p:cNvPr id="22" name="Imagem 16"/>
            <p:cNvPicPr>
              <a:picLocks noChangeAspect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75" y="6112001"/>
              <a:ext cx="494968" cy="557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3218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30" name="Grupo 2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37" name="Rectângulo 3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8" name="Rectângulo 3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9" name="CaixaDeTexto 3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31" name="Rectângulo 3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3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34" name="Imagem 3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35" name="Imagem 3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3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40" name="Rectangle 3"/>
          <p:cNvSpPr txBox="1">
            <a:spLocks noChangeArrowheads="1"/>
          </p:cNvSpPr>
          <p:nvPr userDrawn="1"/>
        </p:nvSpPr>
        <p:spPr bwMode="auto">
          <a:xfrm>
            <a:off x="539750" y="1412875"/>
            <a:ext cx="799269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Texto 1</a:t>
            </a:r>
          </a:p>
          <a:p>
            <a:pPr lvl="1">
              <a:buClr>
                <a:srgbClr val="971318"/>
              </a:buClr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Texto 2</a:t>
            </a:r>
          </a:p>
          <a:p>
            <a:pPr lvl="2"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T3</a:t>
            </a:r>
          </a:p>
          <a:p>
            <a:pPr lvl="3"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T4</a:t>
            </a:r>
          </a:p>
        </p:txBody>
      </p:sp>
      <p:sp>
        <p:nvSpPr>
          <p:cNvPr id="41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7797800" cy="1143000"/>
          </a:xfrm>
        </p:spPr>
        <p:txBody>
          <a:bodyPr/>
          <a:lstStyle/>
          <a:p>
            <a:pPr algn="l" eaLnBrk="1" hangingPunct="1"/>
            <a:r>
              <a:rPr lang="pt-PT" altLang="pt-PT" dirty="0" smtClean="0">
                <a:solidFill>
                  <a:srgbClr val="5F5F5F"/>
                </a:solidFill>
              </a:rPr>
              <a:t>TITULO</a:t>
            </a:r>
          </a:p>
        </p:txBody>
      </p:sp>
    </p:spTree>
    <p:extLst>
      <p:ext uri="{BB962C8B-B14F-4D97-AF65-F5344CB8AC3E}">
        <p14:creationId xmlns:p14="http://schemas.microsoft.com/office/powerpoint/2010/main" val="140393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I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30" name="Grupo 2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37" name="Rectângulo 3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8" name="Rectângulo 3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9" name="CaixaDeTexto 3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31" name="Rectângulo 3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3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34" name="Imagem 3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35" name="Imagem 3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3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527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591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82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2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2" name="Grupo 21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9" name="Rectângulo 28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0" name="Rectângulo 29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1" name="CaixaDeTexto 30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3" name="Rectângulo 22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4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5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6" name="Imagem 25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7" name="Imagem 26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8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651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8" name="Grupo 17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5" name="Rectângulo 24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6" name="Rectângulo 25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CaixaDeTexto 26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9" name="Rectângulo 18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0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2" name="Imagem 21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4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5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7" name="Grupo 16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4" name="Rectângulo 23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5" name="Rectângulo 24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6" name="CaixaDeTexto 25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8" name="Rectângulo 17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19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1" name="Imagem 20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2" name="Imagem 21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3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21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97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2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/>
              <a:pPr/>
              <a:t>15-10-2015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/>
              <a:pPr/>
              <a:t>‹nº›</a:t>
            </a:fld>
            <a:endParaRPr lang="pt-PT"/>
          </a:p>
        </p:txBody>
      </p:sp>
      <p:pic>
        <p:nvPicPr>
          <p:cNvPr id="30" name="Imagem 2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158" y="188640"/>
            <a:ext cx="2556656" cy="910149"/>
          </a:xfrm>
          <a:prstGeom prst="rect">
            <a:avLst/>
          </a:prstGeom>
        </p:spPr>
      </p:pic>
      <p:sp>
        <p:nvSpPr>
          <p:cNvPr id="22" name="CaixaDeTexto 21"/>
          <p:cNvSpPr txBox="1"/>
          <p:nvPr userDrawn="1"/>
        </p:nvSpPr>
        <p:spPr bwMode="auto">
          <a:xfrm>
            <a:off x="467544" y="6474844"/>
            <a:ext cx="6264697" cy="338535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University</a:t>
            </a:r>
            <a:r>
              <a:rPr kumimoji="0" lang="pt-P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</a:t>
            </a:r>
            <a:r>
              <a:rPr kumimoji="0" lang="pt-PT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of</a:t>
            </a:r>
            <a:r>
              <a:rPr kumimoji="0" lang="pt-P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</a:t>
            </a:r>
            <a:r>
              <a:rPr kumimoji="0" lang="pt-PT" sz="16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Minho </a:t>
            </a:r>
            <a:r>
              <a:rPr kumimoji="0" lang="pt-P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Documentation</a:t>
            </a:r>
            <a:r>
              <a:rPr kumimoji="0" lang="pt-P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</a:t>
            </a:r>
            <a:r>
              <a:rPr kumimoji="0" lang="pt-P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Services</a:t>
            </a:r>
            <a:r>
              <a:rPr kumimoji="0" lang="pt-P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| 2013 </a:t>
            </a:r>
            <a:endParaRPr kumimoji="0" lang="pt-PT" sz="1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NewsGot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34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693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70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78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/>
          <p:cNvGrpSpPr/>
          <p:nvPr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  <a:solidFill>
            <a:srgbClr val="FFFFFF">
              <a:lumMod val="85000"/>
            </a:srgbClr>
          </a:solidFill>
        </p:grpSpPr>
        <p:sp>
          <p:nvSpPr>
            <p:cNvPr id="23" name="Rectângulo 22"/>
            <p:cNvSpPr/>
            <p:nvPr/>
          </p:nvSpPr>
          <p:spPr>
            <a:xfrm>
              <a:off x="0" y="-27384"/>
              <a:ext cx="9180512" cy="6885384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4" name="Rectângulo 23"/>
            <p:cNvSpPr/>
            <p:nvPr/>
          </p:nvSpPr>
          <p:spPr>
            <a:xfrm>
              <a:off x="252851" y="178966"/>
              <a:ext cx="8567621" cy="5842322"/>
            </a:xfrm>
            <a:prstGeom prst="rect">
              <a:avLst/>
            </a:prstGeom>
            <a:grpFill/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CaixaDeTexto 24"/>
            <p:cNvSpPr txBox="1"/>
            <p:nvPr/>
          </p:nvSpPr>
          <p:spPr>
            <a:xfrm>
              <a:off x="467544" y="6474822"/>
              <a:ext cx="6264696" cy="33855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pt-PT" sz="1600" b="1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Universidade do Minho </a:t>
              </a:r>
              <a:r>
                <a:rPr lang="pt-PT" sz="1600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Serviços de Documentação</a:t>
              </a:r>
            </a:p>
          </p:txBody>
        </p:sp>
      </p:grpSp>
      <p:sp>
        <p:nvSpPr>
          <p:cNvPr id="18" name="Rectângulo 17"/>
          <p:cNvSpPr/>
          <p:nvPr/>
        </p:nvSpPr>
        <p:spPr bwMode="auto">
          <a:xfrm>
            <a:off x="539750" y="909638"/>
            <a:ext cx="7993063" cy="5565775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9" name="Imagem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24" y="980851"/>
            <a:ext cx="5563153" cy="1980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m 8"/>
          <p:cNvPicPr>
            <a:picLocks noChangeAspect="1"/>
          </p:cNvPicPr>
          <p:nvPr userDrawn="1"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8" y="4715411"/>
            <a:ext cx="7851745" cy="170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54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/>
          <p:cNvGrpSpPr/>
          <p:nvPr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  <a:solidFill>
            <a:srgbClr val="FFFFFF">
              <a:lumMod val="85000"/>
            </a:srgbClr>
          </a:solidFill>
        </p:grpSpPr>
        <p:sp>
          <p:nvSpPr>
            <p:cNvPr id="23" name="Rectângulo 22"/>
            <p:cNvSpPr/>
            <p:nvPr/>
          </p:nvSpPr>
          <p:spPr>
            <a:xfrm>
              <a:off x="0" y="-27384"/>
              <a:ext cx="9180512" cy="6885384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4" name="Rectângulo 23"/>
            <p:cNvSpPr/>
            <p:nvPr/>
          </p:nvSpPr>
          <p:spPr>
            <a:xfrm>
              <a:off x="252851" y="178966"/>
              <a:ext cx="8567621" cy="5842322"/>
            </a:xfrm>
            <a:prstGeom prst="rect">
              <a:avLst/>
            </a:prstGeom>
            <a:grpFill/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CaixaDeTexto 24"/>
            <p:cNvSpPr txBox="1"/>
            <p:nvPr/>
          </p:nvSpPr>
          <p:spPr>
            <a:xfrm>
              <a:off x="467544" y="6474822"/>
              <a:ext cx="6264696" cy="33855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pt-PT" sz="1600" b="1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Universidade do Minho </a:t>
              </a:r>
              <a:r>
                <a:rPr lang="pt-PT" sz="1600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Serviços de Documentação</a:t>
              </a:r>
            </a:p>
          </p:txBody>
        </p:sp>
      </p:grpSp>
      <p:sp>
        <p:nvSpPr>
          <p:cNvPr id="18" name="Rectângulo 17"/>
          <p:cNvSpPr/>
          <p:nvPr/>
        </p:nvSpPr>
        <p:spPr bwMode="auto">
          <a:xfrm>
            <a:off x="539750" y="909638"/>
            <a:ext cx="7993063" cy="5565775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 kern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7566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/>
          <p:cNvGrpSpPr/>
          <p:nvPr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  <a:solidFill>
            <a:srgbClr val="FFFFFF">
              <a:lumMod val="85000"/>
            </a:srgbClr>
          </a:solidFill>
        </p:grpSpPr>
        <p:sp>
          <p:nvSpPr>
            <p:cNvPr id="23" name="Rectângulo 22"/>
            <p:cNvSpPr/>
            <p:nvPr/>
          </p:nvSpPr>
          <p:spPr>
            <a:xfrm>
              <a:off x="0" y="-27384"/>
              <a:ext cx="9180512" cy="6885384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4" name="Rectângulo 23"/>
            <p:cNvSpPr/>
            <p:nvPr/>
          </p:nvSpPr>
          <p:spPr>
            <a:xfrm>
              <a:off x="252851" y="178966"/>
              <a:ext cx="8567621" cy="5842322"/>
            </a:xfrm>
            <a:prstGeom prst="rect">
              <a:avLst/>
            </a:prstGeom>
            <a:grpFill/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CaixaDeTexto 24"/>
            <p:cNvSpPr txBox="1"/>
            <p:nvPr/>
          </p:nvSpPr>
          <p:spPr>
            <a:xfrm>
              <a:off x="467544" y="6474822"/>
              <a:ext cx="6264696" cy="33855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pt-PT" sz="1600" b="1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Universidade do Minho </a:t>
              </a:r>
              <a:r>
                <a:rPr lang="pt-PT" sz="1600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Serviços de Documentação</a:t>
              </a:r>
            </a:p>
          </p:txBody>
        </p:sp>
      </p:grpSp>
      <p:sp>
        <p:nvSpPr>
          <p:cNvPr id="18" name="Rectângulo 17"/>
          <p:cNvSpPr/>
          <p:nvPr/>
        </p:nvSpPr>
        <p:spPr bwMode="auto">
          <a:xfrm>
            <a:off x="539750" y="1210211"/>
            <a:ext cx="7993063" cy="526520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20272" y="-27384"/>
            <a:ext cx="1658256" cy="1237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611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30" name="Grupo 2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37" name="Rectângulo 3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8" name="Rectângulo 3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9" name="CaixaDeTexto 3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31" name="Rectângulo 3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3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34" name="Imagem 3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35" name="Imagem 3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3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40" name="Rectangle 3"/>
          <p:cNvSpPr txBox="1">
            <a:spLocks noChangeArrowheads="1"/>
          </p:cNvSpPr>
          <p:nvPr userDrawn="1"/>
        </p:nvSpPr>
        <p:spPr bwMode="auto">
          <a:xfrm>
            <a:off x="539750" y="1412875"/>
            <a:ext cx="799269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Texto 1</a:t>
            </a:r>
          </a:p>
          <a:p>
            <a:pPr lvl="1">
              <a:buClr>
                <a:srgbClr val="971318"/>
              </a:buClr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Texto 2</a:t>
            </a:r>
          </a:p>
          <a:p>
            <a:pPr lvl="2"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T3</a:t>
            </a:r>
          </a:p>
          <a:p>
            <a:pPr lvl="3"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T4</a:t>
            </a:r>
          </a:p>
        </p:txBody>
      </p:sp>
      <p:sp>
        <p:nvSpPr>
          <p:cNvPr id="41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7797800" cy="1143000"/>
          </a:xfrm>
        </p:spPr>
        <p:txBody>
          <a:bodyPr/>
          <a:lstStyle/>
          <a:p>
            <a:pPr algn="l" eaLnBrk="1" hangingPunct="1"/>
            <a:r>
              <a:rPr lang="pt-PT" altLang="pt-PT" dirty="0" smtClean="0">
                <a:solidFill>
                  <a:srgbClr val="5F5F5F"/>
                </a:solidFill>
              </a:rPr>
              <a:t>TITULO</a:t>
            </a:r>
          </a:p>
        </p:txBody>
      </p:sp>
    </p:spTree>
    <p:extLst>
      <p:ext uri="{BB962C8B-B14F-4D97-AF65-F5344CB8AC3E}">
        <p14:creationId xmlns:p14="http://schemas.microsoft.com/office/powerpoint/2010/main" val="66088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I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30" name="Grupo 2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37" name="Rectângulo 3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8" name="Rectângulo 3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9" name="CaixaDeTexto 3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31" name="Rectângulo 3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3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34" name="Imagem 3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35" name="Imagem 3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3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085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96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40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2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/>
              <a:pPr/>
              <a:t>15-10-2015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/>
              <a:pPr/>
              <a:t>‹nº›</a:t>
            </a:fld>
            <a:endParaRPr lang="pt-PT"/>
          </a:p>
        </p:txBody>
      </p:sp>
      <p:pic>
        <p:nvPicPr>
          <p:cNvPr id="29" name="Imagem 2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158" y="188640"/>
            <a:ext cx="2556656" cy="910149"/>
          </a:xfrm>
          <a:prstGeom prst="rect">
            <a:avLst/>
          </a:prstGeom>
        </p:spPr>
      </p:pic>
      <p:sp>
        <p:nvSpPr>
          <p:cNvPr id="21" name="CaixaDeTexto 20"/>
          <p:cNvSpPr txBox="1"/>
          <p:nvPr userDrawn="1"/>
        </p:nvSpPr>
        <p:spPr bwMode="auto">
          <a:xfrm>
            <a:off x="467544" y="6474844"/>
            <a:ext cx="6264697" cy="338535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University</a:t>
            </a:r>
            <a:r>
              <a:rPr kumimoji="0" lang="pt-P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</a:t>
            </a:r>
            <a:r>
              <a:rPr kumimoji="0" lang="pt-PT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of</a:t>
            </a:r>
            <a:r>
              <a:rPr kumimoji="0" lang="pt-P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</a:t>
            </a:r>
            <a:r>
              <a:rPr kumimoji="0" lang="pt-PT" sz="16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Minho </a:t>
            </a:r>
            <a:r>
              <a:rPr kumimoji="0" lang="pt-P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Documentation</a:t>
            </a:r>
            <a:r>
              <a:rPr kumimoji="0" lang="pt-P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</a:t>
            </a:r>
            <a:r>
              <a:rPr kumimoji="0" lang="pt-P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Services</a:t>
            </a:r>
            <a:r>
              <a:rPr kumimoji="0" lang="pt-P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| 2013 </a:t>
            </a:r>
            <a:endParaRPr kumimoji="0" lang="pt-PT" sz="1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NewsGot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09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11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2" name="Grupo 21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9" name="Rectângulo 28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0" name="Rectângulo 29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1" name="CaixaDeTexto 30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3" name="Rectângulo 22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4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5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6" name="Imagem 25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7" name="Imagem 26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8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786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8" name="Grupo 17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5" name="Rectângulo 24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6" name="Rectângulo 25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CaixaDeTexto 26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9" name="Rectângulo 18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0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2" name="Imagem 21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4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0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7" name="Grupo 16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4" name="Rectângulo 23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5" name="Rectângulo 24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6" name="CaixaDeTexto 25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8" name="Rectângulo 17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19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1" name="Imagem 20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2" name="Imagem 21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3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68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63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70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43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797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3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7" name="Grupo 16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3" name="Rectângulo 22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4" name="Rectângulo 23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grpFill/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5" name="CaixaDeTexto 24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8" name="Rectângulo 17"/>
            <p:cNvSpPr/>
            <p:nvPr/>
          </p:nvSpPr>
          <p:spPr>
            <a:xfrm>
              <a:off x="539750" y="909296"/>
              <a:ext cx="7993062" cy="556609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19" name="Imagem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024" y="980513"/>
              <a:ext cx="5563152" cy="19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Imagem 19"/>
            <p:cNvPicPr>
              <a:picLocks noChangeAspect="1"/>
            </p:cNvPicPr>
            <p:nvPr/>
          </p:nvPicPr>
          <p:blipFill>
            <a:blip r:embed="rId3" cstate="print">
              <a:duotone>
                <a:srgbClr val="FFFFF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1200" y="6021288"/>
              <a:ext cx="645296" cy="726636"/>
            </a:xfrm>
            <a:prstGeom prst="rect">
              <a:avLst/>
            </a:prstGeom>
          </p:spPr>
        </p:pic>
        <p:pic>
          <p:nvPicPr>
            <p:cNvPr id="21" name="Imagem 20"/>
            <p:cNvPicPr>
              <a:picLocks noChangeAspect="1"/>
            </p:cNvPicPr>
            <p:nvPr/>
          </p:nvPicPr>
          <p:blipFill>
            <a:blip r:embed="rId4" cstate="print">
              <a:duotone>
                <a:srgbClr val="DAEDE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3261" y="5373216"/>
              <a:ext cx="587171" cy="661184"/>
            </a:xfrm>
            <a:prstGeom prst="rect">
              <a:avLst/>
            </a:prstGeom>
          </p:spPr>
        </p:pic>
        <p:pic>
          <p:nvPicPr>
            <p:cNvPr id="22" name="Imagem 16"/>
            <p:cNvPicPr>
              <a:picLocks noChangeAspect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75" y="6112001"/>
              <a:ext cx="494968" cy="557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66729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30" name="Grupo 2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37" name="Rectângulo 3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8" name="Rectângulo 3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9" name="CaixaDeTexto 3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31" name="Rectângulo 3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3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34" name="Imagem 3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35" name="Imagem 3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3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40" name="Rectangle 3"/>
          <p:cNvSpPr txBox="1">
            <a:spLocks noChangeArrowheads="1"/>
          </p:cNvSpPr>
          <p:nvPr userDrawn="1"/>
        </p:nvSpPr>
        <p:spPr bwMode="auto">
          <a:xfrm>
            <a:off x="539750" y="1412875"/>
            <a:ext cx="799269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Texto 1</a:t>
            </a:r>
          </a:p>
          <a:p>
            <a:pPr lvl="1">
              <a:buClr>
                <a:srgbClr val="971318"/>
              </a:buClr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Texto 2</a:t>
            </a:r>
          </a:p>
          <a:p>
            <a:pPr lvl="2"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T3</a:t>
            </a:r>
          </a:p>
          <a:p>
            <a:pPr lvl="3"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T4</a:t>
            </a:r>
          </a:p>
        </p:txBody>
      </p:sp>
      <p:sp>
        <p:nvSpPr>
          <p:cNvPr id="41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7797800" cy="1143000"/>
          </a:xfrm>
        </p:spPr>
        <p:txBody>
          <a:bodyPr/>
          <a:lstStyle/>
          <a:p>
            <a:pPr algn="l" eaLnBrk="1" hangingPunct="1"/>
            <a:r>
              <a:rPr lang="pt-PT" altLang="pt-PT" dirty="0" smtClean="0">
                <a:solidFill>
                  <a:srgbClr val="5F5F5F"/>
                </a:solidFill>
              </a:rPr>
              <a:t>TITULO</a:t>
            </a:r>
          </a:p>
        </p:txBody>
      </p:sp>
    </p:spTree>
    <p:extLst>
      <p:ext uri="{BB962C8B-B14F-4D97-AF65-F5344CB8AC3E}">
        <p14:creationId xmlns:p14="http://schemas.microsoft.com/office/powerpoint/2010/main" val="1635725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2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/>
              <a:pPr/>
              <a:t>15-10-2015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/>
              <a:pPr/>
              <a:t>‹nº›</a:t>
            </a:fld>
            <a:endParaRPr lang="pt-PT"/>
          </a:p>
        </p:txBody>
      </p:sp>
      <p:pic>
        <p:nvPicPr>
          <p:cNvPr id="29" name="Imagem 2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158" y="188640"/>
            <a:ext cx="2556656" cy="910149"/>
          </a:xfrm>
          <a:prstGeom prst="rect">
            <a:avLst/>
          </a:prstGeom>
        </p:spPr>
      </p:pic>
      <p:sp>
        <p:nvSpPr>
          <p:cNvPr id="21" name="CaixaDeTexto 20"/>
          <p:cNvSpPr txBox="1"/>
          <p:nvPr userDrawn="1"/>
        </p:nvSpPr>
        <p:spPr bwMode="auto">
          <a:xfrm>
            <a:off x="467544" y="6474844"/>
            <a:ext cx="6264697" cy="338535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University</a:t>
            </a:r>
            <a:r>
              <a:rPr kumimoji="0" lang="pt-P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</a:t>
            </a:r>
            <a:r>
              <a:rPr kumimoji="0" lang="pt-PT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of</a:t>
            </a:r>
            <a:r>
              <a:rPr kumimoji="0" lang="pt-P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</a:t>
            </a:r>
            <a:r>
              <a:rPr kumimoji="0" lang="pt-PT" sz="16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Minho </a:t>
            </a:r>
            <a:r>
              <a:rPr kumimoji="0" lang="pt-P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Documentation</a:t>
            </a:r>
            <a:r>
              <a:rPr kumimoji="0" lang="pt-P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</a:t>
            </a:r>
            <a:r>
              <a:rPr kumimoji="0" lang="pt-P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Services</a:t>
            </a:r>
            <a:r>
              <a:rPr kumimoji="0" lang="pt-P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| 2013 </a:t>
            </a:r>
            <a:endParaRPr kumimoji="0" lang="pt-PT" sz="1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NewsGot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20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I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30" name="Grupo 2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37" name="Rectângulo 3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8" name="Rectângulo 3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9" name="CaixaDeTexto 3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31" name="Rectângulo 3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3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34" name="Imagem 3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35" name="Imagem 3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3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575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60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62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02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2" name="Grupo 21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9" name="Rectângulo 28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0" name="Rectângulo 29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1" name="CaixaDeTexto 30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3" name="Rectângulo 22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4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5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6" name="Imagem 25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7" name="Imagem 26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8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716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  <a:solidFill>
            <a:srgbClr val="FFFFFF">
              <a:lumMod val="85000"/>
            </a:srgbClr>
          </a:solidFill>
        </p:grpSpPr>
        <p:sp>
          <p:nvSpPr>
            <p:cNvPr id="25" name="Rectângulo 24"/>
            <p:cNvSpPr/>
            <p:nvPr/>
          </p:nvSpPr>
          <p:spPr>
            <a:xfrm>
              <a:off x="0" y="-27384"/>
              <a:ext cx="9180512" cy="6885384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6" name="Rectângulo 25"/>
            <p:cNvSpPr/>
            <p:nvPr/>
          </p:nvSpPr>
          <p:spPr>
            <a:xfrm>
              <a:off x="252851" y="178966"/>
              <a:ext cx="8567621" cy="5842322"/>
            </a:xfrm>
            <a:prstGeom prst="rect">
              <a:avLst/>
            </a:prstGeom>
            <a:solidFill>
              <a:srgbClr val="808080">
                <a:lumMod val="20000"/>
                <a:lumOff val="80000"/>
              </a:srgbClr>
            </a:solidFill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7" name="CaixaDeTexto 26"/>
            <p:cNvSpPr txBox="1"/>
            <p:nvPr/>
          </p:nvSpPr>
          <p:spPr>
            <a:xfrm>
              <a:off x="467544" y="6474822"/>
              <a:ext cx="6264696" cy="33855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pt-PT" sz="1600" b="1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Universidade do Minho </a:t>
              </a:r>
              <a:r>
                <a:rPr lang="pt-PT" sz="1600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Serviços de </a:t>
              </a:r>
              <a:r>
                <a:rPr lang="pt-PT" sz="1600" kern="0" dirty="0" smtClean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Documentação | 2013</a:t>
              </a:r>
              <a:endParaRPr lang="pt-PT" sz="1600" kern="0" dirty="0">
                <a:solidFill>
                  <a:srgbClr val="FFFFFF">
                    <a:lumMod val="65000"/>
                  </a:srgbClr>
                </a:solidFill>
                <a:latin typeface="NewsGotT" pitchFamily="2" charset="0"/>
              </a:endParaRPr>
            </a:p>
          </p:txBody>
        </p:sp>
      </p:grpSp>
      <p:sp>
        <p:nvSpPr>
          <p:cNvPr id="19" name="Rectângulo 18"/>
          <p:cNvSpPr/>
          <p:nvPr/>
        </p:nvSpPr>
        <p:spPr bwMode="auto">
          <a:xfrm>
            <a:off x="539750" y="1196975"/>
            <a:ext cx="7993063" cy="5278438"/>
          </a:xfrm>
          <a:prstGeom prst="rect">
            <a:avLst/>
          </a:prstGeom>
          <a:solidFill>
            <a:srgbClr val="FFFFFF">
              <a:lumMod val="9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0" name="Imagem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157" y="189024"/>
            <a:ext cx="2556284" cy="909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" name="Grupo 6"/>
          <p:cNvGrpSpPr>
            <a:grpSpLocks/>
          </p:cNvGrpSpPr>
          <p:nvPr/>
        </p:nvGrpSpPr>
        <p:grpSpPr bwMode="auto">
          <a:xfrm>
            <a:off x="8519481" y="6165304"/>
            <a:ext cx="589023" cy="582626"/>
            <a:chOff x="7646775" y="5373216"/>
            <a:chExt cx="1389721" cy="1374708"/>
          </a:xfrm>
        </p:grpSpPr>
        <p:pic>
          <p:nvPicPr>
            <p:cNvPr id="22" name="Imagem 21"/>
            <p:cNvPicPr>
              <a:picLocks noChangeAspect="1"/>
            </p:cNvPicPr>
            <p:nvPr/>
          </p:nvPicPr>
          <p:blipFill>
            <a:blip r:embed="rId3" cstate="print">
              <a:duotone>
                <a:srgbClr val="FFFFF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1200" y="6021288"/>
              <a:ext cx="645296" cy="726636"/>
            </a:xfrm>
            <a:prstGeom prst="rect">
              <a:avLst/>
            </a:prstGeom>
          </p:spPr>
        </p:pic>
        <p:pic>
          <p:nvPicPr>
            <p:cNvPr id="23" name="Imagem 22"/>
            <p:cNvPicPr>
              <a:picLocks noChangeAspect="1"/>
            </p:cNvPicPr>
            <p:nvPr/>
          </p:nvPicPr>
          <p:blipFill>
            <a:blip r:embed="rId4" cstate="print">
              <a:duotone>
                <a:srgbClr val="DAEDE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3261" y="5373216"/>
              <a:ext cx="587171" cy="661184"/>
            </a:xfrm>
            <a:prstGeom prst="rect">
              <a:avLst/>
            </a:prstGeom>
          </p:spPr>
        </p:pic>
        <p:pic>
          <p:nvPicPr>
            <p:cNvPr id="24" name="Imagem 13"/>
            <p:cNvPicPr>
              <a:picLocks noChangeAspect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75" y="6112001"/>
              <a:ext cx="494968" cy="557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ítulo 1"/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55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7" name="Grupo 16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4" name="Rectângulo 23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5" name="Rectângulo 24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6" name="CaixaDeTexto 25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8" name="Rectângulo 17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19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02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93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534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19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ítulo e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Gráfico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pt-PT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440F1-F797-45B7-897B-5A166CE0E2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37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5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</a:t>
            </a:r>
            <a:r>
              <a:rPr lang="pt-PT" dirty="0" err="1" smtClean="0"/>
              <a:t>Master</a:t>
            </a:r>
            <a:r>
              <a:rPr lang="pt-PT" dirty="0" smtClean="0"/>
              <a:t> </a:t>
            </a:r>
            <a:r>
              <a:rPr lang="pt-PT" dirty="0" err="1" smtClean="0"/>
              <a:t>subtitle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31174F-40EF-EB47-B238-AADA5C67CD94}" type="slidenum">
              <a:rPr lang="pt-PT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46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D2982-44DE-4E8E-8965-314C1C02FC7A}" type="slidenum">
              <a:rPr lang="pt-PT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74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D2982-44DE-4E8E-8965-314C1C02FC7A}" type="slidenum">
              <a:rPr lang="pt-PT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74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D2982-44DE-4E8E-8965-314C1C02FC7A}" type="slidenum">
              <a:rPr lang="pt-PT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74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Tabe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pt-PT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6B9A8-5B19-4B63-9F00-5237C8D95A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2906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225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30" name="Grupo 2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37" name="Rectângulo 3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38" name="Rectângulo 3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39" name="CaixaDeTexto 3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PT" sz="16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NewsGotT" pitchFamily="2" charset="0"/>
                  </a:rPr>
                  <a:t>University</a:t>
                </a:r>
                <a:r>
                  <a:rPr kumimoji="0" lang="pt-PT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NewsGotT" pitchFamily="2" charset="0"/>
                  </a:rPr>
                  <a:t> </a:t>
                </a:r>
                <a:r>
                  <a:rPr kumimoji="0" lang="pt-PT" sz="16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NewsGotT" pitchFamily="2" charset="0"/>
                  </a:rPr>
                  <a:t>of</a:t>
                </a:r>
                <a:r>
                  <a:rPr kumimoji="0" lang="pt-PT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NewsGotT" pitchFamily="2" charset="0"/>
                  </a:rPr>
                  <a:t> </a:t>
                </a:r>
                <a:r>
                  <a:rPr kumimoji="0" lang="pt-PT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NewsGotT" pitchFamily="2" charset="0"/>
                  </a:rPr>
                  <a:t>Minho </a:t>
                </a:r>
                <a:r>
                  <a:rPr kumimoji="0" lang="pt-PT" sz="16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NewsGotT" pitchFamily="2" charset="0"/>
                  </a:rPr>
                  <a:t>Documentation</a:t>
                </a:r>
                <a:r>
                  <a:rPr kumimoji="0" lang="pt-PT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NewsGotT" pitchFamily="2" charset="0"/>
                  </a:rPr>
                  <a:t> </a:t>
                </a:r>
                <a:r>
                  <a:rPr kumimoji="0" lang="pt-PT" sz="16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NewsGotT" pitchFamily="2" charset="0"/>
                  </a:rPr>
                  <a:t>Services</a:t>
                </a:r>
                <a:r>
                  <a:rPr kumimoji="0" lang="pt-PT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NewsGotT" pitchFamily="2" charset="0"/>
                  </a:rPr>
                  <a:t> | 2013 </a:t>
                </a:r>
                <a:endParaRPr kumimoji="0" lang="pt-PT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NewsGotT" pitchFamily="2" charset="0"/>
                </a:endParaRPr>
              </a:p>
            </p:txBody>
          </p:sp>
        </p:grpSp>
        <p:sp>
          <p:nvSpPr>
            <p:cNvPr id="31" name="Rectângulo 3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grpSp>
          <p:nvGrpSpPr>
            <p:cNvPr id="3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34" name="Imagem 33"/>
              <p:cNvPicPr>
                <a:picLocks noChangeAspect="1"/>
              </p:cNvPicPr>
              <p:nvPr/>
            </p:nvPicPr>
            <p:blipFill>
              <a:blip r:embed="rId2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35" name="Imagem 34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36" name="Imagem 13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41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7797800" cy="1143000"/>
          </a:xfrm>
        </p:spPr>
        <p:txBody>
          <a:bodyPr/>
          <a:lstStyle/>
          <a:p>
            <a:pPr algn="l" eaLnBrk="1" hangingPunct="1"/>
            <a:r>
              <a:rPr lang="pt-PT" altLang="pt-PT" dirty="0" smtClean="0">
                <a:solidFill>
                  <a:srgbClr val="5F5F5F"/>
                </a:solidFill>
              </a:rPr>
              <a:t>TITULO</a:t>
            </a: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158" y="188640"/>
            <a:ext cx="2556656" cy="910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70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3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7" name="Grupo 16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3" name="Rectângulo 22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4" name="Rectângulo 23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grpFill/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5" name="CaixaDeTexto 24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8" name="Rectângulo 17"/>
            <p:cNvSpPr/>
            <p:nvPr/>
          </p:nvSpPr>
          <p:spPr>
            <a:xfrm>
              <a:off x="539750" y="909296"/>
              <a:ext cx="7993062" cy="556609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19" name="Imagem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024" y="980513"/>
              <a:ext cx="5563152" cy="19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Imagem 19"/>
            <p:cNvPicPr>
              <a:picLocks noChangeAspect="1"/>
            </p:cNvPicPr>
            <p:nvPr/>
          </p:nvPicPr>
          <p:blipFill>
            <a:blip r:embed="rId3" cstate="print">
              <a:duotone>
                <a:srgbClr val="FFFFF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1200" y="6021288"/>
              <a:ext cx="645296" cy="726636"/>
            </a:xfrm>
            <a:prstGeom prst="rect">
              <a:avLst/>
            </a:prstGeom>
          </p:spPr>
        </p:pic>
        <p:pic>
          <p:nvPicPr>
            <p:cNvPr id="21" name="Imagem 20"/>
            <p:cNvPicPr>
              <a:picLocks noChangeAspect="1"/>
            </p:cNvPicPr>
            <p:nvPr/>
          </p:nvPicPr>
          <p:blipFill>
            <a:blip r:embed="rId4" cstate="print">
              <a:duotone>
                <a:srgbClr val="DAEDE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3261" y="5373216"/>
              <a:ext cx="587171" cy="661184"/>
            </a:xfrm>
            <a:prstGeom prst="rect">
              <a:avLst/>
            </a:prstGeom>
          </p:spPr>
        </p:pic>
        <p:pic>
          <p:nvPicPr>
            <p:cNvPr id="22" name="Imagem 16"/>
            <p:cNvPicPr>
              <a:picLocks noChangeAspect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75" y="6112001"/>
              <a:ext cx="494968" cy="557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6507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30" name="Grupo 2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37" name="Rectângulo 3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8" name="Rectângulo 3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9" name="CaixaDeTexto 3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31" name="Rectângulo 3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3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34" name="Imagem 3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35" name="Imagem 3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3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40" name="Rectangle 3"/>
          <p:cNvSpPr txBox="1">
            <a:spLocks noChangeArrowheads="1"/>
          </p:cNvSpPr>
          <p:nvPr userDrawn="1"/>
        </p:nvSpPr>
        <p:spPr bwMode="auto">
          <a:xfrm>
            <a:off x="539750" y="1412875"/>
            <a:ext cx="799269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Texto 1</a:t>
            </a:r>
          </a:p>
          <a:p>
            <a:pPr lvl="1">
              <a:buClr>
                <a:srgbClr val="971318"/>
              </a:buClr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Texto 2</a:t>
            </a:r>
          </a:p>
          <a:p>
            <a:pPr lvl="2"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T3</a:t>
            </a:r>
          </a:p>
          <a:p>
            <a:pPr lvl="3"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T4</a:t>
            </a:r>
          </a:p>
        </p:txBody>
      </p:sp>
      <p:sp>
        <p:nvSpPr>
          <p:cNvPr id="41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7797800" cy="1143000"/>
          </a:xfrm>
        </p:spPr>
        <p:txBody>
          <a:bodyPr/>
          <a:lstStyle/>
          <a:p>
            <a:pPr algn="l" eaLnBrk="1" hangingPunct="1"/>
            <a:r>
              <a:rPr lang="pt-PT" altLang="pt-PT" dirty="0" smtClean="0">
                <a:solidFill>
                  <a:srgbClr val="5F5F5F"/>
                </a:solidFill>
              </a:rPr>
              <a:t>TITULO</a:t>
            </a:r>
          </a:p>
        </p:txBody>
      </p:sp>
    </p:spTree>
    <p:extLst>
      <p:ext uri="{BB962C8B-B14F-4D97-AF65-F5344CB8AC3E}">
        <p14:creationId xmlns:p14="http://schemas.microsoft.com/office/powerpoint/2010/main" val="424915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I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30" name="Grupo 2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37" name="Rectângulo 3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8" name="Rectângulo 3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9" name="CaixaDeTexto 3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31" name="Rectângulo 3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3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34" name="Imagem 3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35" name="Imagem 3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3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6561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61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406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67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2" name="Grupo 21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9" name="Rectângulo 28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0" name="Rectângulo 29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1" name="CaixaDeTexto 30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3" name="Rectângulo 22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4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5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6" name="Imagem 25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7" name="Imagem 26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8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870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8" name="Grupo 17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5" name="Rectângulo 24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6" name="Rectângulo 25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CaixaDeTexto 26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9" name="Rectângulo 18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0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2" name="Imagem 21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4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648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7" name="Grupo 16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4" name="Rectângulo 23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5" name="Rectângulo 24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6" name="CaixaDeTexto 25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8" name="Rectângulo 17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19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1" name="Imagem 20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2" name="Imagem 21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3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56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6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I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30" name="Grupo 2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37" name="Rectângulo 3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38" name="Rectângulo 3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31" name="Rectângulo 3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grpSp>
          <p:nvGrpSpPr>
            <p:cNvPr id="3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34" name="Imagem 33"/>
              <p:cNvPicPr>
                <a:picLocks noChangeAspect="1"/>
              </p:cNvPicPr>
              <p:nvPr/>
            </p:nvPicPr>
            <p:blipFill>
              <a:blip r:embed="rId2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35" name="Imagem 34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36" name="Imagem 13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pic>
        <p:nvPicPr>
          <p:cNvPr id="14" name="Imagem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158" y="188640"/>
            <a:ext cx="2556656" cy="910149"/>
          </a:xfrm>
          <a:prstGeom prst="rect">
            <a:avLst/>
          </a:prstGeom>
        </p:spPr>
      </p:pic>
      <p:sp>
        <p:nvSpPr>
          <p:cNvPr id="15" name="CaixaDeTexto 14"/>
          <p:cNvSpPr txBox="1"/>
          <p:nvPr userDrawn="1"/>
        </p:nvSpPr>
        <p:spPr bwMode="auto">
          <a:xfrm>
            <a:off x="467544" y="6474844"/>
            <a:ext cx="6264697" cy="338535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University</a:t>
            </a:r>
            <a:r>
              <a:rPr kumimoji="0" lang="pt-P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</a:t>
            </a:r>
            <a:r>
              <a:rPr kumimoji="0" lang="pt-PT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of</a:t>
            </a:r>
            <a:r>
              <a:rPr kumimoji="0" lang="pt-P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</a:t>
            </a:r>
            <a:r>
              <a:rPr kumimoji="0" lang="pt-PT" sz="16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Minho </a:t>
            </a:r>
            <a:r>
              <a:rPr kumimoji="0" lang="pt-P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Documentation</a:t>
            </a:r>
            <a:r>
              <a:rPr kumimoji="0" lang="pt-P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</a:t>
            </a:r>
            <a:r>
              <a:rPr kumimoji="0" lang="pt-P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Services</a:t>
            </a:r>
            <a:r>
              <a:rPr kumimoji="0" lang="pt-P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| 2013 </a:t>
            </a:r>
            <a:endParaRPr kumimoji="0" lang="pt-PT" sz="1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NewsGot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14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48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33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446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3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7" name="Grupo 16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3" name="Rectângulo 22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4" name="Rectângulo 23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grpFill/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5" name="CaixaDeTexto 24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8" name="Rectângulo 17"/>
            <p:cNvSpPr/>
            <p:nvPr/>
          </p:nvSpPr>
          <p:spPr>
            <a:xfrm>
              <a:off x="539750" y="909296"/>
              <a:ext cx="7993062" cy="556609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19" name="Imagem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024" y="980513"/>
              <a:ext cx="5563152" cy="19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Imagem 19"/>
            <p:cNvPicPr>
              <a:picLocks noChangeAspect="1"/>
            </p:cNvPicPr>
            <p:nvPr/>
          </p:nvPicPr>
          <p:blipFill>
            <a:blip r:embed="rId3" cstate="print">
              <a:duotone>
                <a:srgbClr val="FFFFF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1200" y="6021288"/>
              <a:ext cx="645296" cy="726636"/>
            </a:xfrm>
            <a:prstGeom prst="rect">
              <a:avLst/>
            </a:prstGeom>
          </p:spPr>
        </p:pic>
        <p:pic>
          <p:nvPicPr>
            <p:cNvPr id="21" name="Imagem 20"/>
            <p:cNvPicPr>
              <a:picLocks noChangeAspect="1"/>
            </p:cNvPicPr>
            <p:nvPr/>
          </p:nvPicPr>
          <p:blipFill>
            <a:blip r:embed="rId4" cstate="print">
              <a:duotone>
                <a:srgbClr val="DAEDE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3261" y="5373216"/>
              <a:ext cx="587171" cy="661184"/>
            </a:xfrm>
            <a:prstGeom prst="rect">
              <a:avLst/>
            </a:prstGeom>
          </p:spPr>
        </p:pic>
        <p:pic>
          <p:nvPicPr>
            <p:cNvPr id="22" name="Imagem 16"/>
            <p:cNvPicPr>
              <a:picLocks noChangeAspect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75" y="6112001"/>
              <a:ext cx="494968" cy="557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9841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30" name="Grupo 2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37" name="Rectângulo 3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8" name="Rectângulo 3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9" name="CaixaDeTexto 3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31" name="Rectângulo 3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3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34" name="Imagem 3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35" name="Imagem 3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3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40" name="Rectangle 3"/>
          <p:cNvSpPr txBox="1">
            <a:spLocks noChangeArrowheads="1"/>
          </p:cNvSpPr>
          <p:nvPr userDrawn="1"/>
        </p:nvSpPr>
        <p:spPr bwMode="auto">
          <a:xfrm>
            <a:off x="539750" y="1412875"/>
            <a:ext cx="799269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Texto 1</a:t>
            </a:r>
          </a:p>
          <a:p>
            <a:pPr lvl="1">
              <a:buClr>
                <a:srgbClr val="971318"/>
              </a:buClr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Texto 2</a:t>
            </a:r>
          </a:p>
          <a:p>
            <a:pPr lvl="2"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T3</a:t>
            </a:r>
          </a:p>
          <a:p>
            <a:pPr lvl="3"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T4</a:t>
            </a:r>
          </a:p>
        </p:txBody>
      </p:sp>
      <p:sp>
        <p:nvSpPr>
          <p:cNvPr id="41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7797800" cy="1143000"/>
          </a:xfrm>
        </p:spPr>
        <p:txBody>
          <a:bodyPr/>
          <a:lstStyle/>
          <a:p>
            <a:pPr algn="l" eaLnBrk="1" hangingPunct="1"/>
            <a:r>
              <a:rPr lang="pt-PT" altLang="pt-PT" dirty="0" smtClean="0">
                <a:solidFill>
                  <a:srgbClr val="5F5F5F"/>
                </a:solidFill>
              </a:rPr>
              <a:t>TITULO</a:t>
            </a:r>
          </a:p>
        </p:txBody>
      </p:sp>
    </p:spTree>
    <p:extLst>
      <p:ext uri="{BB962C8B-B14F-4D97-AF65-F5344CB8AC3E}">
        <p14:creationId xmlns:p14="http://schemas.microsoft.com/office/powerpoint/2010/main" val="186436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I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30" name="Grupo 2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37" name="Rectângulo 3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8" name="Rectângulo 3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9" name="CaixaDeTexto 3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31" name="Rectângulo 3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3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34" name="Imagem 3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35" name="Imagem 3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3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02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66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182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431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2" name="Grupo 21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9" name="Rectângulo 28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0" name="Rectângulo 29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1" name="CaixaDeTexto 30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3" name="Rectângulo 22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4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5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6" name="Imagem 25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7" name="Imagem 26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8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74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2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pic>
        <p:nvPicPr>
          <p:cNvPr id="29" name="Imagem 2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158" y="188640"/>
            <a:ext cx="2556656" cy="910149"/>
          </a:xfrm>
          <a:prstGeom prst="rect">
            <a:avLst/>
          </a:prstGeom>
        </p:spPr>
      </p:pic>
      <p:sp>
        <p:nvSpPr>
          <p:cNvPr id="21" name="CaixaDeTexto 20"/>
          <p:cNvSpPr txBox="1"/>
          <p:nvPr userDrawn="1"/>
        </p:nvSpPr>
        <p:spPr bwMode="auto">
          <a:xfrm>
            <a:off x="467544" y="6474844"/>
            <a:ext cx="6264697" cy="338554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Universidade do Minho </a:t>
            </a:r>
            <a:r>
              <a:rPr kumimoji="0" lang="pt-P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Serviços de Documentação | 2013 </a:t>
            </a:r>
            <a:endParaRPr kumimoji="0" lang="pt-PT" sz="1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NewsGotT" pitchFamily="2" charset="0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/>
              <a:pPr/>
              <a:t>15-10-2015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520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  <a:solidFill>
            <a:srgbClr val="FFFFFF">
              <a:lumMod val="85000"/>
            </a:srgbClr>
          </a:solidFill>
        </p:grpSpPr>
        <p:sp>
          <p:nvSpPr>
            <p:cNvPr id="25" name="Rectângulo 24"/>
            <p:cNvSpPr/>
            <p:nvPr/>
          </p:nvSpPr>
          <p:spPr>
            <a:xfrm>
              <a:off x="0" y="-27384"/>
              <a:ext cx="9180512" cy="6885384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6" name="Rectângulo 25"/>
            <p:cNvSpPr/>
            <p:nvPr/>
          </p:nvSpPr>
          <p:spPr>
            <a:xfrm>
              <a:off x="252851" y="178966"/>
              <a:ext cx="8567621" cy="5842322"/>
            </a:xfrm>
            <a:prstGeom prst="rect">
              <a:avLst/>
            </a:prstGeom>
            <a:solidFill>
              <a:srgbClr val="808080">
                <a:lumMod val="20000"/>
                <a:lumOff val="80000"/>
              </a:srgbClr>
            </a:solidFill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7" name="CaixaDeTexto 26"/>
            <p:cNvSpPr txBox="1"/>
            <p:nvPr/>
          </p:nvSpPr>
          <p:spPr>
            <a:xfrm>
              <a:off x="467544" y="6474822"/>
              <a:ext cx="6264696" cy="33855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pt-PT" sz="1600" b="1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Universidade do Minho </a:t>
              </a:r>
              <a:r>
                <a:rPr lang="pt-PT" sz="1600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Serviços de </a:t>
              </a:r>
              <a:r>
                <a:rPr lang="pt-PT" sz="1600" kern="0" dirty="0" smtClean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Documentação | 2013</a:t>
              </a:r>
              <a:endParaRPr lang="pt-PT" sz="1600" kern="0" dirty="0">
                <a:solidFill>
                  <a:srgbClr val="FFFFFF">
                    <a:lumMod val="65000"/>
                  </a:srgbClr>
                </a:solidFill>
                <a:latin typeface="NewsGotT" pitchFamily="2" charset="0"/>
              </a:endParaRPr>
            </a:p>
          </p:txBody>
        </p:sp>
      </p:grpSp>
      <p:sp>
        <p:nvSpPr>
          <p:cNvPr id="19" name="Rectângulo 18"/>
          <p:cNvSpPr/>
          <p:nvPr/>
        </p:nvSpPr>
        <p:spPr bwMode="auto">
          <a:xfrm>
            <a:off x="539750" y="1196975"/>
            <a:ext cx="7993063" cy="5278438"/>
          </a:xfrm>
          <a:prstGeom prst="rect">
            <a:avLst/>
          </a:prstGeom>
          <a:solidFill>
            <a:srgbClr val="FFFFFF">
              <a:lumMod val="9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0" name="Imagem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157" y="189024"/>
            <a:ext cx="2556284" cy="909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" name="Grupo 6"/>
          <p:cNvGrpSpPr>
            <a:grpSpLocks/>
          </p:cNvGrpSpPr>
          <p:nvPr/>
        </p:nvGrpSpPr>
        <p:grpSpPr bwMode="auto">
          <a:xfrm>
            <a:off x="8519481" y="6165304"/>
            <a:ext cx="589023" cy="582626"/>
            <a:chOff x="7646775" y="5373216"/>
            <a:chExt cx="1389721" cy="1374708"/>
          </a:xfrm>
        </p:grpSpPr>
        <p:pic>
          <p:nvPicPr>
            <p:cNvPr id="22" name="Imagem 21"/>
            <p:cNvPicPr>
              <a:picLocks noChangeAspect="1"/>
            </p:cNvPicPr>
            <p:nvPr/>
          </p:nvPicPr>
          <p:blipFill>
            <a:blip r:embed="rId3" cstate="print">
              <a:duotone>
                <a:srgbClr val="FFFFF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1200" y="6021288"/>
              <a:ext cx="645296" cy="726636"/>
            </a:xfrm>
            <a:prstGeom prst="rect">
              <a:avLst/>
            </a:prstGeom>
          </p:spPr>
        </p:pic>
        <p:pic>
          <p:nvPicPr>
            <p:cNvPr id="23" name="Imagem 22"/>
            <p:cNvPicPr>
              <a:picLocks noChangeAspect="1"/>
            </p:cNvPicPr>
            <p:nvPr/>
          </p:nvPicPr>
          <p:blipFill>
            <a:blip r:embed="rId4" cstate="print">
              <a:duotone>
                <a:srgbClr val="DAEDE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3261" y="5373216"/>
              <a:ext cx="587171" cy="661184"/>
            </a:xfrm>
            <a:prstGeom prst="rect">
              <a:avLst/>
            </a:prstGeom>
          </p:spPr>
        </p:pic>
        <p:pic>
          <p:nvPicPr>
            <p:cNvPr id="24" name="Imagem 13"/>
            <p:cNvPicPr>
              <a:picLocks noChangeAspect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75" y="6112001"/>
              <a:ext cx="494968" cy="557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ítulo 1"/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919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7" name="Grupo 16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4" name="Rectângulo 23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5" name="Rectângulo 24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6" name="CaixaDeTexto 25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8" name="Rectângulo 17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19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" name="Grupo 6"/>
            <p:cNvGrpSpPr>
              <a:grpSpLocks/>
            </p:cNvGrpSpPr>
            <p:nvPr/>
          </p:nvGrpSpPr>
          <p:grpSpPr bwMode="auto">
            <a:xfrm>
              <a:off x="8156335" y="5805204"/>
              <a:ext cx="880161" cy="942720"/>
              <a:chOff x="7646775" y="5259425"/>
              <a:chExt cx="1389721" cy="1488499"/>
            </a:xfrm>
          </p:grpSpPr>
          <p:pic>
            <p:nvPicPr>
              <p:cNvPr id="21" name="Imagem 20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2" name="Imagem 21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08234" y="5259425"/>
                <a:ext cx="587171" cy="661185"/>
              </a:xfrm>
              <a:prstGeom prst="rect">
                <a:avLst/>
              </a:prstGeom>
            </p:spPr>
          </p:pic>
          <p:pic>
            <p:nvPicPr>
              <p:cNvPr id="23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346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57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65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13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018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3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7" name="Grupo 16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3" name="Rectângulo 22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4" name="Rectângulo 23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grpFill/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5" name="CaixaDeTexto 24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8" name="Rectângulo 17"/>
            <p:cNvSpPr/>
            <p:nvPr/>
          </p:nvSpPr>
          <p:spPr>
            <a:xfrm>
              <a:off x="539750" y="909296"/>
              <a:ext cx="7993062" cy="556609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19" name="Imagem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024" y="980513"/>
              <a:ext cx="5563152" cy="19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Imagem 19"/>
            <p:cNvPicPr>
              <a:picLocks noChangeAspect="1"/>
            </p:cNvPicPr>
            <p:nvPr/>
          </p:nvPicPr>
          <p:blipFill>
            <a:blip r:embed="rId3" cstate="print">
              <a:duotone>
                <a:srgbClr val="FFFFF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1200" y="6021288"/>
              <a:ext cx="645296" cy="726636"/>
            </a:xfrm>
            <a:prstGeom prst="rect">
              <a:avLst/>
            </a:prstGeom>
          </p:spPr>
        </p:pic>
        <p:pic>
          <p:nvPicPr>
            <p:cNvPr id="21" name="Imagem 20"/>
            <p:cNvPicPr>
              <a:picLocks noChangeAspect="1"/>
            </p:cNvPicPr>
            <p:nvPr/>
          </p:nvPicPr>
          <p:blipFill>
            <a:blip r:embed="rId4" cstate="print">
              <a:duotone>
                <a:srgbClr val="DAEDE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3261" y="5373216"/>
              <a:ext cx="587171" cy="661184"/>
            </a:xfrm>
            <a:prstGeom prst="rect">
              <a:avLst/>
            </a:prstGeom>
          </p:spPr>
        </p:pic>
        <p:pic>
          <p:nvPicPr>
            <p:cNvPr id="22" name="Imagem 16"/>
            <p:cNvPicPr>
              <a:picLocks noChangeAspect="1"/>
            </p:cNvPicPr>
            <p:nvPr/>
          </p:nvPicPr>
          <p:blipFill>
            <a:blip r:embed="rId5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75" y="6112001"/>
              <a:ext cx="494968" cy="557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6482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30" name="Grupo 2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37" name="Rectângulo 3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8" name="Rectângulo 3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9" name="CaixaDeTexto 3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31" name="Rectângulo 3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32" name="Imagem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34" name="Imagem 3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35" name="Imagem 3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36" name="Imagem 13"/>
              <p:cNvPicPr>
                <a:picLocks noChangeAspect="1"/>
              </p:cNvPicPr>
              <p:nvPr/>
            </p:nvPicPr>
            <p:blipFill>
              <a:blip r:embed="rId5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40" name="Rectangle 3"/>
          <p:cNvSpPr txBox="1">
            <a:spLocks noChangeArrowheads="1"/>
          </p:cNvSpPr>
          <p:nvPr userDrawn="1"/>
        </p:nvSpPr>
        <p:spPr bwMode="auto">
          <a:xfrm>
            <a:off x="539750" y="1412875"/>
            <a:ext cx="799269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Texto 1</a:t>
            </a:r>
          </a:p>
          <a:p>
            <a:pPr lvl="1">
              <a:buClr>
                <a:srgbClr val="971318"/>
              </a:buClr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Texto 2</a:t>
            </a:r>
          </a:p>
          <a:p>
            <a:pPr lvl="2"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T3</a:t>
            </a:r>
          </a:p>
          <a:p>
            <a:pPr lvl="3"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T4</a:t>
            </a:r>
          </a:p>
        </p:txBody>
      </p:sp>
      <p:sp>
        <p:nvSpPr>
          <p:cNvPr id="41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7797800" cy="1143000"/>
          </a:xfrm>
        </p:spPr>
        <p:txBody>
          <a:bodyPr/>
          <a:lstStyle/>
          <a:p>
            <a:pPr algn="l" eaLnBrk="1" hangingPunct="1"/>
            <a:r>
              <a:rPr lang="pt-PT" altLang="pt-PT" dirty="0" smtClean="0">
                <a:solidFill>
                  <a:srgbClr val="5F5F5F"/>
                </a:solidFill>
              </a:rPr>
              <a:t>TITULO</a:t>
            </a:r>
          </a:p>
        </p:txBody>
      </p:sp>
    </p:spTree>
    <p:extLst>
      <p:ext uri="{BB962C8B-B14F-4D97-AF65-F5344CB8AC3E}">
        <p14:creationId xmlns:p14="http://schemas.microsoft.com/office/powerpoint/2010/main" val="10452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I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30" name="Grupo 2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37" name="Rectângulo 3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8" name="Rectângulo 3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9" name="CaixaDeTexto 3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31" name="Rectângulo 3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32" name="Imagem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34" name="Imagem 3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35" name="Imagem 3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36" name="Imagem 13"/>
              <p:cNvPicPr>
                <a:picLocks noChangeAspect="1"/>
              </p:cNvPicPr>
              <p:nvPr/>
            </p:nvPicPr>
            <p:blipFill>
              <a:blip r:embed="rId5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9479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30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2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pic>
        <p:nvPicPr>
          <p:cNvPr id="29" name="Imagem 2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158" y="188640"/>
            <a:ext cx="2556656" cy="910149"/>
          </a:xfrm>
          <a:prstGeom prst="rect">
            <a:avLst/>
          </a:prstGeom>
        </p:spPr>
      </p:pic>
      <p:sp>
        <p:nvSpPr>
          <p:cNvPr id="21" name="CaixaDeTexto 20"/>
          <p:cNvSpPr txBox="1"/>
          <p:nvPr userDrawn="1"/>
        </p:nvSpPr>
        <p:spPr bwMode="auto">
          <a:xfrm>
            <a:off x="467544" y="6474844"/>
            <a:ext cx="6264697" cy="338535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Universidade do </a:t>
            </a:r>
            <a:r>
              <a:rPr kumimoji="0" lang="pt-PT" sz="16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Minho </a:t>
            </a:r>
            <a:r>
              <a:rPr kumimoji="0" lang="pt-P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Serviços de Documentação | 2013 </a:t>
            </a:r>
            <a:endParaRPr kumimoji="0" lang="pt-PT" sz="1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NewsGotT" pitchFamily="2" charset="0"/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/>
              <a:pPr/>
              <a:t>15-10-2015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565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4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80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2" name="Grupo 21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9" name="Rectângulo 28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0" name="Rectângulo 29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1" name="CaixaDeTexto 30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3" name="Rectângulo 22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4" name="Imagem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5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6" name="Imagem 25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7" name="Imagem 26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8" name="Imagem 13"/>
              <p:cNvPicPr>
                <a:picLocks noChangeAspect="1"/>
              </p:cNvPicPr>
              <p:nvPr/>
            </p:nvPicPr>
            <p:blipFill>
              <a:blip r:embed="rId5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91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8" name="Grupo 17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5" name="Rectângulo 24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6" name="Rectângulo 25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CaixaDeTexto 26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9" name="Rectângulo 18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0" name="Imagem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2" name="Imagem 21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4" name="Imagem 13"/>
              <p:cNvPicPr>
                <a:picLocks noChangeAspect="1"/>
              </p:cNvPicPr>
              <p:nvPr/>
            </p:nvPicPr>
            <p:blipFill>
              <a:blip r:embed="rId5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33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7" name="Grupo 16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4" name="Rectângulo 23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5" name="Rectângulo 24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6" name="CaixaDeTexto 25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8" name="Rectângulo 17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19" name="Imagem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1" name="Imagem 20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2" name="Imagem 21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3" name="Imagem 13"/>
              <p:cNvPicPr>
                <a:picLocks noChangeAspect="1"/>
              </p:cNvPicPr>
              <p:nvPr/>
            </p:nvPicPr>
            <p:blipFill>
              <a:blip r:embed="rId5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16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66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75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92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06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Tabe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pt-PT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6B9A8-5B19-4B63-9F00-5237C8D95AAC}" type="slidenum">
              <a:rPr lang="pt-PT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845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2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/>
              <a:pPr/>
              <a:t>15-10-2015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/>
              <a:pPr/>
              <a:t>‹nº›</a:t>
            </a:fld>
            <a:endParaRPr lang="pt-PT"/>
          </a:p>
        </p:txBody>
      </p:sp>
      <p:pic>
        <p:nvPicPr>
          <p:cNvPr id="30" name="Imagem 2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158" y="188640"/>
            <a:ext cx="2556656" cy="910149"/>
          </a:xfrm>
          <a:prstGeom prst="rect">
            <a:avLst/>
          </a:prstGeom>
        </p:spPr>
      </p:pic>
      <p:sp>
        <p:nvSpPr>
          <p:cNvPr id="22" name="CaixaDeTexto 21"/>
          <p:cNvSpPr txBox="1"/>
          <p:nvPr userDrawn="1"/>
        </p:nvSpPr>
        <p:spPr bwMode="auto">
          <a:xfrm>
            <a:off x="467544" y="6474844"/>
            <a:ext cx="6264697" cy="338535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University</a:t>
            </a:r>
            <a:r>
              <a:rPr kumimoji="0" lang="pt-P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</a:t>
            </a:r>
            <a:r>
              <a:rPr kumimoji="0" lang="pt-PT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of</a:t>
            </a:r>
            <a:r>
              <a:rPr kumimoji="0" lang="pt-P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</a:t>
            </a:r>
            <a:r>
              <a:rPr kumimoji="0" lang="pt-PT" sz="16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Minho </a:t>
            </a:r>
            <a:r>
              <a:rPr kumimoji="0" lang="pt-P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Documentation</a:t>
            </a:r>
            <a:r>
              <a:rPr kumimoji="0" lang="pt-P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</a:t>
            </a:r>
            <a:r>
              <a:rPr kumimoji="0" lang="pt-P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Services</a:t>
            </a:r>
            <a:r>
              <a:rPr kumimoji="0" lang="pt-P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| 2013 </a:t>
            </a:r>
            <a:endParaRPr kumimoji="0" lang="pt-PT" sz="1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NewsGot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38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/>
          <p:cNvGrpSpPr/>
          <p:nvPr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  <a:solidFill>
            <a:srgbClr val="FFFFFF">
              <a:lumMod val="85000"/>
            </a:srgbClr>
          </a:solidFill>
        </p:grpSpPr>
        <p:sp>
          <p:nvSpPr>
            <p:cNvPr id="23" name="Rectângulo 22"/>
            <p:cNvSpPr/>
            <p:nvPr/>
          </p:nvSpPr>
          <p:spPr>
            <a:xfrm>
              <a:off x="0" y="-27384"/>
              <a:ext cx="9180512" cy="6885384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4" name="Rectângulo 23"/>
            <p:cNvSpPr/>
            <p:nvPr/>
          </p:nvSpPr>
          <p:spPr>
            <a:xfrm>
              <a:off x="252851" y="178966"/>
              <a:ext cx="8567621" cy="5842322"/>
            </a:xfrm>
            <a:prstGeom prst="rect">
              <a:avLst/>
            </a:prstGeom>
            <a:grpFill/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CaixaDeTexto 24"/>
            <p:cNvSpPr txBox="1"/>
            <p:nvPr/>
          </p:nvSpPr>
          <p:spPr>
            <a:xfrm>
              <a:off x="467544" y="6474822"/>
              <a:ext cx="6264696" cy="33855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pt-PT" sz="1600" b="1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Universidade do Minho </a:t>
              </a:r>
              <a:r>
                <a:rPr lang="pt-PT" sz="1600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Serviços de Documentação</a:t>
              </a:r>
            </a:p>
          </p:txBody>
        </p:sp>
      </p:grpSp>
      <p:sp>
        <p:nvSpPr>
          <p:cNvPr id="18" name="Rectângulo 17"/>
          <p:cNvSpPr/>
          <p:nvPr/>
        </p:nvSpPr>
        <p:spPr bwMode="auto">
          <a:xfrm>
            <a:off x="539750" y="909638"/>
            <a:ext cx="7993063" cy="5565775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9" name="Imagem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24" y="980851"/>
            <a:ext cx="5563153" cy="1980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m 8"/>
          <p:cNvPicPr>
            <a:picLocks noChangeAspect="1"/>
          </p:cNvPicPr>
          <p:nvPr userDrawn="1"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8" y="4715411"/>
            <a:ext cx="7851745" cy="170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65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/>
          <p:cNvGrpSpPr/>
          <p:nvPr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  <a:solidFill>
            <a:srgbClr val="FFFFFF">
              <a:lumMod val="85000"/>
            </a:srgbClr>
          </a:solidFill>
        </p:grpSpPr>
        <p:sp>
          <p:nvSpPr>
            <p:cNvPr id="23" name="Rectângulo 22"/>
            <p:cNvSpPr/>
            <p:nvPr/>
          </p:nvSpPr>
          <p:spPr>
            <a:xfrm>
              <a:off x="0" y="-27384"/>
              <a:ext cx="9180512" cy="6885384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4" name="Rectângulo 23"/>
            <p:cNvSpPr/>
            <p:nvPr/>
          </p:nvSpPr>
          <p:spPr>
            <a:xfrm>
              <a:off x="252851" y="178966"/>
              <a:ext cx="8567621" cy="5842322"/>
            </a:xfrm>
            <a:prstGeom prst="rect">
              <a:avLst/>
            </a:prstGeom>
            <a:grpFill/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CaixaDeTexto 24"/>
            <p:cNvSpPr txBox="1"/>
            <p:nvPr/>
          </p:nvSpPr>
          <p:spPr>
            <a:xfrm>
              <a:off x="467544" y="6474822"/>
              <a:ext cx="6264696" cy="33855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pt-PT" sz="1600" b="1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Universidade do Minho </a:t>
              </a:r>
              <a:r>
                <a:rPr lang="pt-PT" sz="1600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Serviços de Documentação</a:t>
              </a:r>
            </a:p>
          </p:txBody>
        </p:sp>
      </p:grpSp>
      <p:sp>
        <p:nvSpPr>
          <p:cNvPr id="18" name="Rectângulo 17"/>
          <p:cNvSpPr/>
          <p:nvPr/>
        </p:nvSpPr>
        <p:spPr bwMode="auto">
          <a:xfrm>
            <a:off x="539750" y="909638"/>
            <a:ext cx="7993063" cy="5565775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9" name="Imagem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24" y="980851"/>
            <a:ext cx="5563153" cy="1980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013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/>
          <p:cNvGrpSpPr/>
          <p:nvPr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  <a:solidFill>
            <a:srgbClr val="FFFFFF">
              <a:lumMod val="85000"/>
            </a:srgbClr>
          </a:solidFill>
        </p:grpSpPr>
        <p:sp>
          <p:nvSpPr>
            <p:cNvPr id="23" name="Rectângulo 22"/>
            <p:cNvSpPr/>
            <p:nvPr/>
          </p:nvSpPr>
          <p:spPr>
            <a:xfrm>
              <a:off x="0" y="-27384"/>
              <a:ext cx="9180512" cy="6885384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4" name="Rectângulo 23"/>
            <p:cNvSpPr/>
            <p:nvPr/>
          </p:nvSpPr>
          <p:spPr>
            <a:xfrm>
              <a:off x="252851" y="178966"/>
              <a:ext cx="8567621" cy="5842322"/>
            </a:xfrm>
            <a:prstGeom prst="rect">
              <a:avLst/>
            </a:prstGeom>
            <a:grpFill/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CaixaDeTexto 24"/>
            <p:cNvSpPr txBox="1"/>
            <p:nvPr/>
          </p:nvSpPr>
          <p:spPr>
            <a:xfrm>
              <a:off x="467544" y="6474822"/>
              <a:ext cx="6264696" cy="33855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pt-PT" sz="1600" b="1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Universidade do Minho </a:t>
              </a:r>
              <a:r>
                <a:rPr lang="pt-PT" sz="1600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Serviços de Documentação</a:t>
              </a:r>
            </a:p>
          </p:txBody>
        </p:sp>
      </p:grpSp>
      <p:sp>
        <p:nvSpPr>
          <p:cNvPr id="18" name="Rectângulo 17"/>
          <p:cNvSpPr/>
          <p:nvPr/>
        </p:nvSpPr>
        <p:spPr bwMode="auto">
          <a:xfrm>
            <a:off x="539750" y="909638"/>
            <a:ext cx="7993063" cy="5565775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 kern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408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/>
          <p:cNvGrpSpPr/>
          <p:nvPr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  <a:solidFill>
            <a:srgbClr val="FFFFFF">
              <a:lumMod val="85000"/>
            </a:srgbClr>
          </a:solidFill>
        </p:grpSpPr>
        <p:sp>
          <p:nvSpPr>
            <p:cNvPr id="23" name="Rectângulo 22"/>
            <p:cNvSpPr/>
            <p:nvPr/>
          </p:nvSpPr>
          <p:spPr>
            <a:xfrm>
              <a:off x="0" y="-27384"/>
              <a:ext cx="9180512" cy="6885384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4" name="Rectângulo 23"/>
            <p:cNvSpPr/>
            <p:nvPr/>
          </p:nvSpPr>
          <p:spPr>
            <a:xfrm>
              <a:off x="252851" y="178966"/>
              <a:ext cx="8567621" cy="5842322"/>
            </a:xfrm>
            <a:prstGeom prst="rect">
              <a:avLst/>
            </a:prstGeom>
            <a:grpFill/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CaixaDeTexto 24"/>
            <p:cNvSpPr txBox="1"/>
            <p:nvPr/>
          </p:nvSpPr>
          <p:spPr>
            <a:xfrm>
              <a:off x="467544" y="6474822"/>
              <a:ext cx="6264696" cy="33855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pt-PT" sz="1600" b="1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Universidade do Minho </a:t>
              </a:r>
              <a:r>
                <a:rPr lang="pt-PT" sz="1600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Serviços de Documentação</a:t>
              </a:r>
            </a:p>
          </p:txBody>
        </p:sp>
      </p:grpSp>
      <p:sp>
        <p:nvSpPr>
          <p:cNvPr id="18" name="Rectângulo 17"/>
          <p:cNvSpPr/>
          <p:nvPr/>
        </p:nvSpPr>
        <p:spPr bwMode="auto">
          <a:xfrm>
            <a:off x="539750" y="1210211"/>
            <a:ext cx="7993063" cy="526520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 kern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8484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/>
          <p:cNvGrpSpPr/>
          <p:nvPr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  <a:solidFill>
            <a:srgbClr val="FFFFFF">
              <a:lumMod val="85000"/>
            </a:srgbClr>
          </a:solidFill>
        </p:grpSpPr>
        <p:sp>
          <p:nvSpPr>
            <p:cNvPr id="23" name="Rectângulo 22"/>
            <p:cNvSpPr/>
            <p:nvPr/>
          </p:nvSpPr>
          <p:spPr>
            <a:xfrm>
              <a:off x="0" y="-27384"/>
              <a:ext cx="9180512" cy="6885384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4" name="Rectângulo 23"/>
            <p:cNvSpPr/>
            <p:nvPr/>
          </p:nvSpPr>
          <p:spPr>
            <a:xfrm>
              <a:off x="252851" y="178966"/>
              <a:ext cx="8567621" cy="5842322"/>
            </a:xfrm>
            <a:prstGeom prst="rect">
              <a:avLst/>
            </a:prstGeom>
            <a:grpFill/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CaixaDeTexto 24"/>
            <p:cNvSpPr txBox="1"/>
            <p:nvPr/>
          </p:nvSpPr>
          <p:spPr>
            <a:xfrm>
              <a:off x="467544" y="6474822"/>
              <a:ext cx="6264696" cy="33855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pt-PT" sz="1600" b="1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Universidade do Minho </a:t>
              </a:r>
              <a:r>
                <a:rPr lang="pt-PT" sz="1600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Serviços de Documentação</a:t>
              </a:r>
            </a:p>
          </p:txBody>
        </p:sp>
      </p:grpSp>
      <p:sp>
        <p:nvSpPr>
          <p:cNvPr id="18" name="Rectângulo 17"/>
          <p:cNvSpPr/>
          <p:nvPr/>
        </p:nvSpPr>
        <p:spPr bwMode="auto">
          <a:xfrm>
            <a:off x="539750" y="1210211"/>
            <a:ext cx="7993063" cy="526520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20272" y="-27384"/>
            <a:ext cx="1658256" cy="1237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02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30" name="Grupo 2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37" name="Rectângulo 3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8" name="Rectângulo 3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9" name="CaixaDeTexto 3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31" name="Rectângulo 3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3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34" name="Imagem 3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35" name="Imagem 3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3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40" name="Rectangle 3"/>
          <p:cNvSpPr txBox="1">
            <a:spLocks noChangeArrowheads="1"/>
          </p:cNvSpPr>
          <p:nvPr userDrawn="1"/>
        </p:nvSpPr>
        <p:spPr bwMode="auto">
          <a:xfrm>
            <a:off x="539750" y="1412875"/>
            <a:ext cx="799269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Texto 1</a:t>
            </a:r>
          </a:p>
          <a:p>
            <a:pPr lvl="1">
              <a:buClr>
                <a:srgbClr val="971318"/>
              </a:buClr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Texto 2</a:t>
            </a:r>
          </a:p>
          <a:p>
            <a:pPr lvl="2"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T3</a:t>
            </a:r>
          </a:p>
          <a:p>
            <a:pPr lvl="3"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T4</a:t>
            </a:r>
          </a:p>
        </p:txBody>
      </p:sp>
      <p:sp>
        <p:nvSpPr>
          <p:cNvPr id="41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7797800" cy="1143000"/>
          </a:xfrm>
        </p:spPr>
        <p:txBody>
          <a:bodyPr/>
          <a:lstStyle/>
          <a:p>
            <a:pPr algn="l" eaLnBrk="1" hangingPunct="1"/>
            <a:r>
              <a:rPr lang="pt-PT" altLang="pt-PT" dirty="0" smtClean="0">
                <a:solidFill>
                  <a:srgbClr val="5F5F5F"/>
                </a:solidFill>
              </a:rPr>
              <a:t>TITULO</a:t>
            </a:r>
          </a:p>
        </p:txBody>
      </p:sp>
    </p:spTree>
    <p:extLst>
      <p:ext uri="{BB962C8B-B14F-4D97-AF65-F5344CB8AC3E}">
        <p14:creationId xmlns:p14="http://schemas.microsoft.com/office/powerpoint/2010/main" val="3256123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I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30" name="Grupo 2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37" name="Rectângulo 3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8" name="Rectângulo 3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9" name="CaixaDeTexto 3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31" name="Rectângulo 3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3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34" name="Imagem 3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35" name="Imagem 3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3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346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73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61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855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2" name="Grupo 21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9" name="Rectângulo 28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30" name="Rectângulo 29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23" name="Rectângulo 22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grpSp>
          <p:nvGrpSpPr>
            <p:cNvPr id="25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6" name="Imagem 25"/>
              <p:cNvPicPr>
                <a:picLocks noChangeAspect="1"/>
              </p:cNvPicPr>
              <p:nvPr/>
            </p:nvPicPr>
            <p:blipFill>
              <a:blip r:embed="rId2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7" name="Imagem 26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8" name="Imagem 13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/>
              <a:pPr/>
              <a:t>15-10-2015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/>
              <a:pPr/>
              <a:t>‹nº›</a:t>
            </a:fld>
            <a:endParaRPr lang="pt-PT"/>
          </a:p>
        </p:txBody>
      </p:sp>
      <p:pic>
        <p:nvPicPr>
          <p:cNvPr id="32" name="Imagem 3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158" y="188640"/>
            <a:ext cx="2556656" cy="910149"/>
          </a:xfrm>
          <a:prstGeom prst="rect">
            <a:avLst/>
          </a:prstGeom>
        </p:spPr>
      </p:pic>
      <p:sp>
        <p:nvSpPr>
          <p:cNvPr id="24" name="CaixaDeTexto 23"/>
          <p:cNvSpPr txBox="1"/>
          <p:nvPr userDrawn="1"/>
        </p:nvSpPr>
        <p:spPr bwMode="auto">
          <a:xfrm>
            <a:off x="467544" y="6474844"/>
            <a:ext cx="6264697" cy="338535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University</a:t>
            </a:r>
            <a:r>
              <a:rPr kumimoji="0" lang="pt-P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</a:t>
            </a:r>
            <a:r>
              <a:rPr kumimoji="0" lang="pt-PT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of</a:t>
            </a:r>
            <a:r>
              <a:rPr kumimoji="0" lang="pt-P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</a:t>
            </a:r>
            <a:r>
              <a:rPr kumimoji="0" lang="pt-PT" sz="16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Minho </a:t>
            </a:r>
            <a:r>
              <a:rPr kumimoji="0" lang="pt-P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Documentation</a:t>
            </a:r>
            <a:r>
              <a:rPr kumimoji="0" lang="pt-P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</a:t>
            </a:r>
            <a:r>
              <a:rPr kumimoji="0" lang="pt-P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Services</a:t>
            </a:r>
            <a:r>
              <a:rPr kumimoji="0" lang="pt-P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 | 2013 </a:t>
            </a:r>
            <a:endParaRPr kumimoji="0" lang="pt-PT" sz="1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NewsGot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13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2" name="Grupo 21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9" name="Rectângulo 28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0" name="Rectângulo 29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1" name="CaixaDeTexto 30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3" name="Rectângulo 22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4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5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6" name="Imagem 25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7" name="Imagem 26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8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608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8" name="Grupo 17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5" name="Rectângulo 24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6" name="Rectângulo 25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CaixaDeTexto 26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9" name="Rectângulo 18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0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2" name="Imagem 21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4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437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7" name="Grupo 16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4" name="Rectângulo 23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5" name="Rectângulo 24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6" name="CaixaDeTexto 25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8" name="Rectângulo 17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19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1" name="Imagem 20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2" name="Imagem 21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3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156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30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939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70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204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ítulo e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Gráfico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pt-PT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440F1-F797-45B7-897B-5A166CE0E2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39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D2982-44DE-4E8E-8965-314C1C02FC7A}" type="slidenum">
              <a:rPr lang="pt-PT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30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340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8" name="Grupo 17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5" name="Rectângulo 24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6" name="Rectângulo 25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19" name="Rectângulo 18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grpSp>
          <p:nvGrpSpPr>
            <p:cNvPr id="21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2" name="Imagem 21"/>
              <p:cNvPicPr>
                <a:picLocks noChangeAspect="1"/>
              </p:cNvPicPr>
              <p:nvPr/>
            </p:nvPicPr>
            <p:blipFill>
              <a:blip r:embed="rId2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4" name="Imagem 13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/>
              <a:pPr/>
              <a:t>15-10-2015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/>
              <a:pPr/>
              <a:t>‹nº›</a:t>
            </a:fld>
            <a:endParaRPr lang="pt-PT"/>
          </a:p>
        </p:txBody>
      </p:sp>
      <p:pic>
        <p:nvPicPr>
          <p:cNvPr id="28" name="Imagem 2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158" y="188640"/>
            <a:ext cx="2556656" cy="910149"/>
          </a:xfrm>
          <a:prstGeom prst="rect">
            <a:avLst/>
          </a:prstGeom>
        </p:spPr>
      </p:pic>
      <p:sp>
        <p:nvSpPr>
          <p:cNvPr id="20" name="CaixaDeTexto 19"/>
          <p:cNvSpPr txBox="1"/>
          <p:nvPr userDrawn="1"/>
        </p:nvSpPr>
        <p:spPr bwMode="auto">
          <a:xfrm>
            <a:off x="467544" y="6474844"/>
            <a:ext cx="6264697" cy="338554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Universidade do </a:t>
            </a:r>
            <a:r>
              <a:rPr kumimoji="0" lang="pt-PT" sz="16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Minho </a:t>
            </a:r>
            <a:r>
              <a:rPr kumimoji="0" lang="pt-P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Serviços de Documentação | 2013 </a:t>
            </a:r>
            <a:endParaRPr kumimoji="0" lang="pt-PT" sz="1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NewsGot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32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D2982-44DE-4E8E-8965-314C1C02FC7A}" type="slidenum">
              <a:rPr lang="pt-PT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99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D2982-44DE-4E8E-8965-314C1C02FC7A}" type="slidenum">
              <a:rPr lang="pt-PT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32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Tabe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pt-PT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6B9A8-5B19-4B63-9F00-5237C8D95A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0307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44299-8984-4D3E-922B-A63CC13C30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71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pt-PT" alt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pt-PT" alt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A7B9366-6412-4622-88AD-3AF9A2DC868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8699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/>
          <p:cNvGrpSpPr/>
          <p:nvPr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  <a:solidFill>
            <a:srgbClr val="FFFFFF">
              <a:lumMod val="85000"/>
            </a:srgbClr>
          </a:solidFill>
        </p:grpSpPr>
        <p:sp>
          <p:nvSpPr>
            <p:cNvPr id="23" name="Rectângulo 22"/>
            <p:cNvSpPr/>
            <p:nvPr/>
          </p:nvSpPr>
          <p:spPr>
            <a:xfrm>
              <a:off x="0" y="-27384"/>
              <a:ext cx="9180512" cy="6885384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4" name="Rectângulo 23"/>
            <p:cNvSpPr/>
            <p:nvPr/>
          </p:nvSpPr>
          <p:spPr>
            <a:xfrm>
              <a:off x="252851" y="178966"/>
              <a:ext cx="8567621" cy="5842322"/>
            </a:xfrm>
            <a:prstGeom prst="rect">
              <a:avLst/>
            </a:prstGeom>
            <a:grpFill/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CaixaDeTexto 24"/>
            <p:cNvSpPr txBox="1"/>
            <p:nvPr/>
          </p:nvSpPr>
          <p:spPr>
            <a:xfrm>
              <a:off x="467544" y="6474822"/>
              <a:ext cx="6264696" cy="33855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pt-PT" sz="1600" b="1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Universidade do Minho </a:t>
              </a:r>
              <a:r>
                <a:rPr lang="pt-PT" sz="1600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Serviços de Documentação</a:t>
              </a:r>
            </a:p>
          </p:txBody>
        </p:sp>
      </p:grpSp>
      <p:sp>
        <p:nvSpPr>
          <p:cNvPr id="18" name="Rectângulo 17"/>
          <p:cNvSpPr/>
          <p:nvPr/>
        </p:nvSpPr>
        <p:spPr bwMode="auto">
          <a:xfrm>
            <a:off x="539750" y="909638"/>
            <a:ext cx="7993063" cy="5565775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9" name="Imagem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24" y="980851"/>
            <a:ext cx="5563153" cy="1980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m 8"/>
          <p:cNvPicPr>
            <a:picLocks noChangeAspect="1"/>
          </p:cNvPicPr>
          <p:nvPr userDrawn="1"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8" y="4715411"/>
            <a:ext cx="7851745" cy="170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91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/>
          <p:cNvGrpSpPr/>
          <p:nvPr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  <a:solidFill>
            <a:srgbClr val="FFFFFF">
              <a:lumMod val="85000"/>
            </a:srgbClr>
          </a:solidFill>
        </p:grpSpPr>
        <p:sp>
          <p:nvSpPr>
            <p:cNvPr id="23" name="Rectângulo 22"/>
            <p:cNvSpPr/>
            <p:nvPr/>
          </p:nvSpPr>
          <p:spPr>
            <a:xfrm>
              <a:off x="0" y="-27384"/>
              <a:ext cx="9180512" cy="6885384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4" name="Rectângulo 23"/>
            <p:cNvSpPr/>
            <p:nvPr/>
          </p:nvSpPr>
          <p:spPr>
            <a:xfrm>
              <a:off x="252851" y="178966"/>
              <a:ext cx="8567621" cy="5842322"/>
            </a:xfrm>
            <a:prstGeom prst="rect">
              <a:avLst/>
            </a:prstGeom>
            <a:grpFill/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CaixaDeTexto 24"/>
            <p:cNvSpPr txBox="1"/>
            <p:nvPr/>
          </p:nvSpPr>
          <p:spPr>
            <a:xfrm>
              <a:off x="467544" y="6474822"/>
              <a:ext cx="6264696" cy="33855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pt-PT" sz="1600" b="1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Universidade do Minho </a:t>
              </a:r>
              <a:r>
                <a:rPr lang="pt-PT" sz="1600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Serviços de Documentação</a:t>
              </a:r>
            </a:p>
          </p:txBody>
        </p:sp>
      </p:grpSp>
      <p:sp>
        <p:nvSpPr>
          <p:cNvPr id="18" name="Rectângulo 17"/>
          <p:cNvSpPr/>
          <p:nvPr/>
        </p:nvSpPr>
        <p:spPr bwMode="auto">
          <a:xfrm>
            <a:off x="539750" y="909638"/>
            <a:ext cx="7993063" cy="5565775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 kern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055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/>
          <p:cNvGrpSpPr/>
          <p:nvPr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  <a:solidFill>
            <a:srgbClr val="FFFFFF">
              <a:lumMod val="85000"/>
            </a:srgbClr>
          </a:solidFill>
        </p:grpSpPr>
        <p:sp>
          <p:nvSpPr>
            <p:cNvPr id="23" name="Rectângulo 22"/>
            <p:cNvSpPr/>
            <p:nvPr/>
          </p:nvSpPr>
          <p:spPr>
            <a:xfrm>
              <a:off x="0" y="-27384"/>
              <a:ext cx="9180512" cy="6885384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4" name="Rectângulo 23"/>
            <p:cNvSpPr/>
            <p:nvPr/>
          </p:nvSpPr>
          <p:spPr>
            <a:xfrm>
              <a:off x="252851" y="178966"/>
              <a:ext cx="8567621" cy="5842322"/>
            </a:xfrm>
            <a:prstGeom prst="rect">
              <a:avLst/>
            </a:prstGeom>
            <a:grpFill/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CaixaDeTexto 24"/>
            <p:cNvSpPr txBox="1"/>
            <p:nvPr/>
          </p:nvSpPr>
          <p:spPr>
            <a:xfrm>
              <a:off x="467544" y="6474822"/>
              <a:ext cx="6264696" cy="33855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pt-PT" sz="1600" b="1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Universidade do Minho </a:t>
              </a:r>
              <a:r>
                <a:rPr lang="pt-PT" sz="1600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Serviços de Documentação</a:t>
              </a:r>
            </a:p>
          </p:txBody>
        </p:sp>
      </p:grpSp>
      <p:sp>
        <p:nvSpPr>
          <p:cNvPr id="18" name="Rectângulo 17"/>
          <p:cNvSpPr/>
          <p:nvPr/>
        </p:nvSpPr>
        <p:spPr bwMode="auto">
          <a:xfrm>
            <a:off x="539750" y="1210211"/>
            <a:ext cx="7993063" cy="526520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20272" y="-27384"/>
            <a:ext cx="1658256" cy="1237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69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30" name="Grupo 2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37" name="Rectângulo 3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8" name="Rectângulo 3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9" name="CaixaDeTexto 3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31" name="Rectângulo 3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3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34" name="Imagem 3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35" name="Imagem 3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3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40" name="Rectangle 3"/>
          <p:cNvSpPr txBox="1">
            <a:spLocks noChangeArrowheads="1"/>
          </p:cNvSpPr>
          <p:nvPr userDrawn="1"/>
        </p:nvSpPr>
        <p:spPr bwMode="auto">
          <a:xfrm>
            <a:off x="539750" y="1412875"/>
            <a:ext cx="799269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Texto 1</a:t>
            </a:r>
          </a:p>
          <a:p>
            <a:pPr lvl="1">
              <a:buClr>
                <a:srgbClr val="971318"/>
              </a:buClr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Texto 2</a:t>
            </a:r>
          </a:p>
          <a:p>
            <a:pPr lvl="2"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T3</a:t>
            </a:r>
          </a:p>
          <a:p>
            <a:pPr lvl="3">
              <a:buClr>
                <a:srgbClr val="971318"/>
              </a:buClr>
              <a:buFont typeface="Wingdings" pitchFamily="2" charset="2"/>
              <a:buChar char="§"/>
              <a:defRPr/>
            </a:pPr>
            <a:r>
              <a:rPr lang="pt-PT" altLang="pt-PT" kern="0" dirty="0" smtClean="0">
                <a:solidFill>
                  <a:prstClr val="black"/>
                </a:solidFill>
              </a:rPr>
              <a:t>T4</a:t>
            </a:r>
          </a:p>
        </p:txBody>
      </p:sp>
      <p:sp>
        <p:nvSpPr>
          <p:cNvPr id="41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7797800" cy="1143000"/>
          </a:xfrm>
        </p:spPr>
        <p:txBody>
          <a:bodyPr/>
          <a:lstStyle/>
          <a:p>
            <a:pPr algn="l" eaLnBrk="1" hangingPunct="1"/>
            <a:r>
              <a:rPr lang="pt-PT" altLang="pt-PT" dirty="0" smtClean="0">
                <a:solidFill>
                  <a:srgbClr val="5F5F5F"/>
                </a:solidFill>
              </a:rPr>
              <a:t>TITULO</a:t>
            </a:r>
          </a:p>
        </p:txBody>
      </p:sp>
    </p:spTree>
    <p:extLst>
      <p:ext uri="{BB962C8B-B14F-4D97-AF65-F5344CB8AC3E}">
        <p14:creationId xmlns:p14="http://schemas.microsoft.com/office/powerpoint/2010/main" val="170030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I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30" name="Grupo 2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37" name="Rectângulo 3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8" name="Rectângulo 3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9" name="CaixaDeTexto 3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31" name="Rectângulo 3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3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34" name="Imagem 3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35" name="Imagem 3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3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549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7" name="Grupo 16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4" name="Rectângulo 23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5" name="Rectângulo 24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18" name="Rectângulo 17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grpSp>
          <p:nvGrpSpPr>
            <p:cNvPr id="20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1" name="Imagem 20"/>
              <p:cNvPicPr>
                <a:picLocks noChangeAspect="1"/>
              </p:cNvPicPr>
              <p:nvPr/>
            </p:nvPicPr>
            <p:blipFill>
              <a:blip r:embed="rId2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2" name="Imagem 21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3" name="Imagem 13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/>
              <a:pPr/>
              <a:t>15-10-2015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/>
              <a:pPr/>
              <a:t>‹nº›</a:t>
            </a:fld>
            <a:endParaRPr lang="pt-PT"/>
          </a:p>
        </p:txBody>
      </p:sp>
      <p:pic>
        <p:nvPicPr>
          <p:cNvPr id="27" name="Imagem 2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158" y="188640"/>
            <a:ext cx="2556656" cy="910149"/>
          </a:xfrm>
          <a:prstGeom prst="rect">
            <a:avLst/>
          </a:prstGeom>
        </p:spPr>
      </p:pic>
      <p:sp>
        <p:nvSpPr>
          <p:cNvPr id="19" name="CaixaDeTexto 18"/>
          <p:cNvSpPr txBox="1"/>
          <p:nvPr userDrawn="1"/>
        </p:nvSpPr>
        <p:spPr bwMode="auto">
          <a:xfrm>
            <a:off x="467544" y="6474844"/>
            <a:ext cx="6264697" cy="338554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Universidade do </a:t>
            </a:r>
            <a:r>
              <a:rPr kumimoji="0" lang="pt-PT" sz="16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Minho </a:t>
            </a:r>
            <a:r>
              <a:rPr kumimoji="0" lang="pt-P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ewsGotT" pitchFamily="2" charset="0"/>
              </a:rPr>
              <a:t>Serviços de Documentação </a:t>
            </a:r>
            <a:endParaRPr kumimoji="0" lang="pt-PT" sz="1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NewsGot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28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36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28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333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2" name="Grupo 21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9" name="Rectângulo 28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0" name="Rectângulo 29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1" name="CaixaDeTexto 30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3" name="Rectângulo 22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4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5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6" name="Imagem 25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7" name="Imagem 26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8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14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8" name="Grupo 17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5" name="Rectângulo 24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6" name="Rectângulo 25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CaixaDeTexto 26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9" name="Rectângulo 18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0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2" name="Imagem 21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4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197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7" name="Grupo 16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4" name="Rectângulo 23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5" name="Rectângulo 24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6" name="CaixaDeTexto 25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8" name="Rectângulo 17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19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1" name="Imagem 20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2" name="Imagem 21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3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26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10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20" name="Grupo 19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7" name="Rectângulo 26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Rectângulo 27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1" name="Rectângulo 20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2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5" name="Imagem 2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6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7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78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6" name="Rectângulo 25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Rectângulo 26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solidFill>
                <a:srgbClr val="808080">
                  <a:lumMod val="20000"/>
                  <a:lumOff val="80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CaixaDeTexto 27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20" name="Rectângulo 19"/>
            <p:cNvSpPr/>
            <p:nvPr/>
          </p:nvSpPr>
          <p:spPr>
            <a:xfrm>
              <a:off x="539750" y="1196649"/>
              <a:ext cx="7993062" cy="527874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1" name="Imagem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188640"/>
              <a:ext cx="2556284" cy="91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upo 6"/>
            <p:cNvGrpSpPr>
              <a:grpSpLocks/>
            </p:cNvGrpSpPr>
            <p:nvPr/>
          </p:nvGrpSpPr>
          <p:grpSpPr bwMode="auto">
            <a:xfrm>
              <a:off x="8156335" y="5877272"/>
              <a:ext cx="880161" cy="870652"/>
              <a:chOff x="7646775" y="5373216"/>
              <a:chExt cx="1389721" cy="1374708"/>
            </a:xfrm>
          </p:grpSpPr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rgbClr val="FFFFF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1200" y="6021288"/>
                <a:ext cx="645296" cy="726636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rgbClr val="DAEDEF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261" y="5373216"/>
                <a:ext cx="587171" cy="661184"/>
              </a:xfrm>
              <a:prstGeom prst="rect">
                <a:avLst/>
              </a:prstGeom>
            </p:spPr>
          </p:pic>
          <p:pic>
            <p:nvPicPr>
              <p:cNvPr id="25" name="Imagem 13"/>
              <p:cNvPicPr>
                <a:picLocks noChangeAspect="1"/>
              </p:cNvPicPr>
              <p:nvPr/>
            </p:nvPicPr>
            <p:blipFill>
              <a:blip r:embed="rId5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6775" y="6112001"/>
                <a:ext cx="494968" cy="557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13" Type="http://schemas.openxmlformats.org/officeDocument/2006/relationships/slideLayout" Target="../slideLayouts/slideLayout125.xml"/><Relationship Id="rId18" Type="http://schemas.openxmlformats.org/officeDocument/2006/relationships/image" Target="../media/image17.jpeg"/><Relationship Id="rId3" Type="http://schemas.openxmlformats.org/officeDocument/2006/relationships/slideLayout" Target="../slideLayouts/slideLayout115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119.xml"/><Relationship Id="rId12" Type="http://schemas.openxmlformats.org/officeDocument/2006/relationships/slideLayout" Target="../slideLayouts/slideLayout124.xml"/><Relationship Id="rId17" Type="http://schemas.openxmlformats.org/officeDocument/2006/relationships/image" Target="../media/image12.png"/><Relationship Id="rId2" Type="http://schemas.openxmlformats.org/officeDocument/2006/relationships/slideLayout" Target="../slideLayouts/slideLayout114.xml"/><Relationship Id="rId16" Type="http://schemas.openxmlformats.org/officeDocument/2006/relationships/theme" Target="../theme/theme10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22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Relationship Id="rId14" Type="http://schemas.openxmlformats.org/officeDocument/2006/relationships/slideLayout" Target="../slideLayouts/slideLayout12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13" Type="http://schemas.openxmlformats.org/officeDocument/2006/relationships/slideLayout" Target="../slideLayouts/slideLayout140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slideLayout" Target="../slideLayouts/slideLayout139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29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5" Type="http://schemas.openxmlformats.org/officeDocument/2006/relationships/theme" Target="../theme/theme11.xml"/><Relationship Id="rId10" Type="http://schemas.openxmlformats.org/officeDocument/2006/relationships/slideLayout" Target="../slideLayouts/slideLayout137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Relationship Id="rId14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theme" Target="../theme/theme2.xml"/><Relationship Id="rId4" Type="http://schemas.openxmlformats.org/officeDocument/2006/relationships/image" Target="../media/image1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theme" Target="../theme/theme3.xml"/><Relationship Id="rId4" Type="http://schemas.openxmlformats.org/officeDocument/2006/relationships/image" Target="../media/image1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12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3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image" Target="../media/image12.png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47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55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18" Type="http://schemas.openxmlformats.org/officeDocument/2006/relationships/slideLayout" Target="../slideLayouts/slideLayout77.xml"/><Relationship Id="rId26" Type="http://schemas.openxmlformats.org/officeDocument/2006/relationships/theme" Target="../theme/theme7.xml"/><Relationship Id="rId3" Type="http://schemas.openxmlformats.org/officeDocument/2006/relationships/slideLayout" Target="../slideLayouts/slideLayout62.xml"/><Relationship Id="rId21" Type="http://schemas.openxmlformats.org/officeDocument/2006/relationships/slideLayout" Target="../slideLayouts/slideLayout80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17" Type="http://schemas.openxmlformats.org/officeDocument/2006/relationships/slideLayout" Target="../slideLayouts/slideLayout76.xml"/><Relationship Id="rId25" Type="http://schemas.openxmlformats.org/officeDocument/2006/relationships/slideLayout" Target="../slideLayouts/slideLayout84.xml"/><Relationship Id="rId2" Type="http://schemas.openxmlformats.org/officeDocument/2006/relationships/slideLayout" Target="../slideLayouts/slideLayout61.xml"/><Relationship Id="rId16" Type="http://schemas.openxmlformats.org/officeDocument/2006/relationships/slideLayout" Target="../slideLayouts/slideLayout75.xml"/><Relationship Id="rId20" Type="http://schemas.openxmlformats.org/officeDocument/2006/relationships/slideLayout" Target="../slideLayouts/slideLayout79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24" Type="http://schemas.openxmlformats.org/officeDocument/2006/relationships/slideLayout" Target="../slideLayouts/slideLayout83.xml"/><Relationship Id="rId5" Type="http://schemas.openxmlformats.org/officeDocument/2006/relationships/slideLayout" Target="../slideLayouts/slideLayout64.xml"/><Relationship Id="rId15" Type="http://schemas.openxmlformats.org/officeDocument/2006/relationships/slideLayout" Target="../slideLayouts/slideLayout74.xml"/><Relationship Id="rId23" Type="http://schemas.openxmlformats.org/officeDocument/2006/relationships/slideLayout" Target="../slideLayouts/slideLayout82.xml"/><Relationship Id="rId28" Type="http://schemas.openxmlformats.org/officeDocument/2006/relationships/image" Target="../media/image17.jpeg"/><Relationship Id="rId10" Type="http://schemas.openxmlformats.org/officeDocument/2006/relationships/slideLayout" Target="../slideLayouts/slideLayout69.xml"/><Relationship Id="rId19" Type="http://schemas.openxmlformats.org/officeDocument/2006/relationships/slideLayout" Target="../slideLayouts/slideLayout78.xml"/><Relationship Id="rId31" Type="http://schemas.openxmlformats.org/officeDocument/2006/relationships/image" Target="../media/image3.png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73.xml"/><Relationship Id="rId22" Type="http://schemas.openxmlformats.org/officeDocument/2006/relationships/slideLayout" Target="../slideLayouts/slideLayout81.xml"/><Relationship Id="rId27" Type="http://schemas.openxmlformats.org/officeDocument/2006/relationships/image" Target="../media/image12.png"/><Relationship Id="rId30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slideLayout" Target="../slideLayouts/slideLayout97.xml"/><Relationship Id="rId18" Type="http://schemas.openxmlformats.org/officeDocument/2006/relationships/image" Target="../media/image17.jpeg"/><Relationship Id="rId3" Type="http://schemas.openxmlformats.org/officeDocument/2006/relationships/slideLayout" Target="../slideLayouts/slideLayout87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17" Type="http://schemas.openxmlformats.org/officeDocument/2006/relationships/image" Target="../media/image12.png"/><Relationship Id="rId2" Type="http://schemas.openxmlformats.org/officeDocument/2006/relationships/slideLayout" Target="../slideLayouts/slideLayout86.xml"/><Relationship Id="rId16" Type="http://schemas.openxmlformats.org/officeDocument/2006/relationships/theme" Target="../theme/theme8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94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slideLayout" Target="../slideLayouts/slideLayout9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12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10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image" Target="../media/image12.png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01CC1-18AD-49E5-859E-16B0F7473956}" type="datetimeFigureOut">
              <a:rPr lang="pt-PT" smtClean="0"/>
              <a:pPr/>
              <a:t>15-10-2015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3E4A4-5DCC-4CDE-9DF9-7134C8B446D4}" type="slidenum">
              <a:rPr lang="pt-PT" smtClean="0"/>
              <a:pPr/>
              <a:t>‹nº›</a:t>
            </a:fld>
            <a:endParaRPr lang="pt-PT"/>
          </a:p>
        </p:txBody>
      </p:sp>
      <p:grpSp>
        <p:nvGrpSpPr>
          <p:cNvPr id="17" name="Grupo 13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8" name="Grupo 17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4" name="Rectângulo 23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5" name="Rectângulo 24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grpFill/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PT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6" name="CaixaDeTexto 25"/>
              <p:cNvSpPr txBox="1"/>
              <p:nvPr/>
            </p:nvSpPr>
            <p:spPr>
              <a:xfrm>
                <a:off x="467544" y="6474822"/>
                <a:ext cx="6264696" cy="338573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PT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NewsGotT" pitchFamily="2" charset="0"/>
                  </a:rPr>
                  <a:t>Universidade do Minho </a:t>
                </a:r>
                <a:r>
                  <a:rPr kumimoji="0" lang="pt-PT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NewsGotT" pitchFamily="2" charset="0"/>
                  </a:rPr>
                  <a:t>Serviços de Documentação | 2013</a:t>
                </a:r>
                <a:endParaRPr kumimoji="0" lang="pt-PT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NewsGotT" pitchFamily="2" charset="0"/>
                </a:endParaRPr>
              </a:p>
            </p:txBody>
          </p:sp>
        </p:grpSp>
        <p:sp>
          <p:nvSpPr>
            <p:cNvPr id="19" name="Rectângulo 18"/>
            <p:cNvSpPr/>
            <p:nvPr/>
          </p:nvSpPr>
          <p:spPr>
            <a:xfrm>
              <a:off x="539750" y="909296"/>
              <a:ext cx="7993062" cy="556609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pic>
          <p:nvPicPr>
            <p:cNvPr id="21" name="Imagem 20"/>
            <p:cNvPicPr>
              <a:picLocks noChangeAspect="1"/>
            </p:cNvPicPr>
            <p:nvPr/>
          </p:nvPicPr>
          <p:blipFill>
            <a:blip r:embed="rId21" cstate="print">
              <a:duotone>
                <a:srgbClr val="FFFFF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1200" y="6021288"/>
              <a:ext cx="645296" cy="726636"/>
            </a:xfrm>
            <a:prstGeom prst="rect">
              <a:avLst/>
            </a:prstGeom>
          </p:spPr>
        </p:pic>
        <p:pic>
          <p:nvPicPr>
            <p:cNvPr id="22" name="Imagem 21"/>
            <p:cNvPicPr>
              <a:picLocks noChangeAspect="1"/>
            </p:cNvPicPr>
            <p:nvPr/>
          </p:nvPicPr>
          <p:blipFill>
            <a:blip r:embed="rId22" cstate="print">
              <a:duotone>
                <a:srgbClr val="DAEDE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3261" y="5373216"/>
              <a:ext cx="587171" cy="661184"/>
            </a:xfrm>
            <a:prstGeom prst="rect">
              <a:avLst/>
            </a:prstGeom>
          </p:spPr>
        </p:pic>
        <p:pic>
          <p:nvPicPr>
            <p:cNvPr id="23" name="Imagem 16"/>
            <p:cNvPicPr>
              <a:picLocks noChangeAspect="1"/>
            </p:cNvPicPr>
            <p:nvPr/>
          </p:nvPicPr>
          <p:blipFill>
            <a:blip r:embed="rId2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75" y="6112001"/>
              <a:ext cx="494968" cy="557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" name="Rectangle 2"/>
          <p:cNvSpPr txBox="1">
            <a:spLocks noChangeArrowheads="1"/>
          </p:cNvSpPr>
          <p:nvPr userDrawn="1"/>
        </p:nvSpPr>
        <p:spPr>
          <a:xfrm>
            <a:off x="611188" y="3213100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  <a:t>TÍTULO DA APRESENTAÇÃO</a:t>
            </a:r>
            <a:b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</a:br>
            <a: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  <a:t>Complemento de título</a:t>
            </a:r>
            <a:endParaRPr lang="pt-PT" altLang="pt-PT" sz="3600" b="1" dirty="0">
              <a:solidFill>
                <a:srgbClr val="5F5F5F"/>
              </a:solidFill>
              <a:latin typeface="NewsGotTLig" pitchFamily="2" charset="0"/>
            </a:endParaRPr>
          </a:p>
        </p:txBody>
      </p:sp>
      <p:sp>
        <p:nvSpPr>
          <p:cNvPr id="28" name="Rectangle 3"/>
          <p:cNvSpPr txBox="1">
            <a:spLocks noChangeArrowheads="1"/>
          </p:cNvSpPr>
          <p:nvPr userDrawn="1"/>
        </p:nvSpPr>
        <p:spPr>
          <a:xfrm>
            <a:off x="3563938" y="5084763"/>
            <a:ext cx="5040312" cy="12969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pt-PT" sz="2000" b="1" dirty="0" smtClean="0">
                <a:solidFill>
                  <a:srgbClr val="5F5F5F"/>
                </a:solidFill>
              </a:rPr>
              <a:t>Nome:</a:t>
            </a:r>
          </a:p>
          <a:p>
            <a:pPr>
              <a:lnSpc>
                <a:spcPct val="90000"/>
              </a:lnSpc>
            </a:pPr>
            <a:r>
              <a:rPr lang="en-GB" altLang="pt-PT" sz="2000" b="1" dirty="0" smtClean="0">
                <a:solidFill>
                  <a:srgbClr val="5F5F5F"/>
                </a:solidFill>
              </a:rPr>
              <a:t>e-mail:</a:t>
            </a:r>
          </a:p>
          <a:p>
            <a:pPr>
              <a:lnSpc>
                <a:spcPct val="90000"/>
              </a:lnSpc>
            </a:pPr>
            <a:r>
              <a:rPr lang="pt-PT" altLang="pt-PT" sz="2000" b="1" dirty="0" err="1" smtClean="0">
                <a:solidFill>
                  <a:srgbClr val="5F5F5F"/>
                </a:solidFill>
              </a:rPr>
              <a:t>url</a:t>
            </a:r>
            <a:endParaRPr lang="pt-PT" altLang="pt-PT" sz="2000" b="1" dirty="0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80728"/>
            <a:ext cx="5563177" cy="198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133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60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73" r:id="rId14"/>
    <p:sldLayoutId id="2147483674" r:id="rId15"/>
    <p:sldLayoutId id="2147483676" r:id="rId16"/>
    <p:sldLayoutId id="2147483677" r:id="rId17"/>
    <p:sldLayoutId id="2147483678" r:id="rId18"/>
    <p:sldLayoutId id="2147483679" r:id="rId19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  <a:solidFill>
            <a:srgbClr val="FFFFFF">
              <a:lumMod val="85000"/>
            </a:srgbClr>
          </a:solidFill>
        </p:grpSpPr>
        <p:sp>
          <p:nvSpPr>
            <p:cNvPr id="24" name="Rectângulo 23"/>
            <p:cNvSpPr/>
            <p:nvPr/>
          </p:nvSpPr>
          <p:spPr>
            <a:xfrm>
              <a:off x="0" y="-27384"/>
              <a:ext cx="9180512" cy="6885384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Rectângulo 24"/>
            <p:cNvSpPr/>
            <p:nvPr/>
          </p:nvSpPr>
          <p:spPr>
            <a:xfrm>
              <a:off x="252851" y="178966"/>
              <a:ext cx="8567621" cy="5842322"/>
            </a:xfrm>
            <a:prstGeom prst="rect">
              <a:avLst/>
            </a:prstGeom>
            <a:grpFill/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6" name="CaixaDeTexto 25"/>
            <p:cNvSpPr txBox="1"/>
            <p:nvPr/>
          </p:nvSpPr>
          <p:spPr>
            <a:xfrm>
              <a:off x="467544" y="6474822"/>
              <a:ext cx="6264696" cy="33855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pt-PT" sz="1600" b="1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Universidade do Minho </a:t>
              </a:r>
              <a:r>
                <a:rPr lang="pt-PT" sz="1600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Serviços de Documentação</a:t>
              </a:r>
            </a:p>
          </p:txBody>
        </p:sp>
      </p:grpSp>
      <p:sp>
        <p:nvSpPr>
          <p:cNvPr id="19" name="Rectângulo 18"/>
          <p:cNvSpPr/>
          <p:nvPr/>
        </p:nvSpPr>
        <p:spPr bwMode="auto">
          <a:xfrm>
            <a:off x="539750" y="909638"/>
            <a:ext cx="7993063" cy="5565775"/>
          </a:xfrm>
          <a:prstGeom prst="rect">
            <a:avLst/>
          </a:prstGeom>
          <a:solidFill>
            <a:srgbClr val="FFFFFF">
              <a:lumMod val="9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0" name="Imagem 1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24" y="980851"/>
            <a:ext cx="5563153" cy="1980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arcador de Posição do Título 1"/>
          <p:cNvSpPr>
            <a:spLocks noGrp="1"/>
          </p:cNvSpPr>
          <p:nvPr userDrawn="1"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 userDrawn="1"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 userDrawn="1"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 userDrawn="1"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 userDrawn="1"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9" name="Imagem 28"/>
          <p:cNvPicPr>
            <a:picLocks noChangeAspect="1"/>
          </p:cNvPicPr>
          <p:nvPr userDrawn="1"/>
        </p:nvPicPr>
        <p:blipFill rotWithShape="1">
          <a:blip r:embed="rId18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605"/>
          <a:stretch/>
        </p:blipFill>
        <p:spPr>
          <a:xfrm>
            <a:off x="557015" y="4601432"/>
            <a:ext cx="7975798" cy="1885167"/>
          </a:xfrm>
          <a:prstGeom prst="rect">
            <a:avLst/>
          </a:prstGeom>
          <a:ln>
            <a:noFill/>
          </a:ln>
          <a:effectLst/>
        </p:spPr>
      </p:pic>
      <p:sp>
        <p:nvSpPr>
          <p:cNvPr id="27" name="Rectangle 2"/>
          <p:cNvSpPr txBox="1">
            <a:spLocks noChangeArrowheads="1"/>
          </p:cNvSpPr>
          <p:nvPr userDrawn="1"/>
        </p:nvSpPr>
        <p:spPr>
          <a:xfrm>
            <a:off x="611188" y="3213100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  <a:t>TÍTULO DA APRESENTAÇÃO</a:t>
            </a:r>
            <a:b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</a:br>
            <a: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  <a:t>Complemento de título</a:t>
            </a:r>
            <a:endParaRPr lang="pt-PT" altLang="pt-PT" sz="3600" b="1" dirty="0">
              <a:solidFill>
                <a:srgbClr val="5F5F5F"/>
              </a:solidFill>
              <a:latin typeface="NewsGotTLig" pitchFamily="2" charset="0"/>
            </a:endParaRPr>
          </a:p>
        </p:txBody>
      </p:sp>
      <p:sp>
        <p:nvSpPr>
          <p:cNvPr id="28" name="Rectangle 3"/>
          <p:cNvSpPr txBox="1">
            <a:spLocks noChangeArrowheads="1"/>
          </p:cNvSpPr>
          <p:nvPr userDrawn="1"/>
        </p:nvSpPr>
        <p:spPr>
          <a:xfrm>
            <a:off x="3563938" y="5084763"/>
            <a:ext cx="5040312" cy="12969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pt-PT" sz="2000" b="1" dirty="0" smtClean="0">
                <a:solidFill>
                  <a:srgbClr val="5F5F5F"/>
                </a:solidFill>
              </a:rPr>
              <a:t>Nome:</a:t>
            </a:r>
          </a:p>
          <a:p>
            <a:pPr>
              <a:lnSpc>
                <a:spcPct val="90000"/>
              </a:lnSpc>
            </a:pPr>
            <a:r>
              <a:rPr lang="en-GB" altLang="pt-PT" sz="2000" b="1" dirty="0" smtClean="0">
                <a:solidFill>
                  <a:srgbClr val="5F5F5F"/>
                </a:solidFill>
              </a:rPr>
              <a:t>e-mail:</a:t>
            </a:r>
          </a:p>
          <a:p>
            <a:pPr>
              <a:lnSpc>
                <a:spcPct val="90000"/>
              </a:lnSpc>
            </a:pPr>
            <a:r>
              <a:rPr lang="pt-PT" altLang="pt-PT" sz="2000" b="1" dirty="0" err="1" smtClean="0">
                <a:solidFill>
                  <a:srgbClr val="5F5F5F"/>
                </a:solidFill>
              </a:rPr>
              <a:t>url</a:t>
            </a:r>
            <a:endParaRPr lang="pt-PT" altLang="pt-PT" sz="2000" b="1" dirty="0">
              <a:solidFill>
                <a:prstClr val="black"/>
              </a:solidFill>
            </a:endParaRPr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>
          <a:blip r:embed="rId19" cstate="print">
            <a:duotone>
              <a:srgbClr val="DAEDEF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73262" y="5373301"/>
            <a:ext cx="587171" cy="661146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>
          <a:blip r:embed="rId20" cstate="print">
            <a:duotone>
              <a:srgbClr val="FFFFFF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91201" y="6021336"/>
            <a:ext cx="645296" cy="726594"/>
          </a:xfrm>
          <a:prstGeom prst="rect">
            <a:avLst/>
          </a:prstGeom>
        </p:spPr>
      </p:pic>
      <p:pic>
        <p:nvPicPr>
          <p:cNvPr id="23" name="Imagem 16"/>
          <p:cNvPicPr>
            <a:picLocks noChangeAspect="1"/>
          </p:cNvPicPr>
          <p:nvPr/>
        </p:nvPicPr>
        <p:blipFill>
          <a:blip r:embed="rId2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776" y="6112044"/>
            <a:ext cx="494968" cy="557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8807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  <p:sldLayoutId id="2147483819" r:id="rId12"/>
    <p:sldLayoutId id="2147483820" r:id="rId13"/>
    <p:sldLayoutId id="2147483821" r:id="rId14"/>
    <p:sldLayoutId id="2147483822" r:id="rId15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7" name="Grupo 13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8" name="Grupo 17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4" name="Rectângulo 23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5" name="Rectângulo 24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grpFill/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6" name="CaixaDeTexto 25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9" name="Rectângulo 18"/>
            <p:cNvSpPr/>
            <p:nvPr/>
          </p:nvSpPr>
          <p:spPr>
            <a:xfrm>
              <a:off x="539750" y="909296"/>
              <a:ext cx="7993062" cy="556609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0" name="Imagem 11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024" y="980513"/>
              <a:ext cx="5563152" cy="19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Imagem 20"/>
            <p:cNvPicPr>
              <a:picLocks noChangeAspect="1"/>
            </p:cNvPicPr>
            <p:nvPr/>
          </p:nvPicPr>
          <p:blipFill>
            <a:blip r:embed="rId17" cstate="print">
              <a:duotone>
                <a:srgbClr val="FFFFF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1200" y="6021288"/>
              <a:ext cx="645296" cy="726636"/>
            </a:xfrm>
            <a:prstGeom prst="rect">
              <a:avLst/>
            </a:prstGeom>
          </p:spPr>
        </p:pic>
        <p:pic>
          <p:nvPicPr>
            <p:cNvPr id="22" name="Imagem 21"/>
            <p:cNvPicPr>
              <a:picLocks noChangeAspect="1"/>
            </p:cNvPicPr>
            <p:nvPr/>
          </p:nvPicPr>
          <p:blipFill>
            <a:blip r:embed="rId18" cstate="print">
              <a:duotone>
                <a:srgbClr val="DAEDE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3261" y="5373216"/>
              <a:ext cx="587171" cy="661184"/>
            </a:xfrm>
            <a:prstGeom prst="rect">
              <a:avLst/>
            </a:prstGeom>
          </p:spPr>
        </p:pic>
        <p:pic>
          <p:nvPicPr>
            <p:cNvPr id="23" name="Imagem 16"/>
            <p:cNvPicPr>
              <a:picLocks noChangeAspect="1"/>
            </p:cNvPicPr>
            <p:nvPr/>
          </p:nvPicPr>
          <p:blipFill>
            <a:blip r:embed="rId19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75" y="6112001"/>
              <a:ext cx="494968" cy="557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" name="Rectangle 2"/>
          <p:cNvSpPr txBox="1">
            <a:spLocks noChangeArrowheads="1"/>
          </p:cNvSpPr>
          <p:nvPr userDrawn="1"/>
        </p:nvSpPr>
        <p:spPr>
          <a:xfrm>
            <a:off x="611188" y="3213100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  <a:t>TÍTULO DA APRESENTAÇÃO</a:t>
            </a:r>
            <a:b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</a:br>
            <a: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  <a:t>Complemento de título</a:t>
            </a:r>
            <a:endParaRPr lang="pt-PT" altLang="pt-PT" sz="3600" b="1" dirty="0">
              <a:solidFill>
                <a:srgbClr val="5F5F5F"/>
              </a:solidFill>
              <a:latin typeface="NewsGotTLig" pitchFamily="2" charset="0"/>
            </a:endParaRPr>
          </a:p>
        </p:txBody>
      </p:sp>
      <p:sp>
        <p:nvSpPr>
          <p:cNvPr id="28" name="Rectangle 3"/>
          <p:cNvSpPr txBox="1">
            <a:spLocks noChangeArrowheads="1"/>
          </p:cNvSpPr>
          <p:nvPr userDrawn="1"/>
        </p:nvSpPr>
        <p:spPr>
          <a:xfrm>
            <a:off x="3563938" y="5084763"/>
            <a:ext cx="5040312" cy="12969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pt-PT" sz="2000" b="1" dirty="0" smtClean="0">
                <a:solidFill>
                  <a:srgbClr val="5F5F5F"/>
                </a:solidFill>
              </a:rPr>
              <a:t>Nome:</a:t>
            </a:r>
          </a:p>
          <a:p>
            <a:pPr>
              <a:lnSpc>
                <a:spcPct val="90000"/>
              </a:lnSpc>
            </a:pPr>
            <a:r>
              <a:rPr lang="en-GB" altLang="pt-PT" sz="2000" b="1" dirty="0" smtClean="0">
                <a:solidFill>
                  <a:srgbClr val="5F5F5F"/>
                </a:solidFill>
              </a:rPr>
              <a:t>e-mail:</a:t>
            </a:r>
          </a:p>
          <a:p>
            <a:pPr>
              <a:lnSpc>
                <a:spcPct val="90000"/>
              </a:lnSpc>
            </a:pPr>
            <a:r>
              <a:rPr lang="pt-PT" altLang="pt-PT" sz="2000" b="1" dirty="0" err="1" smtClean="0">
                <a:solidFill>
                  <a:srgbClr val="5F5F5F"/>
                </a:solidFill>
              </a:rPr>
              <a:t>url</a:t>
            </a:r>
            <a:endParaRPr lang="pt-PT" altLang="pt-PT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740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08050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title style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8446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5825" y="6453188"/>
            <a:ext cx="1450975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3F06670-ED77-4456-BD62-0FF471A57D1D}" type="slidenum">
              <a:rPr lang="pt-PT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pt-PT" smtClean="0">
              <a:solidFill>
                <a:srgbClr val="FFFFFF"/>
              </a:solidFill>
            </a:endParaRPr>
          </a:p>
        </p:txBody>
      </p:sp>
      <p:grpSp>
        <p:nvGrpSpPr>
          <p:cNvPr id="2" name="Group 10"/>
          <p:cNvGrpSpPr>
            <a:grpSpLocks/>
          </p:cNvGrpSpPr>
          <p:nvPr userDrawn="1"/>
        </p:nvGrpSpPr>
        <p:grpSpPr bwMode="auto">
          <a:xfrm>
            <a:off x="0" y="0"/>
            <a:ext cx="9144000" cy="742950"/>
            <a:chOff x="0" y="0"/>
            <a:chExt cx="5760" cy="468"/>
          </a:xfrm>
        </p:grpSpPr>
        <p:pic>
          <p:nvPicPr>
            <p:cNvPr id="82951" name="Picture 7" descr="logorepositorium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1290" cy="468"/>
            </a:xfrm>
            <a:prstGeom prst="rect">
              <a:avLst/>
            </a:prstGeom>
            <a:noFill/>
          </p:spPr>
        </p:pic>
        <p:pic>
          <p:nvPicPr>
            <p:cNvPr id="82952" name="Picture 8" descr="barra_meio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47" y="0"/>
              <a:ext cx="1315" cy="468"/>
            </a:xfrm>
            <a:prstGeom prst="rect">
              <a:avLst/>
            </a:prstGeom>
            <a:noFill/>
          </p:spPr>
        </p:pic>
        <p:pic>
          <p:nvPicPr>
            <p:cNvPr id="82953" name="Picture 9" descr="barraRI_3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50" y="0"/>
              <a:ext cx="3210" cy="468"/>
            </a:xfrm>
            <a:prstGeom prst="rect">
              <a:avLst/>
            </a:prstGeom>
            <a:noFill/>
          </p:spPr>
        </p:pic>
      </p:grpSp>
    </p:spTree>
  </p:cSld>
  <p:clrMap bg1="dk2" tx1="lt1" bg2="dk1" tx2="lt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08050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title style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8446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5825" y="6453188"/>
            <a:ext cx="1450975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3F06670-ED77-4456-BD62-0FF471A57D1D}" type="slidenum">
              <a:rPr lang="pt-PT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pt-PT" smtClean="0">
              <a:solidFill>
                <a:srgbClr val="FFFFFF"/>
              </a:solidFill>
            </a:endParaRPr>
          </a:p>
        </p:txBody>
      </p:sp>
      <p:grpSp>
        <p:nvGrpSpPr>
          <p:cNvPr id="2" name="Group 10"/>
          <p:cNvGrpSpPr>
            <a:grpSpLocks/>
          </p:cNvGrpSpPr>
          <p:nvPr userDrawn="1"/>
        </p:nvGrpSpPr>
        <p:grpSpPr bwMode="auto">
          <a:xfrm>
            <a:off x="0" y="0"/>
            <a:ext cx="9144000" cy="742950"/>
            <a:chOff x="0" y="0"/>
            <a:chExt cx="5760" cy="468"/>
          </a:xfrm>
        </p:grpSpPr>
        <p:pic>
          <p:nvPicPr>
            <p:cNvPr id="82951" name="Picture 7" descr="logorepositorium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1290" cy="468"/>
            </a:xfrm>
            <a:prstGeom prst="rect">
              <a:avLst/>
            </a:prstGeom>
            <a:noFill/>
          </p:spPr>
        </p:pic>
        <p:pic>
          <p:nvPicPr>
            <p:cNvPr id="82952" name="Picture 8" descr="barra_meio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47" y="0"/>
              <a:ext cx="1315" cy="468"/>
            </a:xfrm>
            <a:prstGeom prst="rect">
              <a:avLst/>
            </a:prstGeom>
            <a:noFill/>
          </p:spPr>
        </p:pic>
        <p:pic>
          <p:nvPicPr>
            <p:cNvPr id="82953" name="Picture 9" descr="barraRI_3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50" y="0"/>
              <a:ext cx="3210" cy="468"/>
            </a:xfrm>
            <a:prstGeom prst="rect">
              <a:avLst/>
            </a:prstGeom>
            <a:noFill/>
          </p:spPr>
        </p:pic>
      </p:grpSp>
    </p:spTree>
  </p:cSld>
  <p:clrMap bg1="dk2" tx1="lt1" bg2="dk1" tx2="lt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7" name="Grupo 13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8" name="Grupo 17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4" name="Rectângulo 23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5" name="Rectângulo 24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grpFill/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6" name="CaixaDeTexto 25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9" name="Rectângulo 18"/>
            <p:cNvSpPr/>
            <p:nvPr/>
          </p:nvSpPr>
          <p:spPr>
            <a:xfrm>
              <a:off x="539750" y="909296"/>
              <a:ext cx="7993062" cy="556609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0" name="Imagem 11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024" y="980513"/>
              <a:ext cx="5563152" cy="19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Imagem 20"/>
            <p:cNvPicPr>
              <a:picLocks noChangeAspect="1"/>
            </p:cNvPicPr>
            <p:nvPr/>
          </p:nvPicPr>
          <p:blipFill>
            <a:blip r:embed="rId16" cstate="print">
              <a:duotone>
                <a:srgbClr val="FFFFF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1200" y="6021288"/>
              <a:ext cx="645296" cy="726636"/>
            </a:xfrm>
            <a:prstGeom prst="rect">
              <a:avLst/>
            </a:prstGeom>
          </p:spPr>
        </p:pic>
        <p:pic>
          <p:nvPicPr>
            <p:cNvPr id="22" name="Imagem 21"/>
            <p:cNvPicPr>
              <a:picLocks noChangeAspect="1"/>
            </p:cNvPicPr>
            <p:nvPr/>
          </p:nvPicPr>
          <p:blipFill>
            <a:blip r:embed="rId17" cstate="print">
              <a:duotone>
                <a:srgbClr val="DAEDE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3261" y="5373216"/>
              <a:ext cx="587171" cy="661184"/>
            </a:xfrm>
            <a:prstGeom prst="rect">
              <a:avLst/>
            </a:prstGeom>
          </p:spPr>
        </p:pic>
        <p:pic>
          <p:nvPicPr>
            <p:cNvPr id="23" name="Imagem 16"/>
            <p:cNvPicPr>
              <a:picLocks noChangeAspect="1"/>
            </p:cNvPicPr>
            <p:nvPr/>
          </p:nvPicPr>
          <p:blipFill>
            <a:blip r:embed="rId18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75" y="6112001"/>
              <a:ext cx="494968" cy="557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" name="Rectangle 2"/>
          <p:cNvSpPr txBox="1">
            <a:spLocks noChangeArrowheads="1"/>
          </p:cNvSpPr>
          <p:nvPr userDrawn="1"/>
        </p:nvSpPr>
        <p:spPr>
          <a:xfrm>
            <a:off x="611188" y="3213100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  <a:t>TÍTULO DA APRESENTAÇÃO</a:t>
            </a:r>
            <a:b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</a:br>
            <a: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  <a:t>Complemento de título</a:t>
            </a:r>
            <a:endParaRPr lang="pt-PT" altLang="pt-PT" sz="3600" b="1" dirty="0">
              <a:solidFill>
                <a:srgbClr val="5F5F5F"/>
              </a:solidFill>
              <a:latin typeface="NewsGotTLig" pitchFamily="2" charset="0"/>
            </a:endParaRPr>
          </a:p>
        </p:txBody>
      </p:sp>
      <p:sp>
        <p:nvSpPr>
          <p:cNvPr id="28" name="Rectangle 3"/>
          <p:cNvSpPr txBox="1">
            <a:spLocks noChangeArrowheads="1"/>
          </p:cNvSpPr>
          <p:nvPr userDrawn="1"/>
        </p:nvSpPr>
        <p:spPr>
          <a:xfrm>
            <a:off x="3563938" y="5084763"/>
            <a:ext cx="5040312" cy="12969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pt-PT" sz="2000" b="1" dirty="0" smtClean="0">
                <a:solidFill>
                  <a:srgbClr val="5F5F5F"/>
                </a:solidFill>
              </a:rPr>
              <a:t>Nome:</a:t>
            </a:r>
          </a:p>
          <a:p>
            <a:pPr>
              <a:lnSpc>
                <a:spcPct val="90000"/>
              </a:lnSpc>
            </a:pPr>
            <a:r>
              <a:rPr lang="en-GB" altLang="pt-PT" sz="2000" b="1" dirty="0" smtClean="0">
                <a:solidFill>
                  <a:srgbClr val="5F5F5F"/>
                </a:solidFill>
              </a:rPr>
              <a:t>e-mail:</a:t>
            </a:r>
          </a:p>
          <a:p>
            <a:pPr>
              <a:lnSpc>
                <a:spcPct val="90000"/>
              </a:lnSpc>
            </a:pPr>
            <a:r>
              <a:rPr lang="pt-PT" altLang="pt-PT" sz="2000" b="1" dirty="0" err="1" smtClean="0">
                <a:solidFill>
                  <a:srgbClr val="5F5F5F"/>
                </a:solidFill>
              </a:rPr>
              <a:t>url</a:t>
            </a:r>
            <a:endParaRPr lang="pt-PT" altLang="pt-PT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643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7" name="Grupo 13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8" name="Grupo 17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4" name="Rectângulo 23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5" name="Rectângulo 24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grpFill/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6" name="CaixaDeTexto 25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9" name="Rectângulo 18"/>
            <p:cNvSpPr/>
            <p:nvPr/>
          </p:nvSpPr>
          <p:spPr>
            <a:xfrm>
              <a:off x="539750" y="909296"/>
              <a:ext cx="7993062" cy="556609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0" name="Imagem 11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024" y="980513"/>
              <a:ext cx="5563152" cy="19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Imagem 20"/>
            <p:cNvPicPr>
              <a:picLocks noChangeAspect="1"/>
            </p:cNvPicPr>
            <p:nvPr/>
          </p:nvPicPr>
          <p:blipFill>
            <a:blip r:embed="rId16" cstate="print">
              <a:duotone>
                <a:srgbClr val="FFFFF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1200" y="6021288"/>
              <a:ext cx="645296" cy="726636"/>
            </a:xfrm>
            <a:prstGeom prst="rect">
              <a:avLst/>
            </a:prstGeom>
          </p:spPr>
        </p:pic>
        <p:pic>
          <p:nvPicPr>
            <p:cNvPr id="22" name="Imagem 21"/>
            <p:cNvPicPr>
              <a:picLocks noChangeAspect="1"/>
            </p:cNvPicPr>
            <p:nvPr/>
          </p:nvPicPr>
          <p:blipFill>
            <a:blip r:embed="rId17" cstate="print">
              <a:duotone>
                <a:srgbClr val="DAEDE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3261" y="5373216"/>
              <a:ext cx="587171" cy="661184"/>
            </a:xfrm>
            <a:prstGeom prst="rect">
              <a:avLst/>
            </a:prstGeom>
          </p:spPr>
        </p:pic>
        <p:pic>
          <p:nvPicPr>
            <p:cNvPr id="23" name="Imagem 16"/>
            <p:cNvPicPr>
              <a:picLocks noChangeAspect="1"/>
            </p:cNvPicPr>
            <p:nvPr/>
          </p:nvPicPr>
          <p:blipFill>
            <a:blip r:embed="rId18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75" y="6112001"/>
              <a:ext cx="494968" cy="557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" name="Rectangle 2"/>
          <p:cNvSpPr txBox="1">
            <a:spLocks noChangeArrowheads="1"/>
          </p:cNvSpPr>
          <p:nvPr userDrawn="1"/>
        </p:nvSpPr>
        <p:spPr>
          <a:xfrm>
            <a:off x="611188" y="3213100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  <a:t>TÍTULO DA APRESENTAÇÃO</a:t>
            </a:r>
            <a:b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</a:br>
            <a: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  <a:t>Complemento de título</a:t>
            </a:r>
            <a:endParaRPr lang="pt-PT" altLang="pt-PT" sz="3600" b="1" dirty="0">
              <a:solidFill>
                <a:srgbClr val="5F5F5F"/>
              </a:solidFill>
              <a:latin typeface="NewsGotTLig" pitchFamily="2" charset="0"/>
            </a:endParaRPr>
          </a:p>
        </p:txBody>
      </p:sp>
      <p:sp>
        <p:nvSpPr>
          <p:cNvPr id="28" name="Rectangle 3"/>
          <p:cNvSpPr txBox="1">
            <a:spLocks noChangeArrowheads="1"/>
          </p:cNvSpPr>
          <p:nvPr userDrawn="1"/>
        </p:nvSpPr>
        <p:spPr>
          <a:xfrm>
            <a:off x="3563938" y="5084763"/>
            <a:ext cx="5040312" cy="12969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pt-PT" sz="2000" b="1" dirty="0" smtClean="0">
                <a:solidFill>
                  <a:srgbClr val="5F5F5F"/>
                </a:solidFill>
              </a:rPr>
              <a:t>Nome:</a:t>
            </a:r>
          </a:p>
          <a:p>
            <a:pPr>
              <a:lnSpc>
                <a:spcPct val="90000"/>
              </a:lnSpc>
            </a:pPr>
            <a:r>
              <a:rPr lang="en-GB" altLang="pt-PT" sz="2000" b="1" dirty="0" smtClean="0">
                <a:solidFill>
                  <a:srgbClr val="5F5F5F"/>
                </a:solidFill>
              </a:rPr>
              <a:t>e-mail:</a:t>
            </a:r>
          </a:p>
          <a:p>
            <a:pPr>
              <a:lnSpc>
                <a:spcPct val="90000"/>
              </a:lnSpc>
            </a:pPr>
            <a:r>
              <a:rPr lang="pt-PT" altLang="pt-PT" sz="2000" b="1" dirty="0" err="1" smtClean="0">
                <a:solidFill>
                  <a:srgbClr val="5F5F5F"/>
                </a:solidFill>
              </a:rPr>
              <a:t>url</a:t>
            </a:r>
            <a:endParaRPr lang="pt-PT" altLang="pt-PT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583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7" name="Grupo 13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8" name="Grupo 17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4" name="Rectângulo 23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5" name="Rectângulo 24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grpFill/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6" name="CaixaDeTexto 25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9" name="Rectângulo 18"/>
            <p:cNvSpPr/>
            <p:nvPr/>
          </p:nvSpPr>
          <p:spPr>
            <a:xfrm>
              <a:off x="539750" y="909296"/>
              <a:ext cx="7993062" cy="556609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0" name="Imagem 11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024" y="980513"/>
              <a:ext cx="5563152" cy="19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Imagem 20"/>
            <p:cNvPicPr>
              <a:picLocks noChangeAspect="1"/>
            </p:cNvPicPr>
            <p:nvPr/>
          </p:nvPicPr>
          <p:blipFill>
            <a:blip r:embed="rId17" cstate="print">
              <a:duotone>
                <a:srgbClr val="FFFFF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1200" y="6021288"/>
              <a:ext cx="645296" cy="726636"/>
            </a:xfrm>
            <a:prstGeom prst="rect">
              <a:avLst/>
            </a:prstGeom>
          </p:spPr>
        </p:pic>
        <p:pic>
          <p:nvPicPr>
            <p:cNvPr id="22" name="Imagem 21"/>
            <p:cNvPicPr>
              <a:picLocks noChangeAspect="1"/>
            </p:cNvPicPr>
            <p:nvPr/>
          </p:nvPicPr>
          <p:blipFill>
            <a:blip r:embed="rId18" cstate="print">
              <a:duotone>
                <a:srgbClr val="DAEDE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3261" y="5373216"/>
              <a:ext cx="587171" cy="661184"/>
            </a:xfrm>
            <a:prstGeom prst="rect">
              <a:avLst/>
            </a:prstGeom>
          </p:spPr>
        </p:pic>
        <p:pic>
          <p:nvPicPr>
            <p:cNvPr id="23" name="Imagem 16"/>
            <p:cNvPicPr>
              <a:picLocks noChangeAspect="1"/>
            </p:cNvPicPr>
            <p:nvPr/>
          </p:nvPicPr>
          <p:blipFill>
            <a:blip r:embed="rId19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75" y="6112001"/>
              <a:ext cx="494968" cy="557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" name="Rectangle 2"/>
          <p:cNvSpPr txBox="1">
            <a:spLocks noChangeArrowheads="1"/>
          </p:cNvSpPr>
          <p:nvPr userDrawn="1"/>
        </p:nvSpPr>
        <p:spPr>
          <a:xfrm>
            <a:off x="611188" y="3213100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  <a:t>TÍTULO DA APRESENTAÇÃO</a:t>
            </a:r>
            <a:b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</a:br>
            <a: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  <a:t>Complemento de título</a:t>
            </a:r>
            <a:endParaRPr lang="pt-PT" altLang="pt-PT" sz="3600" b="1" dirty="0">
              <a:solidFill>
                <a:srgbClr val="5F5F5F"/>
              </a:solidFill>
              <a:latin typeface="NewsGotTLig" pitchFamily="2" charset="0"/>
            </a:endParaRPr>
          </a:p>
        </p:txBody>
      </p:sp>
      <p:sp>
        <p:nvSpPr>
          <p:cNvPr id="28" name="Rectangle 3"/>
          <p:cNvSpPr txBox="1">
            <a:spLocks noChangeArrowheads="1"/>
          </p:cNvSpPr>
          <p:nvPr userDrawn="1"/>
        </p:nvSpPr>
        <p:spPr>
          <a:xfrm>
            <a:off x="3563938" y="5084763"/>
            <a:ext cx="5040312" cy="12969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pt-PT" sz="2000" b="1" dirty="0" smtClean="0">
                <a:solidFill>
                  <a:srgbClr val="5F5F5F"/>
                </a:solidFill>
              </a:rPr>
              <a:t>Nome:</a:t>
            </a:r>
          </a:p>
          <a:p>
            <a:pPr>
              <a:lnSpc>
                <a:spcPct val="90000"/>
              </a:lnSpc>
            </a:pPr>
            <a:r>
              <a:rPr lang="en-GB" altLang="pt-PT" sz="2000" b="1" dirty="0" smtClean="0">
                <a:solidFill>
                  <a:srgbClr val="5F5F5F"/>
                </a:solidFill>
              </a:rPr>
              <a:t>e-mail:</a:t>
            </a:r>
          </a:p>
          <a:p>
            <a:pPr>
              <a:lnSpc>
                <a:spcPct val="90000"/>
              </a:lnSpc>
            </a:pPr>
            <a:r>
              <a:rPr lang="pt-PT" altLang="pt-PT" sz="2000" b="1" dirty="0" err="1" smtClean="0">
                <a:solidFill>
                  <a:srgbClr val="5F5F5F"/>
                </a:solidFill>
              </a:rPr>
              <a:t>url</a:t>
            </a:r>
            <a:endParaRPr lang="pt-PT" altLang="pt-PT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257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  <a:solidFill>
            <a:srgbClr val="FFFFFF">
              <a:lumMod val="85000"/>
            </a:srgbClr>
          </a:solidFill>
        </p:grpSpPr>
        <p:sp>
          <p:nvSpPr>
            <p:cNvPr id="24" name="Rectângulo 23"/>
            <p:cNvSpPr/>
            <p:nvPr/>
          </p:nvSpPr>
          <p:spPr>
            <a:xfrm>
              <a:off x="0" y="-27384"/>
              <a:ext cx="9180512" cy="6885384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Rectângulo 24"/>
            <p:cNvSpPr/>
            <p:nvPr/>
          </p:nvSpPr>
          <p:spPr>
            <a:xfrm>
              <a:off x="252851" y="178966"/>
              <a:ext cx="8567621" cy="5842322"/>
            </a:xfrm>
            <a:prstGeom prst="rect">
              <a:avLst/>
            </a:prstGeom>
            <a:grpFill/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6" name="CaixaDeTexto 25"/>
            <p:cNvSpPr txBox="1"/>
            <p:nvPr/>
          </p:nvSpPr>
          <p:spPr>
            <a:xfrm>
              <a:off x="467544" y="6474822"/>
              <a:ext cx="6264696" cy="33855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pt-PT" sz="1600" b="1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Universidade do Minho </a:t>
              </a:r>
              <a:r>
                <a:rPr lang="pt-PT" sz="1600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Serviços de Documentação</a:t>
              </a:r>
            </a:p>
          </p:txBody>
        </p:sp>
      </p:grpSp>
      <p:sp>
        <p:nvSpPr>
          <p:cNvPr id="19" name="Rectângulo 18"/>
          <p:cNvSpPr/>
          <p:nvPr/>
        </p:nvSpPr>
        <p:spPr bwMode="auto">
          <a:xfrm>
            <a:off x="539750" y="909638"/>
            <a:ext cx="7993063" cy="5565775"/>
          </a:xfrm>
          <a:prstGeom prst="rect">
            <a:avLst/>
          </a:prstGeom>
          <a:solidFill>
            <a:srgbClr val="FFFFFF">
              <a:lumMod val="9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0" name="Imagem 11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24" y="980851"/>
            <a:ext cx="5563153" cy="1980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arcador de Posição do Título 1"/>
          <p:cNvSpPr>
            <a:spLocks noGrp="1"/>
          </p:cNvSpPr>
          <p:nvPr userDrawn="1"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 userDrawn="1"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 userDrawn="1"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 userDrawn="1"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 userDrawn="1"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9" name="Imagem 28"/>
          <p:cNvPicPr>
            <a:picLocks noChangeAspect="1"/>
          </p:cNvPicPr>
          <p:nvPr userDrawn="1"/>
        </p:nvPicPr>
        <p:blipFill rotWithShape="1">
          <a:blip r:embed="rId28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605"/>
          <a:stretch/>
        </p:blipFill>
        <p:spPr>
          <a:xfrm>
            <a:off x="557015" y="4601432"/>
            <a:ext cx="7975798" cy="1885167"/>
          </a:xfrm>
          <a:prstGeom prst="rect">
            <a:avLst/>
          </a:prstGeom>
          <a:ln>
            <a:noFill/>
          </a:ln>
          <a:effectLst/>
        </p:spPr>
      </p:pic>
      <p:sp>
        <p:nvSpPr>
          <p:cNvPr id="27" name="Rectangle 2"/>
          <p:cNvSpPr txBox="1">
            <a:spLocks noChangeArrowheads="1"/>
          </p:cNvSpPr>
          <p:nvPr userDrawn="1"/>
        </p:nvSpPr>
        <p:spPr>
          <a:xfrm>
            <a:off x="611188" y="3213100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  <a:t>TÍTULO DA APRESENTAÇÃO</a:t>
            </a:r>
            <a:b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</a:br>
            <a: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  <a:t>Complemento de título</a:t>
            </a:r>
            <a:endParaRPr lang="pt-PT" altLang="pt-PT" sz="3600" b="1" dirty="0">
              <a:solidFill>
                <a:srgbClr val="5F5F5F"/>
              </a:solidFill>
              <a:latin typeface="NewsGotTLig" pitchFamily="2" charset="0"/>
            </a:endParaRPr>
          </a:p>
        </p:txBody>
      </p:sp>
      <p:sp>
        <p:nvSpPr>
          <p:cNvPr id="28" name="Rectangle 3"/>
          <p:cNvSpPr txBox="1">
            <a:spLocks noChangeArrowheads="1"/>
          </p:cNvSpPr>
          <p:nvPr userDrawn="1"/>
        </p:nvSpPr>
        <p:spPr>
          <a:xfrm>
            <a:off x="3563938" y="5084763"/>
            <a:ext cx="5040312" cy="12969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pt-PT" sz="2000" b="1" dirty="0" smtClean="0">
                <a:solidFill>
                  <a:srgbClr val="5F5F5F"/>
                </a:solidFill>
              </a:rPr>
              <a:t>Nome:</a:t>
            </a:r>
          </a:p>
          <a:p>
            <a:pPr>
              <a:lnSpc>
                <a:spcPct val="90000"/>
              </a:lnSpc>
            </a:pPr>
            <a:r>
              <a:rPr lang="en-GB" altLang="pt-PT" sz="2000" b="1" dirty="0" smtClean="0">
                <a:solidFill>
                  <a:srgbClr val="5F5F5F"/>
                </a:solidFill>
              </a:rPr>
              <a:t>e-mail:</a:t>
            </a:r>
          </a:p>
          <a:p>
            <a:pPr>
              <a:lnSpc>
                <a:spcPct val="90000"/>
              </a:lnSpc>
            </a:pPr>
            <a:r>
              <a:rPr lang="pt-PT" altLang="pt-PT" sz="2000" b="1" dirty="0" err="1" smtClean="0">
                <a:solidFill>
                  <a:srgbClr val="5F5F5F"/>
                </a:solidFill>
              </a:rPr>
              <a:t>url</a:t>
            </a:r>
            <a:endParaRPr lang="pt-PT" altLang="pt-PT" sz="2000" b="1" dirty="0">
              <a:solidFill>
                <a:prstClr val="black"/>
              </a:solidFill>
            </a:endParaRPr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>
          <a:blip r:embed="rId29" cstate="print">
            <a:duotone>
              <a:srgbClr val="DAEDEF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73262" y="5373301"/>
            <a:ext cx="587171" cy="661146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>
          <a:blip r:embed="rId30" cstate="print">
            <a:duotone>
              <a:srgbClr val="FFFFFF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91201" y="6021336"/>
            <a:ext cx="645296" cy="726594"/>
          </a:xfrm>
          <a:prstGeom prst="rect">
            <a:avLst/>
          </a:prstGeom>
        </p:spPr>
      </p:pic>
      <p:pic>
        <p:nvPicPr>
          <p:cNvPr id="23" name="Imagem 16"/>
          <p:cNvPicPr>
            <a:picLocks noChangeAspect="1"/>
          </p:cNvPicPr>
          <p:nvPr/>
        </p:nvPicPr>
        <p:blipFill>
          <a:blip r:embed="rId3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776" y="6112044"/>
            <a:ext cx="494968" cy="557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5545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56" r:id="rId2"/>
    <p:sldLayoutId id="2147483728" r:id="rId3"/>
    <p:sldLayoutId id="2147483729" r:id="rId4"/>
    <p:sldLayoutId id="2147483755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  <p:sldLayoutId id="2147483800" r:id="rId18"/>
    <p:sldLayoutId id="2147483801" r:id="rId19"/>
    <p:sldLayoutId id="2147483802" r:id="rId20"/>
    <p:sldLayoutId id="2147483803" r:id="rId21"/>
    <p:sldLayoutId id="2147483804" r:id="rId22"/>
    <p:sldLayoutId id="2147483805" r:id="rId23"/>
    <p:sldLayoutId id="2147483806" r:id="rId24"/>
    <p:sldLayoutId id="2147483838" r:id="rId25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  <a:solidFill>
            <a:srgbClr val="FFFFFF">
              <a:lumMod val="85000"/>
            </a:srgbClr>
          </a:solidFill>
        </p:grpSpPr>
        <p:sp>
          <p:nvSpPr>
            <p:cNvPr id="24" name="Rectângulo 23"/>
            <p:cNvSpPr/>
            <p:nvPr/>
          </p:nvSpPr>
          <p:spPr>
            <a:xfrm>
              <a:off x="0" y="-27384"/>
              <a:ext cx="9180512" cy="6885384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Rectângulo 24"/>
            <p:cNvSpPr/>
            <p:nvPr/>
          </p:nvSpPr>
          <p:spPr>
            <a:xfrm>
              <a:off x="252851" y="178966"/>
              <a:ext cx="8567621" cy="5842322"/>
            </a:xfrm>
            <a:prstGeom prst="rect">
              <a:avLst/>
            </a:prstGeom>
            <a:grpFill/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6" name="CaixaDeTexto 25"/>
            <p:cNvSpPr txBox="1"/>
            <p:nvPr/>
          </p:nvSpPr>
          <p:spPr>
            <a:xfrm>
              <a:off x="467544" y="6474822"/>
              <a:ext cx="6264696" cy="33855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pt-PT" sz="1600" b="1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Universidade do Minho </a:t>
              </a:r>
              <a:r>
                <a:rPr lang="pt-PT" sz="1600" kern="0" dirty="0">
                  <a:solidFill>
                    <a:srgbClr val="FFFFFF">
                      <a:lumMod val="65000"/>
                    </a:srgbClr>
                  </a:solidFill>
                  <a:latin typeface="NewsGotT" pitchFamily="2" charset="0"/>
                </a:rPr>
                <a:t>Serviços de Documentação</a:t>
              </a:r>
            </a:p>
          </p:txBody>
        </p:sp>
      </p:grpSp>
      <p:sp>
        <p:nvSpPr>
          <p:cNvPr id="19" name="Rectângulo 18"/>
          <p:cNvSpPr/>
          <p:nvPr/>
        </p:nvSpPr>
        <p:spPr bwMode="auto">
          <a:xfrm>
            <a:off x="539750" y="909638"/>
            <a:ext cx="7993063" cy="5565775"/>
          </a:xfrm>
          <a:prstGeom prst="rect">
            <a:avLst/>
          </a:prstGeom>
          <a:solidFill>
            <a:srgbClr val="FFFFFF">
              <a:lumMod val="9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0" name="Imagem 1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24" y="980851"/>
            <a:ext cx="5563153" cy="1980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arcador de Posição do Título 1"/>
          <p:cNvSpPr>
            <a:spLocks noGrp="1"/>
          </p:cNvSpPr>
          <p:nvPr userDrawn="1"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 userDrawn="1"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 userDrawn="1"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 userDrawn="1"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 userDrawn="1"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9" name="Imagem 28"/>
          <p:cNvPicPr>
            <a:picLocks noChangeAspect="1"/>
          </p:cNvPicPr>
          <p:nvPr userDrawn="1"/>
        </p:nvPicPr>
        <p:blipFill rotWithShape="1">
          <a:blip r:embed="rId18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605"/>
          <a:stretch/>
        </p:blipFill>
        <p:spPr>
          <a:xfrm>
            <a:off x="557015" y="4601432"/>
            <a:ext cx="7975798" cy="1885167"/>
          </a:xfrm>
          <a:prstGeom prst="rect">
            <a:avLst/>
          </a:prstGeom>
          <a:ln>
            <a:noFill/>
          </a:ln>
          <a:effectLst/>
        </p:spPr>
      </p:pic>
      <p:sp>
        <p:nvSpPr>
          <p:cNvPr id="27" name="Rectangle 2"/>
          <p:cNvSpPr txBox="1">
            <a:spLocks noChangeArrowheads="1"/>
          </p:cNvSpPr>
          <p:nvPr userDrawn="1"/>
        </p:nvSpPr>
        <p:spPr>
          <a:xfrm>
            <a:off x="611188" y="3213100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  <a:t>TÍTULO DA APRESENTAÇÃO</a:t>
            </a:r>
            <a:b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</a:br>
            <a: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  <a:t>Complemento de título</a:t>
            </a:r>
            <a:endParaRPr lang="pt-PT" altLang="pt-PT" sz="3600" b="1" dirty="0">
              <a:solidFill>
                <a:srgbClr val="5F5F5F"/>
              </a:solidFill>
              <a:latin typeface="NewsGotTLig" pitchFamily="2" charset="0"/>
            </a:endParaRPr>
          </a:p>
        </p:txBody>
      </p:sp>
      <p:sp>
        <p:nvSpPr>
          <p:cNvPr id="28" name="Rectangle 3"/>
          <p:cNvSpPr txBox="1">
            <a:spLocks noChangeArrowheads="1"/>
          </p:cNvSpPr>
          <p:nvPr userDrawn="1"/>
        </p:nvSpPr>
        <p:spPr>
          <a:xfrm>
            <a:off x="3563938" y="5084763"/>
            <a:ext cx="5040312" cy="12969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pt-PT" sz="2000" b="1" dirty="0" smtClean="0">
                <a:solidFill>
                  <a:srgbClr val="5F5F5F"/>
                </a:solidFill>
              </a:rPr>
              <a:t>Nome:</a:t>
            </a:r>
          </a:p>
          <a:p>
            <a:pPr>
              <a:lnSpc>
                <a:spcPct val="90000"/>
              </a:lnSpc>
            </a:pPr>
            <a:r>
              <a:rPr lang="en-GB" altLang="pt-PT" sz="2000" b="1" dirty="0" smtClean="0">
                <a:solidFill>
                  <a:srgbClr val="5F5F5F"/>
                </a:solidFill>
              </a:rPr>
              <a:t>e-mail:</a:t>
            </a:r>
          </a:p>
          <a:p>
            <a:pPr>
              <a:lnSpc>
                <a:spcPct val="90000"/>
              </a:lnSpc>
            </a:pPr>
            <a:r>
              <a:rPr lang="pt-PT" altLang="pt-PT" sz="2000" b="1" dirty="0" err="1" smtClean="0">
                <a:solidFill>
                  <a:srgbClr val="5F5F5F"/>
                </a:solidFill>
              </a:rPr>
              <a:t>url</a:t>
            </a:r>
            <a:endParaRPr lang="pt-PT" altLang="pt-PT" sz="2000" b="1" dirty="0">
              <a:solidFill>
                <a:prstClr val="black"/>
              </a:solidFill>
            </a:endParaRPr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>
          <a:blip r:embed="rId19" cstate="print">
            <a:duotone>
              <a:srgbClr val="DAEDEF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73262" y="5373301"/>
            <a:ext cx="587171" cy="661146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>
          <a:blip r:embed="rId20" cstate="print">
            <a:duotone>
              <a:srgbClr val="FFFFFF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91201" y="6021336"/>
            <a:ext cx="645296" cy="726594"/>
          </a:xfrm>
          <a:prstGeom prst="rect">
            <a:avLst/>
          </a:prstGeom>
        </p:spPr>
      </p:pic>
      <p:pic>
        <p:nvPicPr>
          <p:cNvPr id="23" name="Imagem 16"/>
          <p:cNvPicPr>
            <a:picLocks noChangeAspect="1"/>
          </p:cNvPicPr>
          <p:nvPr/>
        </p:nvPicPr>
        <p:blipFill>
          <a:blip r:embed="rId2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776" y="6112044"/>
            <a:ext cx="494968" cy="557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2709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  <p:sldLayoutId id="2147483783" r:id="rId13"/>
    <p:sldLayoutId id="2147483784" r:id="rId14"/>
    <p:sldLayoutId id="2147483785" r:id="rId15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01CC1-18AD-49E5-859E-16B0F747395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15-10-2015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3E4A4-5DCC-4CDE-9DF9-7134C8B446D4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7" name="Grupo 13"/>
          <p:cNvGrpSpPr>
            <a:grpSpLocks/>
          </p:cNvGrpSpPr>
          <p:nvPr userDrawn="1"/>
        </p:nvGrpSpPr>
        <p:grpSpPr bwMode="auto">
          <a:xfrm>
            <a:off x="0" y="-26988"/>
            <a:ext cx="9180513" cy="6884988"/>
            <a:chOff x="0" y="-27384"/>
            <a:chExt cx="9180512" cy="6885384"/>
          </a:xfrm>
        </p:grpSpPr>
        <p:grpSp>
          <p:nvGrpSpPr>
            <p:cNvPr id="18" name="Grupo 17"/>
            <p:cNvGrpSpPr/>
            <p:nvPr/>
          </p:nvGrpSpPr>
          <p:grpSpPr>
            <a:xfrm>
              <a:off x="0" y="-27384"/>
              <a:ext cx="9180512" cy="6885384"/>
              <a:chOff x="0" y="-27384"/>
              <a:chExt cx="9180512" cy="6885384"/>
            </a:xfrm>
            <a:solidFill>
              <a:srgbClr val="FFFFFF">
                <a:lumMod val="85000"/>
              </a:srgbClr>
            </a:solidFill>
          </p:grpSpPr>
          <p:sp>
            <p:nvSpPr>
              <p:cNvPr id="24" name="Rectângulo 23"/>
              <p:cNvSpPr/>
              <p:nvPr/>
            </p:nvSpPr>
            <p:spPr>
              <a:xfrm>
                <a:off x="0" y="-27384"/>
                <a:ext cx="9180512" cy="6885384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5" name="Rectângulo 24"/>
              <p:cNvSpPr/>
              <p:nvPr/>
            </p:nvSpPr>
            <p:spPr>
              <a:xfrm>
                <a:off x="252851" y="178966"/>
                <a:ext cx="8567621" cy="5842322"/>
              </a:xfrm>
              <a:prstGeom prst="rect">
                <a:avLst/>
              </a:prstGeom>
              <a:grpFill/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pt-PT" kern="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6" name="CaixaDeTexto 25"/>
              <p:cNvSpPr txBox="1"/>
              <p:nvPr/>
            </p:nvSpPr>
            <p:spPr>
              <a:xfrm>
                <a:off x="467544" y="6474822"/>
                <a:ext cx="6264696" cy="338554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pt-PT" sz="1600" b="1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Universidade do Minho </a:t>
                </a:r>
                <a:r>
                  <a:rPr lang="pt-PT" sz="1600" kern="0" dirty="0">
                    <a:solidFill>
                      <a:srgbClr val="FFFFFF">
                        <a:lumMod val="65000"/>
                      </a:srgbClr>
                    </a:solidFill>
                    <a:latin typeface="NewsGotT" pitchFamily="2" charset="0"/>
                  </a:rPr>
                  <a:t>Serviços de Documentação</a:t>
                </a:r>
              </a:p>
            </p:txBody>
          </p:sp>
        </p:grpSp>
        <p:sp>
          <p:nvSpPr>
            <p:cNvPr id="19" name="Rectângulo 18"/>
            <p:cNvSpPr/>
            <p:nvPr/>
          </p:nvSpPr>
          <p:spPr>
            <a:xfrm>
              <a:off x="539750" y="909296"/>
              <a:ext cx="7993062" cy="556609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pt-PT" kern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0" name="Imagem 11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024" y="980513"/>
              <a:ext cx="5563152" cy="1980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Imagem 20"/>
            <p:cNvPicPr>
              <a:picLocks noChangeAspect="1"/>
            </p:cNvPicPr>
            <p:nvPr/>
          </p:nvPicPr>
          <p:blipFill>
            <a:blip r:embed="rId16" cstate="print">
              <a:duotone>
                <a:srgbClr val="FFFFF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1200" y="6021288"/>
              <a:ext cx="645296" cy="726636"/>
            </a:xfrm>
            <a:prstGeom prst="rect">
              <a:avLst/>
            </a:prstGeom>
          </p:spPr>
        </p:pic>
        <p:pic>
          <p:nvPicPr>
            <p:cNvPr id="22" name="Imagem 21"/>
            <p:cNvPicPr>
              <a:picLocks noChangeAspect="1"/>
            </p:cNvPicPr>
            <p:nvPr/>
          </p:nvPicPr>
          <p:blipFill>
            <a:blip r:embed="rId17" cstate="print">
              <a:duotone>
                <a:srgbClr val="DAEDE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3261" y="5373216"/>
              <a:ext cx="587171" cy="661184"/>
            </a:xfrm>
            <a:prstGeom prst="rect">
              <a:avLst/>
            </a:prstGeom>
          </p:spPr>
        </p:pic>
        <p:pic>
          <p:nvPicPr>
            <p:cNvPr id="23" name="Imagem 16"/>
            <p:cNvPicPr>
              <a:picLocks noChangeAspect="1"/>
            </p:cNvPicPr>
            <p:nvPr/>
          </p:nvPicPr>
          <p:blipFill>
            <a:blip r:embed="rId18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75" y="6112001"/>
              <a:ext cx="494968" cy="557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" name="Rectangle 2"/>
          <p:cNvSpPr txBox="1">
            <a:spLocks noChangeArrowheads="1"/>
          </p:cNvSpPr>
          <p:nvPr userDrawn="1"/>
        </p:nvSpPr>
        <p:spPr>
          <a:xfrm>
            <a:off x="611188" y="3213100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  <a:t>TÍTULO DA APRESENTAÇÃO</a:t>
            </a:r>
            <a:b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</a:br>
            <a:r>
              <a:rPr lang="pt-PT" altLang="pt-PT" sz="3600" b="1" dirty="0" smtClean="0">
                <a:solidFill>
                  <a:srgbClr val="5F5F5F"/>
                </a:solidFill>
                <a:latin typeface="NewsGotTLig" pitchFamily="2" charset="0"/>
              </a:rPr>
              <a:t>Complemento de título</a:t>
            </a:r>
            <a:endParaRPr lang="pt-PT" altLang="pt-PT" sz="3600" b="1" dirty="0">
              <a:solidFill>
                <a:srgbClr val="5F5F5F"/>
              </a:solidFill>
              <a:latin typeface="NewsGotTLig" pitchFamily="2" charset="0"/>
            </a:endParaRPr>
          </a:p>
        </p:txBody>
      </p:sp>
      <p:sp>
        <p:nvSpPr>
          <p:cNvPr id="28" name="Rectangle 3"/>
          <p:cNvSpPr txBox="1">
            <a:spLocks noChangeArrowheads="1"/>
          </p:cNvSpPr>
          <p:nvPr userDrawn="1"/>
        </p:nvSpPr>
        <p:spPr>
          <a:xfrm>
            <a:off x="3563938" y="5084763"/>
            <a:ext cx="5040312" cy="12969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pt-PT" sz="2000" b="1" dirty="0" smtClean="0">
                <a:solidFill>
                  <a:srgbClr val="5F5F5F"/>
                </a:solidFill>
              </a:rPr>
              <a:t>Nome:</a:t>
            </a:r>
          </a:p>
          <a:p>
            <a:pPr>
              <a:lnSpc>
                <a:spcPct val="90000"/>
              </a:lnSpc>
            </a:pPr>
            <a:r>
              <a:rPr lang="en-GB" altLang="pt-PT" sz="2000" b="1" dirty="0" smtClean="0">
                <a:solidFill>
                  <a:srgbClr val="5F5F5F"/>
                </a:solidFill>
              </a:rPr>
              <a:t>e-mail:</a:t>
            </a:r>
          </a:p>
          <a:p>
            <a:pPr>
              <a:lnSpc>
                <a:spcPct val="90000"/>
              </a:lnSpc>
            </a:pPr>
            <a:r>
              <a:rPr lang="pt-PT" altLang="pt-PT" sz="2000" b="1" dirty="0" err="1" smtClean="0">
                <a:solidFill>
                  <a:srgbClr val="5F5F5F"/>
                </a:solidFill>
              </a:rPr>
              <a:t>url</a:t>
            </a:r>
            <a:endParaRPr lang="pt-PT" altLang="pt-PT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792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hyperlink" Target="mailto:rsaraiva@sdum.uminho.pt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3.xml"/></Relationships>
</file>

<file path=ppt/slides/_rels/slide10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microsoft.com/office/2007/relationships/hdphoto" Target="../media/hdphoto2.wdp"/><Relationship Id="rId7" Type="http://schemas.openxmlformats.org/officeDocument/2006/relationships/image" Target="../media/image104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63.xml"/><Relationship Id="rId6" Type="http://schemas.openxmlformats.org/officeDocument/2006/relationships/image" Target="../media/image103.png"/><Relationship Id="rId11" Type="http://schemas.openxmlformats.org/officeDocument/2006/relationships/image" Target="../media/image27.png"/><Relationship Id="rId5" Type="http://schemas.openxmlformats.org/officeDocument/2006/relationships/image" Target="../media/image102.png"/><Relationship Id="rId10" Type="http://schemas.openxmlformats.org/officeDocument/2006/relationships/image" Target="../media/image107.jpeg"/><Relationship Id="rId4" Type="http://schemas.openxmlformats.org/officeDocument/2006/relationships/image" Target="../media/image101.jpeg"/><Relationship Id="rId9" Type="http://schemas.openxmlformats.org/officeDocument/2006/relationships/image" Target="../media/image106.jpe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60.pn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3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3.xml"/><Relationship Id="rId5" Type="http://schemas.openxmlformats.org/officeDocument/2006/relationships/image" Target="../media/image27.png"/><Relationship Id="rId4" Type="http://schemas.openxmlformats.org/officeDocument/2006/relationships/image" Target="../media/image36.jpe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aj.org/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Relationship Id="rId5" Type="http://schemas.openxmlformats.org/officeDocument/2006/relationships/image" Target="../media/image37.jpeg"/><Relationship Id="rId4" Type="http://schemas.openxmlformats.org/officeDocument/2006/relationships/hyperlink" Target="http://www.opendoar.org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13" Type="http://schemas.openxmlformats.org/officeDocument/2006/relationships/image" Target="../media/image27.png"/><Relationship Id="rId3" Type="http://schemas.openxmlformats.org/officeDocument/2006/relationships/image" Target="../media/image41.png"/><Relationship Id="rId7" Type="http://schemas.openxmlformats.org/officeDocument/2006/relationships/image" Target="../media/image44.jpeg"/><Relationship Id="rId12" Type="http://schemas.openxmlformats.org/officeDocument/2006/relationships/image" Target="../media/image4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3.xml"/><Relationship Id="rId6" Type="http://schemas.openxmlformats.org/officeDocument/2006/relationships/image" Target="../media/image43.jpeg"/><Relationship Id="rId11" Type="http://schemas.openxmlformats.org/officeDocument/2006/relationships/image" Target="../media/image48.png"/><Relationship Id="rId5" Type="http://schemas.openxmlformats.org/officeDocument/2006/relationships/image" Target="../media/image42.jpeg"/><Relationship Id="rId10" Type="http://schemas.openxmlformats.org/officeDocument/2006/relationships/image" Target="../media/image47.jpeg"/><Relationship Id="rId4" Type="http://schemas.microsoft.com/office/2007/relationships/hdphoto" Target="../media/hdphoto2.wdp"/><Relationship Id="rId9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5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2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uraspace.or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3.xml"/><Relationship Id="rId5" Type="http://schemas.openxmlformats.org/officeDocument/2006/relationships/image" Target="../media/image27.png"/><Relationship Id="rId4" Type="http://schemas.openxmlformats.org/officeDocument/2006/relationships/image" Target="../media/image5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3.xml"/><Relationship Id="rId5" Type="http://schemas.openxmlformats.org/officeDocument/2006/relationships/image" Target="../media/image27.png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2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6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ros.org/openaccess/read.s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3.xml"/><Relationship Id="rId5" Type="http://schemas.openxmlformats.org/officeDocument/2006/relationships/image" Target="../media/image27.png"/><Relationship Id="rId4" Type="http://schemas.openxmlformats.org/officeDocument/2006/relationships/image" Target="../media/image33.jp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3.xml"/><Relationship Id="rId4" Type="http://schemas.openxmlformats.org/officeDocument/2006/relationships/chart" Target="../charts/chart9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6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6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6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6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ros.org/openaccess/read.s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27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3.xml"/><Relationship Id="rId5" Type="http://schemas.openxmlformats.org/officeDocument/2006/relationships/image" Target="../media/image27.png"/><Relationship Id="rId4" Type="http://schemas.openxmlformats.org/officeDocument/2006/relationships/image" Target="../media/image65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3.xml"/><Relationship Id="rId5" Type="http://schemas.openxmlformats.org/officeDocument/2006/relationships/image" Target="../media/image27.png"/><Relationship Id="rId4" Type="http://schemas.openxmlformats.org/officeDocument/2006/relationships/image" Target="../media/image67.jp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27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27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63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34.jpg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3.xml"/></Relationships>
</file>

<file path=ppt/slides/_rels/slide8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63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3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3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3.xml"/></Relationships>
</file>

<file path=ppt/slides/_rels/slide8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63.xml"/><Relationship Id="rId6" Type="http://schemas.openxmlformats.org/officeDocument/2006/relationships/image" Target="../media/image27.png"/><Relationship Id="rId5" Type="http://schemas.openxmlformats.org/officeDocument/2006/relationships/image" Target="../media/image84.gif"/><Relationship Id="rId4" Type="http://schemas.openxmlformats.org/officeDocument/2006/relationships/image" Target="../media/image83.gif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3.xml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jpeg"/><Relationship Id="rId13" Type="http://schemas.openxmlformats.org/officeDocument/2006/relationships/image" Target="../media/image91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85.png"/><Relationship Id="rId12" Type="http://schemas.openxmlformats.org/officeDocument/2006/relationships/image" Target="../media/image90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3.xml"/><Relationship Id="rId6" Type="http://schemas.microsoft.com/office/2007/relationships/diagramDrawing" Target="../diagrams/drawing3.xml"/><Relationship Id="rId11" Type="http://schemas.openxmlformats.org/officeDocument/2006/relationships/image" Target="../media/image89.jpeg"/><Relationship Id="rId5" Type="http://schemas.openxmlformats.org/officeDocument/2006/relationships/diagramColors" Target="../diagrams/colors3.xml"/><Relationship Id="rId15" Type="http://schemas.openxmlformats.org/officeDocument/2006/relationships/image" Target="../media/image27.png"/><Relationship Id="rId10" Type="http://schemas.openxmlformats.org/officeDocument/2006/relationships/image" Target="../media/image88.pn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87.jpeg"/><Relationship Id="rId14" Type="http://schemas.openxmlformats.org/officeDocument/2006/relationships/image" Target="../media/image9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63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3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63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www.openaire.eu/" TargetMode="Externa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95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www.pasteur4oa.eu/" TargetMode="External"/><Relationship Id="rId1" Type="http://schemas.openxmlformats.org/officeDocument/2006/relationships/slideLayout" Target="../slideLayouts/slideLayout63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www.fosteropenscience.eu/" TargetMode="External"/><Relationship Id="rId1" Type="http://schemas.openxmlformats.org/officeDocument/2006/relationships/slideLayout" Target="../slideLayouts/slideLayout63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3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97.jpe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3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78" y="980851"/>
            <a:ext cx="4412842" cy="1980321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3"/>
          <a:srcRect l="50390" t="47249" r="12213" b="12041"/>
          <a:stretch/>
        </p:blipFill>
        <p:spPr>
          <a:xfrm>
            <a:off x="5556133" y="3861048"/>
            <a:ext cx="2976307" cy="2592000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45201" y="280139"/>
            <a:ext cx="7905704" cy="47063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t-PT" sz="2400" b="1" dirty="0" smtClean="0">
                <a:solidFill>
                  <a:schemeClr val="bg1">
                    <a:lumMod val="50000"/>
                  </a:schemeClr>
                </a:solidFill>
                <a:ea typeface="Calibri" pitchFamily="34" charset="0"/>
                <a:cs typeface="Calibri" pitchFamily="34" charset="0"/>
              </a:rPr>
              <a:t>28 de abril de 2015 | Intercâmbio RepositóriUM -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25599" y="5775548"/>
            <a:ext cx="4930534" cy="792089"/>
          </a:xfrm>
          <a:prstGeom prst="rect">
            <a:avLst/>
          </a:prstGeom>
          <a:noFill/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2000" b="1" dirty="0" smtClean="0">
                <a:solidFill>
                  <a:prstClr val="black"/>
                </a:solidFill>
              </a:rPr>
              <a:t>Ricardo Saraiva</a:t>
            </a:r>
            <a:r>
              <a:rPr lang="pt-BR" sz="20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</a:p>
          <a:p>
            <a:pPr marL="0" indent="0"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800" dirty="0" smtClean="0">
                <a:solidFill>
                  <a:prstClr val="black">
                    <a:lumMod val="50000"/>
                    <a:lumOff val="50000"/>
                  </a:prstClr>
                </a:solidFill>
                <a:hlinkClick r:id="rId4"/>
              </a:rPr>
              <a:t>rsaraiva@sdum.uminho.pt</a:t>
            </a:r>
            <a:r>
              <a:rPr lang="pt-BR" sz="1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endParaRPr lang="pt-BR" sz="1800" dirty="0" smtClean="0">
              <a:solidFill>
                <a:prstClr val="black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611188" y="3213100"/>
            <a:ext cx="7921252" cy="280932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eaLnBrk="0" hangingPunct="0">
              <a:defRPr/>
            </a:pPr>
            <a:r>
              <a:rPr lang="pt-PT" sz="5000" b="1" dirty="0">
                <a:solidFill>
                  <a:prstClr val="black"/>
                </a:solidFill>
              </a:rPr>
              <a:t>RepositóriUM </a:t>
            </a:r>
            <a:endParaRPr lang="pt-PT" sz="5000" b="1" dirty="0" smtClean="0">
              <a:solidFill>
                <a:prstClr val="black"/>
              </a:solidFill>
            </a:endParaRPr>
          </a:p>
          <a:p>
            <a:pPr algn="l" eaLnBrk="0" hangingPunct="0">
              <a:defRPr/>
            </a:pPr>
            <a:r>
              <a:rPr lang="pt-PT" sz="4000" dirty="0" smtClean="0">
                <a:solidFill>
                  <a:prstClr val="black"/>
                </a:solidFill>
              </a:rPr>
              <a:t>10 anos de Acesso Aberto ao Conhecimento</a:t>
            </a:r>
            <a:endParaRPr lang="pt-PT" sz="4000" dirty="0">
              <a:solidFill>
                <a:prstClr val="black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5" r="12344"/>
          <a:stretch/>
        </p:blipFill>
        <p:spPr>
          <a:xfrm>
            <a:off x="6650183" y="953496"/>
            <a:ext cx="1640607" cy="1780291"/>
          </a:xfrm>
          <a:prstGeom prst="rect">
            <a:avLst/>
          </a:prstGeom>
          <a:ln>
            <a:noFill/>
          </a:ln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" r="59721" b="-3018"/>
          <a:stretch/>
        </p:blipFill>
        <p:spPr>
          <a:xfrm>
            <a:off x="6827214" y="324172"/>
            <a:ext cx="1388939" cy="377396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38" t="81684"/>
          <a:stretch/>
        </p:blipFill>
        <p:spPr>
          <a:xfrm>
            <a:off x="6857694" y="2747958"/>
            <a:ext cx="1332000" cy="146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67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 txBox="1">
            <a:spLocks/>
          </p:cNvSpPr>
          <p:nvPr/>
        </p:nvSpPr>
        <p:spPr>
          <a:xfrm>
            <a:off x="611560" y="1379913"/>
            <a:ext cx="7900673" cy="498763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363538">
              <a:buClr>
                <a:srgbClr val="800000"/>
              </a:buClr>
              <a:buFont typeface="Wingdings" pitchFamily="2" charset="2"/>
              <a:buChar char="§"/>
            </a:pPr>
            <a:r>
              <a:rPr lang="pt-PT" dirty="0" smtClean="0">
                <a:latin typeface="Calibri" pitchFamily="34" charset="0"/>
                <a:cs typeface="Calibri" pitchFamily="34" charset="0"/>
              </a:rPr>
              <a:t>Promover a eficiência e o progresso da investigação e da ciência…</a:t>
            </a:r>
          </a:p>
          <a:p>
            <a:pPr marL="0" indent="0">
              <a:buClr>
                <a:srgbClr val="800000"/>
              </a:buClr>
              <a:buNone/>
            </a:pPr>
            <a:endParaRPr lang="pt-PT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452560" y="174625"/>
            <a:ext cx="5436270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>
                <a:latin typeface="Calibri" pitchFamily="34" charset="0"/>
                <a:cs typeface="Calibri" pitchFamily="34" charset="0"/>
              </a:rPr>
              <a:t>Acesso Aberto porquê?</a:t>
            </a:r>
            <a:endParaRPr lang="pt-PT" sz="3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477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15558" y="6160958"/>
            <a:ext cx="4049781" cy="210432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pt-PT" altLang="pt-PT" sz="1600" b="1" dirty="0" smtClean="0"/>
              <a:t>(baseado em </a:t>
            </a:r>
            <a:r>
              <a:rPr lang="pt-PT" altLang="pt-PT" sz="1600" b="1" dirty="0" err="1" smtClean="0"/>
              <a:t>Shadbolt</a:t>
            </a:r>
            <a:r>
              <a:rPr lang="pt-PT" altLang="pt-PT" sz="1600" b="1" dirty="0" smtClean="0"/>
              <a:t>, </a:t>
            </a:r>
            <a:r>
              <a:rPr lang="pt-PT" altLang="pt-PT" sz="1600" b="1" dirty="0" err="1" smtClean="0"/>
              <a:t>Brody</a:t>
            </a:r>
            <a:r>
              <a:rPr lang="pt-PT" altLang="pt-PT" sz="1600" b="1" dirty="0" smtClean="0"/>
              <a:t>, </a:t>
            </a:r>
            <a:r>
              <a:rPr lang="pt-PT" altLang="pt-PT" sz="1600" b="1" dirty="0" err="1" smtClean="0"/>
              <a:t>Carr</a:t>
            </a:r>
            <a:r>
              <a:rPr lang="pt-PT" altLang="pt-PT" sz="1600" b="1" dirty="0" smtClean="0"/>
              <a:t> e </a:t>
            </a:r>
            <a:r>
              <a:rPr lang="pt-PT" altLang="pt-PT" sz="1600" b="1" dirty="0" err="1" smtClean="0"/>
              <a:t>Harnad</a:t>
            </a:r>
            <a:r>
              <a:rPr lang="pt-PT" altLang="pt-PT" sz="1600" b="1" dirty="0" smtClean="0"/>
              <a:t>)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31767" y="1401716"/>
            <a:ext cx="7747462" cy="5028884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spcBef>
                <a:spcPts val="1200"/>
              </a:spcBef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800" dirty="0" smtClean="0"/>
              <a:t>Os </a:t>
            </a:r>
            <a:r>
              <a:rPr lang="pt-PT" altLang="pt-PT" sz="2800" dirty="0" err="1" smtClean="0"/>
              <a:t>metadados</a:t>
            </a:r>
            <a:r>
              <a:rPr lang="pt-PT" altLang="pt-PT" sz="2800" dirty="0" smtClean="0"/>
              <a:t> e o texto integral dos artigos serão recolhidos e indexados pelos serviços de pesquisa como o Google e outros sistemas especializados já existentes (OAISTER) ou a criar;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800" dirty="0" smtClean="0"/>
              <a:t>Os artigos e partes de artigos poderão ser classificados, “etiquetados” e anotados em termos de “ontologias” fornecidas por autores, utilizadores, ou técnicas de inteligência artificial, criando um </a:t>
            </a:r>
            <a:r>
              <a:rPr lang="pt-PT" altLang="pt-PT" sz="2800" dirty="0" err="1" smtClean="0"/>
              <a:t>sub-conjunto</a:t>
            </a:r>
            <a:r>
              <a:rPr lang="pt-PT" altLang="pt-PT" sz="2800" dirty="0" smtClean="0"/>
              <a:t> da “Web Semântica”;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800" dirty="0" smtClean="0"/>
              <a:t>O corpus em Acesso Aberto será integralmente interligado – cada artigo ligado a todos os artigos que cita e a todos os artigos que o citam – tornando possível navegar por toda a literatura através das citações;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altLang="pt-PT" sz="3200" b="1" dirty="0"/>
              <a:t>As “maravilhas” de um futuro com 100% de Acesso Aberto</a:t>
            </a:r>
            <a:endParaRPr lang="pt-PT" sz="1800" b="1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43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98515" y="1250180"/>
            <a:ext cx="7897091" cy="489578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800" dirty="0" smtClean="0"/>
              <a:t>Um “</a:t>
            </a:r>
            <a:r>
              <a:rPr lang="pt-PT" altLang="pt-PT" sz="2800" dirty="0" err="1" smtClean="0"/>
              <a:t>CitationRank</a:t>
            </a:r>
            <a:r>
              <a:rPr lang="pt-PT" altLang="pt-PT" sz="2800" dirty="0" smtClean="0"/>
              <a:t>”, semelhante ao algoritmo “</a:t>
            </a:r>
            <a:r>
              <a:rPr lang="pt-PT" altLang="pt-PT" sz="2800" dirty="0" err="1" smtClean="0"/>
              <a:t>PageRank</a:t>
            </a:r>
            <a:r>
              <a:rPr lang="pt-PT" altLang="pt-PT" sz="2800" dirty="0" smtClean="0"/>
              <a:t>” do Google, permitirá ordenar os resultados de pesquisa ou listas de publicações, por citações ponderadas, e não apenas nº de citações;</a:t>
            </a:r>
          </a:p>
          <a:p>
            <a:pPr eaLnBrk="1" hangingPunct="1">
              <a:lnSpc>
                <a:spcPct val="9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800" dirty="0" smtClean="0"/>
              <a:t>Para além de um “</a:t>
            </a:r>
            <a:r>
              <a:rPr lang="pt-PT" altLang="pt-PT" sz="2800" dirty="0" err="1" smtClean="0"/>
              <a:t>CitationRank</a:t>
            </a:r>
            <a:r>
              <a:rPr lang="pt-PT" altLang="pt-PT" sz="2800" dirty="0" smtClean="0"/>
              <a:t>”, será também possível uma análise de artigos/autores/tópicos por número de downloads;</a:t>
            </a:r>
          </a:p>
          <a:p>
            <a:pPr eaLnBrk="1" hangingPunct="1">
              <a:lnSpc>
                <a:spcPct val="9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800" dirty="0" smtClean="0"/>
              <a:t>Os rankings por citação e downloads serão usados não apenas para pesquisa, mas também para previsão, avaliação e outras formas de análise (a nível individual e institucional); 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altLang="pt-PT" sz="3200" b="1" dirty="0"/>
              <a:t>As “maravilhas” de um futuro com 100% de Acesso Aberto</a:t>
            </a:r>
            <a:endParaRPr lang="pt-PT" sz="1800" b="1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415558" y="6160958"/>
            <a:ext cx="4049781" cy="2104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PT" altLang="pt-PT" sz="1400" b="1" dirty="0" smtClean="0"/>
              <a:t>(baseado em </a:t>
            </a:r>
            <a:r>
              <a:rPr lang="pt-PT" altLang="pt-PT" sz="1400" b="1" dirty="0" err="1" smtClean="0"/>
              <a:t>Shadbolt</a:t>
            </a:r>
            <a:r>
              <a:rPr lang="pt-PT" altLang="pt-PT" sz="1400" b="1" dirty="0" smtClean="0"/>
              <a:t>, </a:t>
            </a:r>
            <a:r>
              <a:rPr lang="pt-PT" altLang="pt-PT" sz="1400" b="1" dirty="0" err="1" smtClean="0"/>
              <a:t>Brody</a:t>
            </a:r>
            <a:r>
              <a:rPr lang="pt-PT" altLang="pt-PT" sz="1400" b="1" dirty="0" smtClean="0"/>
              <a:t>, </a:t>
            </a:r>
            <a:r>
              <a:rPr lang="pt-PT" altLang="pt-PT" sz="1400" b="1" dirty="0" err="1" smtClean="0"/>
              <a:t>Carr</a:t>
            </a:r>
            <a:r>
              <a:rPr lang="pt-PT" altLang="pt-PT" sz="1400" b="1" dirty="0" smtClean="0"/>
              <a:t> e </a:t>
            </a:r>
            <a:r>
              <a:rPr lang="pt-PT" altLang="pt-PT" sz="1400" b="1" dirty="0" err="1" smtClean="0"/>
              <a:t>Harnad</a:t>
            </a:r>
            <a:r>
              <a:rPr lang="pt-PT" altLang="pt-PT" sz="1400" b="1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1839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65264" y="1346662"/>
            <a:ext cx="7830591" cy="5054138"/>
          </a:xfrm>
        </p:spPr>
        <p:txBody>
          <a:bodyPr>
            <a:normAutofit/>
          </a:bodyPr>
          <a:lstStyle/>
          <a:p>
            <a:pPr eaLnBrk="1" hangingPunct="1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800" dirty="0" smtClean="0"/>
              <a:t>A pesquisa, análise e previsão  serão potenciadas pela análise de </a:t>
            </a:r>
            <a:r>
              <a:rPr lang="pt-PT" altLang="pt-PT" sz="2800" dirty="0" err="1" smtClean="0"/>
              <a:t>co-citação</a:t>
            </a:r>
            <a:r>
              <a:rPr lang="pt-PT" altLang="pt-PT" sz="2800" dirty="0" smtClean="0"/>
              <a:t> (quem/o quê citou ou foi citado por quem/o quê) e por análise de </a:t>
            </a:r>
            <a:r>
              <a:rPr lang="pt-PT" altLang="pt-PT" sz="2800" dirty="0" err="1" smtClean="0"/>
              <a:t>co-autoria</a:t>
            </a:r>
            <a:r>
              <a:rPr lang="pt-PT" altLang="pt-PT" sz="2800" dirty="0" smtClean="0"/>
              <a:t>;</a:t>
            </a:r>
          </a:p>
          <a:p>
            <a:pPr eaLnBrk="1" hangingPunct="1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800" dirty="0" smtClean="0"/>
              <a:t>Os autores, artigos, revistas e instituições poderão ser também classificados em termos de “endogamia/exogamia” (nível de “</a:t>
            </a:r>
            <a:r>
              <a:rPr lang="pt-PT" altLang="pt-PT" sz="2800" dirty="0" err="1" smtClean="0"/>
              <a:t>auto-citação</a:t>
            </a:r>
            <a:r>
              <a:rPr lang="pt-PT" altLang="pt-PT" sz="2800" dirty="0" smtClean="0"/>
              <a:t>”);</a:t>
            </a:r>
          </a:p>
          <a:p>
            <a:pPr eaLnBrk="1" hangingPunct="1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800" dirty="0" smtClean="0"/>
              <a:t>Análises cronométricas poderão ser usadas para extrapolar tendências de downloads, citação, </a:t>
            </a:r>
            <a:r>
              <a:rPr lang="pt-PT" altLang="pt-PT" sz="2800" dirty="0" err="1" smtClean="0"/>
              <a:t>co-downloads</a:t>
            </a:r>
            <a:r>
              <a:rPr lang="pt-PT" altLang="pt-PT" sz="2800" dirty="0" smtClean="0"/>
              <a:t> e </a:t>
            </a:r>
            <a:r>
              <a:rPr lang="pt-PT" altLang="pt-PT" sz="2800" dirty="0" err="1" smtClean="0"/>
              <a:t>co-citação</a:t>
            </a:r>
            <a:r>
              <a:rPr lang="pt-PT" altLang="pt-PT" sz="2800" dirty="0" smtClean="0"/>
              <a:t>;</a:t>
            </a:r>
          </a:p>
          <a:p>
            <a:pPr eaLnBrk="1" hangingPunct="1">
              <a:buClr>
                <a:schemeClr val="accent2">
                  <a:lumMod val="50000"/>
                </a:schemeClr>
              </a:buClr>
            </a:pPr>
            <a:endParaRPr lang="pt-PT" altLang="pt-PT" sz="28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altLang="pt-PT" sz="3200" b="1" dirty="0"/>
              <a:t>As “maravilhas” de um futuro com 100% de Acesso Aberto</a:t>
            </a:r>
            <a:endParaRPr lang="pt-PT" sz="1800" b="1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415558" y="6160958"/>
            <a:ext cx="4049781" cy="2104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PT" altLang="pt-PT" sz="1400" b="1" smtClean="0"/>
              <a:t>(baseado em Shadbolt, Brody, Carr e Harnad)</a:t>
            </a:r>
            <a:endParaRPr lang="pt-PT" altLang="pt-PT" sz="1400" b="1" dirty="0" smtClean="0"/>
          </a:p>
        </p:txBody>
      </p:sp>
    </p:spTree>
    <p:extLst>
      <p:ext uri="{BB962C8B-B14F-4D97-AF65-F5344CB8AC3E}">
        <p14:creationId xmlns:p14="http://schemas.microsoft.com/office/powerpoint/2010/main" val="1267514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98516" y="1346662"/>
            <a:ext cx="7863840" cy="5052551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dirty="0" smtClean="0"/>
              <a:t>Análises </a:t>
            </a:r>
            <a:r>
              <a:rPr lang="pt-PT" altLang="pt-PT" dirty="0" err="1" smtClean="0"/>
              <a:t>co-textuais</a:t>
            </a:r>
            <a:r>
              <a:rPr lang="pt-PT" altLang="pt-PT" dirty="0" smtClean="0"/>
              <a:t> e semânticas (recorrendo a técnicas de inteligência artificial) poderão detetar paralelismos e convergências entre artigos e investigadores, para além de detetarem plágios;</a:t>
            </a:r>
          </a:p>
          <a:p>
            <a:pPr eaLnBrk="1" hangingPunct="1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dirty="0" smtClean="0"/>
              <a:t>Serviços de anotação/etiquetagem gerados por utilizadores, como o </a:t>
            </a:r>
            <a:r>
              <a:rPr lang="pt-PT" altLang="pt-PT" dirty="0" err="1" smtClean="0"/>
              <a:t>Connotea</a:t>
            </a:r>
            <a:r>
              <a:rPr lang="pt-PT" altLang="pt-PT" dirty="0" smtClean="0"/>
              <a:t>, que permitem aos leitores classificar e avaliar artigos adicionando-lhes “etiquetas”, complementarão os rankings sistemáticos de citação, downloads, etc.;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altLang="pt-PT" sz="3200" b="1" dirty="0"/>
              <a:t>As “maravilhas” de um futuro com 100% de Acesso Aberto</a:t>
            </a:r>
            <a:endParaRPr lang="pt-PT" sz="1800" b="1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415558" y="6160958"/>
            <a:ext cx="4049781" cy="2104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PT" altLang="pt-PT" sz="1400" b="1" smtClean="0"/>
              <a:t>(baseado em Shadbolt, Brody, Carr e Harnad)</a:t>
            </a:r>
            <a:endParaRPr lang="pt-PT" altLang="pt-PT" sz="1400" b="1" dirty="0" smtClean="0"/>
          </a:p>
        </p:txBody>
      </p:sp>
    </p:spTree>
    <p:extLst>
      <p:ext uri="{BB962C8B-B14F-4D97-AF65-F5344CB8AC3E}">
        <p14:creationId xmlns:p14="http://schemas.microsoft.com/office/powerpoint/2010/main" val="21640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31766" y="1289974"/>
            <a:ext cx="7780714" cy="5019300"/>
          </a:xfrm>
        </p:spPr>
        <p:txBody>
          <a:bodyPr>
            <a:normAutofit/>
          </a:bodyPr>
          <a:lstStyle/>
          <a:p>
            <a:pPr eaLnBrk="1" hangingPunct="1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600" dirty="0" smtClean="0"/>
              <a:t>Comentários – </a:t>
            </a:r>
            <a:r>
              <a:rPr lang="pt-PT" altLang="pt-PT" sz="2600" dirty="0" err="1" smtClean="0"/>
              <a:t>peer-reviewed</a:t>
            </a:r>
            <a:r>
              <a:rPr lang="pt-PT" altLang="pt-PT" sz="2600" dirty="0" smtClean="0"/>
              <a:t>, moderados ou não-moderados – estarão ligados (de e para) aos artigos a que se referem, criando uma teia amplificada de anotações;</a:t>
            </a:r>
          </a:p>
          <a:p>
            <a:pPr eaLnBrk="1" hangingPunct="1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600" dirty="0" smtClean="0"/>
              <a:t>Os artigos estarão ligados aos dados de investigação que lhes deram origem, permitindo a replicação e </a:t>
            </a:r>
            <a:r>
              <a:rPr lang="pt-PT" altLang="pt-PT" sz="2600" dirty="0" err="1" smtClean="0"/>
              <a:t>re-análise</a:t>
            </a:r>
            <a:r>
              <a:rPr lang="pt-PT" altLang="pt-PT" sz="2600" dirty="0" smtClean="0"/>
              <a:t> independente.</a:t>
            </a:r>
          </a:p>
          <a:p>
            <a:pPr eaLnBrk="1" hangingPunct="1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600" dirty="0" smtClean="0"/>
              <a:t>Esta Web Livre da Investigação (Open Research Web) permitirá colaborações muito mais diversas e distribuídas, entre instituições, países e disciplinas (e-</a:t>
            </a:r>
            <a:r>
              <a:rPr lang="pt-PT" altLang="pt-PT" sz="2600" dirty="0" err="1" smtClean="0"/>
              <a:t>science</a:t>
            </a:r>
            <a:r>
              <a:rPr lang="pt-PT" altLang="pt-PT" sz="2600" dirty="0" smtClean="0"/>
              <a:t>, </a:t>
            </a:r>
            <a:r>
              <a:rPr lang="pt-PT" altLang="pt-PT" sz="2600" dirty="0" err="1" smtClean="0"/>
              <a:t>colaboratórios</a:t>
            </a:r>
            <a:r>
              <a:rPr lang="pt-PT" altLang="pt-PT" sz="2600" dirty="0" smtClean="0"/>
              <a:t>, etc.).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altLang="pt-PT" sz="3200" b="1" dirty="0"/>
              <a:t>As “maravilhas” de um futuro com 100% de Acesso Aberto</a:t>
            </a:r>
            <a:endParaRPr lang="pt-PT" sz="1800" b="1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415558" y="6160958"/>
            <a:ext cx="4049781" cy="2104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PT" altLang="pt-PT" sz="1400" b="1" dirty="0" smtClean="0"/>
              <a:t>(baseado em </a:t>
            </a:r>
            <a:r>
              <a:rPr lang="pt-PT" altLang="pt-PT" sz="1400" b="1" dirty="0" err="1" smtClean="0"/>
              <a:t>Shadbolt</a:t>
            </a:r>
            <a:r>
              <a:rPr lang="pt-PT" altLang="pt-PT" sz="1400" b="1" dirty="0" smtClean="0"/>
              <a:t>, </a:t>
            </a:r>
            <a:r>
              <a:rPr lang="pt-PT" altLang="pt-PT" sz="1400" b="1" dirty="0" err="1" smtClean="0"/>
              <a:t>Brody</a:t>
            </a:r>
            <a:r>
              <a:rPr lang="pt-PT" altLang="pt-PT" sz="1400" b="1" dirty="0" smtClean="0"/>
              <a:t>, </a:t>
            </a:r>
            <a:r>
              <a:rPr lang="pt-PT" altLang="pt-PT" sz="1400" b="1" dirty="0" err="1" smtClean="0"/>
              <a:t>Carr</a:t>
            </a:r>
            <a:r>
              <a:rPr lang="pt-PT" altLang="pt-PT" sz="1400" b="1" dirty="0" smtClean="0"/>
              <a:t> e </a:t>
            </a:r>
            <a:r>
              <a:rPr lang="pt-PT" altLang="pt-PT" sz="1400" b="1" dirty="0" err="1" smtClean="0"/>
              <a:t>Harnad</a:t>
            </a:r>
            <a:r>
              <a:rPr lang="pt-PT" altLang="pt-PT" sz="1400" b="1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811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507112"/>
            <a:ext cx="8008896" cy="2973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+ integração</a:t>
            </a:r>
            <a:endParaRPr lang="pt-PT" sz="1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42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91" y="1217221"/>
            <a:ext cx="7908966" cy="5207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academics,back to school,office,papers,schools,spiral notebooks,stacks,striped,studies,supplies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0" t="15523" b="13825"/>
          <a:stretch/>
        </p:blipFill>
        <p:spPr bwMode="auto">
          <a:xfrm>
            <a:off x="6689713" y="3125261"/>
            <a:ext cx="1536700" cy="15059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611" y="4029658"/>
            <a:ext cx="1536700" cy="9903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144" y="2360643"/>
            <a:ext cx="1536700" cy="11548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http://www.helensanderson.com.au/images/drawing_Saskia_high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259" y="5120553"/>
            <a:ext cx="1541641" cy="11175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86" b="10327"/>
          <a:stretch/>
        </p:blipFill>
        <p:spPr bwMode="auto">
          <a:xfrm>
            <a:off x="5674268" y="5019975"/>
            <a:ext cx="1536699" cy="11979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anatomy,scans,healthcare,internal organs,intestines,kidneys,medicine,Computed Axial Tomography,stomach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43" b="13043"/>
          <a:stretch>
            <a:fillRect/>
          </a:stretch>
        </p:blipFill>
        <p:spPr bwMode="auto">
          <a:xfrm>
            <a:off x="6306497" y="1516928"/>
            <a:ext cx="1536700" cy="1226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 descr="antibiotics,biotechnology,dna,healthcare,iStockphoto,medical samples,polyacrylamide,protective workwear,scientific researches,scientists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63" b="15627"/>
          <a:stretch>
            <a:fillRect/>
          </a:stretch>
        </p:blipFill>
        <p:spPr bwMode="auto">
          <a:xfrm>
            <a:off x="3544801" y="1386236"/>
            <a:ext cx="1536700" cy="10810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+ dados</a:t>
            </a:r>
            <a:endParaRPr lang="pt-PT" sz="1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1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1813810"/>
            <a:ext cx="9144000" cy="5044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40962" name="Picture 5" descr="slide_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43"/>
            <a:ext cx="9144000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4" descr="UMinho_branco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161779" y="0"/>
            <a:ext cx="1223962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155474" y="2489478"/>
            <a:ext cx="6988526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400"/>
              </a:spcAft>
              <a:defRPr/>
            </a:pPr>
            <a:r>
              <a:rPr lang="pt-PT" sz="20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O Acesso Aberto está integrado no plano estratégico da </a:t>
            </a:r>
            <a:r>
              <a:rPr lang="pt-PT" sz="2000" b="1" dirty="0" err="1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UMinho</a:t>
            </a:r>
            <a:r>
              <a:rPr lang="pt-PT" sz="20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(2013-2020). </a:t>
            </a:r>
            <a:endParaRPr lang="pt-PT" sz="2000" b="1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400"/>
              </a:spcAft>
              <a:defRPr/>
            </a:pPr>
            <a:r>
              <a:rPr lang="pt-PT" sz="20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O RepositóriUM será a única fonte de informação, </a:t>
            </a:r>
            <a:r>
              <a:rPr lang="pt-PT" sz="20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no que concerne ao output de publicações, </a:t>
            </a:r>
            <a:r>
              <a:rPr lang="pt-PT" sz="20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para futuro Sistema de Informação (SI) da </a:t>
            </a:r>
            <a:r>
              <a:rPr lang="pt-PT" sz="2000" b="1" dirty="0" err="1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UMinho</a:t>
            </a:r>
            <a:r>
              <a:rPr lang="pt-PT" sz="20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, que irá servir para a produção de relatórios, gestão e avaliação de atividades na Universidade</a:t>
            </a:r>
            <a:r>
              <a:rPr lang="pt-PT" sz="20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400"/>
              </a:spcAft>
              <a:defRPr/>
            </a:pPr>
            <a:r>
              <a:rPr lang="pt-PT" sz="20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Trabalhar no domínio dos dados científicos e sua gestão </a:t>
            </a: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400"/>
              </a:spcAft>
              <a:defRPr/>
            </a:pPr>
            <a:r>
              <a:rPr lang="pt-PT" sz="20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Trabalhar no domínio </a:t>
            </a:r>
            <a:r>
              <a:rPr lang="pt-PT" sz="20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da publicação em Acesso Aberto (revistas e livros)</a:t>
            </a: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779" y="5951091"/>
            <a:ext cx="1831916" cy="76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71839" y="2593301"/>
            <a:ext cx="1592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/>
              <a:t>O futuro…</a:t>
            </a:r>
            <a:endParaRPr lang="pt-PT" sz="2400" b="1" dirty="0"/>
          </a:p>
        </p:txBody>
      </p:sp>
    </p:spTree>
    <p:extLst>
      <p:ext uri="{BB962C8B-B14F-4D97-AF65-F5344CB8AC3E}">
        <p14:creationId xmlns:p14="http://schemas.microsoft.com/office/powerpoint/2010/main" val="295748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425666" y="174625"/>
            <a:ext cx="5436270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Lições aprendidas</a:t>
            </a:r>
            <a:endParaRPr lang="pt-PT" sz="3200" b="1" dirty="0"/>
          </a:p>
        </p:txBody>
      </p:sp>
      <p:sp>
        <p:nvSpPr>
          <p:cNvPr id="5" name="Retângulo 4"/>
          <p:cNvSpPr/>
          <p:nvPr/>
        </p:nvSpPr>
        <p:spPr>
          <a:xfrm>
            <a:off x="591670" y="1257458"/>
            <a:ext cx="7866530" cy="515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lvl="1" indent="-361950" fontAlgn="base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pt-PT" sz="2400" kern="0" dirty="0" smtClean="0">
                <a:solidFill>
                  <a:srgbClr val="000000"/>
                </a:solidFill>
              </a:rPr>
              <a:t>Ter uma visão e uma estratégia…</a:t>
            </a:r>
          </a:p>
          <a:p>
            <a:pPr marL="819150" lvl="2" indent="-361950" fontAlgn="base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pt-PT" sz="2300" kern="0" dirty="0" smtClean="0">
                <a:solidFill>
                  <a:srgbClr val="000000"/>
                </a:solidFill>
              </a:rPr>
              <a:t>Obter o apoio e compromisso da liderança da instituição (assumir idealmente o OA/RI como componentes estratégicas da instituição)</a:t>
            </a:r>
          </a:p>
          <a:p>
            <a:pPr marL="819150" lvl="2" indent="-361950" fontAlgn="base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pt-PT" sz="2300" kern="0" dirty="0" smtClean="0">
                <a:solidFill>
                  <a:srgbClr val="000000"/>
                </a:solidFill>
              </a:rPr>
              <a:t>Obter o envolvimento e empenho dos pesquisadores, departamentos e centros de pesquisa</a:t>
            </a:r>
          </a:p>
          <a:p>
            <a:pPr marL="819150" lvl="2" indent="-361950" fontAlgn="base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pt-PT" sz="2300" kern="0" dirty="0" smtClean="0">
                <a:solidFill>
                  <a:srgbClr val="000000"/>
                </a:solidFill>
              </a:rPr>
              <a:t>Facilitar/recompensar o depósito/</a:t>
            </a:r>
            <a:r>
              <a:rPr lang="pt-PT" sz="2300" kern="0" dirty="0" err="1" smtClean="0">
                <a:solidFill>
                  <a:srgbClr val="000000"/>
                </a:solidFill>
              </a:rPr>
              <a:t>auto-arquivo</a:t>
            </a:r>
            <a:endParaRPr lang="pt-PT" sz="2300" kern="0" dirty="0" smtClean="0">
              <a:solidFill>
                <a:srgbClr val="000000"/>
              </a:solidFill>
            </a:endParaRPr>
          </a:p>
          <a:p>
            <a:pPr marL="819150" lvl="2" indent="-361950" fontAlgn="base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pt-PT" sz="2300" kern="0" dirty="0" smtClean="0">
                <a:solidFill>
                  <a:srgbClr val="000000"/>
                </a:solidFill>
              </a:rPr>
              <a:t>Embeber, integrar, </a:t>
            </a:r>
            <a:r>
              <a:rPr lang="pt-PT" sz="2300" kern="0" dirty="0" err="1" smtClean="0">
                <a:solidFill>
                  <a:srgbClr val="000000"/>
                </a:solidFill>
              </a:rPr>
              <a:t>interoperar</a:t>
            </a:r>
            <a:r>
              <a:rPr lang="pt-PT" sz="2300" kern="0" dirty="0" smtClean="0">
                <a:solidFill>
                  <a:srgbClr val="000000"/>
                </a:solidFill>
              </a:rPr>
              <a:t> o repositório com todos os sistemas de informação relevantes (institucional, nacional, global)</a:t>
            </a:r>
          </a:p>
          <a:p>
            <a:pPr marL="819150" lvl="2" indent="-361950" fontAlgn="base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pt-PT" sz="2300" kern="0" dirty="0" smtClean="0">
                <a:solidFill>
                  <a:srgbClr val="000000"/>
                </a:solidFill>
              </a:rPr>
              <a:t>Promover o RI e o depósito de conteúdos em OA, internamente e fora da instituição</a:t>
            </a:r>
          </a:p>
          <a:p>
            <a:pPr marL="361950" lvl="1" indent="-361950" fontAlgn="base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pt-PT" sz="2400" kern="0" dirty="0" smtClean="0">
                <a:solidFill>
                  <a:srgbClr val="000000"/>
                </a:solidFill>
              </a:rPr>
              <a:t>Manter o </a:t>
            </a:r>
            <a:r>
              <a:rPr lang="pt-PT" sz="2400" i="1" kern="0" dirty="0" err="1" smtClean="0">
                <a:solidFill>
                  <a:srgbClr val="000000"/>
                </a:solidFill>
              </a:rPr>
              <a:t>focus</a:t>
            </a:r>
            <a:r>
              <a:rPr lang="pt-PT" sz="2400" kern="0" dirty="0" smtClean="0">
                <a:solidFill>
                  <a:srgbClr val="000000"/>
                </a:solidFill>
              </a:rPr>
              <a:t> (em adicionar valor à instituição….)</a:t>
            </a:r>
            <a:endParaRPr lang="pt-PT" sz="2400" kern="0" dirty="0">
              <a:solidFill>
                <a:srgbClr val="000000"/>
              </a:solidFill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70" y="1316951"/>
            <a:ext cx="7898574" cy="494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974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632839" y="1406745"/>
            <a:ext cx="7652182" cy="4864746"/>
          </a:xfrm>
          <a:prstGeom prst="rect">
            <a:avLst/>
          </a:prstGeom>
          <a:solidFill>
            <a:schemeClr val="bg1"/>
          </a:solidFill>
          <a:ln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Venham mais 10!</a:t>
            </a:r>
            <a:endParaRPr lang="pt-PT" sz="1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" r="727"/>
          <a:stretch/>
        </p:blipFill>
        <p:spPr>
          <a:xfrm>
            <a:off x="560392" y="1723065"/>
            <a:ext cx="7880465" cy="4207566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39552" y="5913941"/>
            <a:ext cx="7998056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http://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repositorium.sdum.uminho.pt</a:t>
            </a:r>
          </a:p>
        </p:txBody>
      </p:sp>
    </p:spTree>
    <p:extLst>
      <p:ext uri="{BB962C8B-B14F-4D97-AF65-F5344CB8AC3E}">
        <p14:creationId xmlns:p14="http://schemas.microsoft.com/office/powerpoint/2010/main" val="233231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398" t="1667" r="398" b="22930"/>
          <a:stretch/>
        </p:blipFill>
        <p:spPr>
          <a:xfrm>
            <a:off x="452559" y="1147354"/>
            <a:ext cx="8148949" cy="5360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853440" y="1406965"/>
            <a:ext cx="7569626" cy="4850702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pt-PT" sz="5900" b="1" dirty="0" smtClean="0">
                <a:cs typeface="Calibri" pitchFamily="34" charset="0"/>
              </a:rPr>
              <a:t>“</a:t>
            </a:r>
            <a:r>
              <a:rPr lang="en-US" sz="5900" i="1" dirty="0" smtClean="0"/>
              <a:t>What Descartes did was a good step. You have added much several ways, &amp; especially in taking ye </a:t>
            </a:r>
            <a:r>
              <a:rPr lang="en-US" sz="5900" i="1" dirty="0" err="1" smtClean="0"/>
              <a:t>colours</a:t>
            </a:r>
            <a:r>
              <a:rPr lang="en-US" sz="5900" i="1" dirty="0" smtClean="0"/>
              <a:t> of thin plates into philosophical consideration. </a:t>
            </a:r>
            <a:r>
              <a:rPr lang="en-US" sz="5900" b="1" i="1" dirty="0" smtClean="0"/>
              <a:t>If I have seen further it is by standing on ye shoulders of Giants</a:t>
            </a:r>
            <a:r>
              <a:rPr lang="en-US" sz="5900" i="1" dirty="0" smtClean="0"/>
              <a:t>.</a:t>
            </a:r>
            <a:r>
              <a:rPr lang="pt-PT" sz="5900" dirty="0" smtClean="0">
                <a:cs typeface="Calibri" pitchFamily="34" charset="0"/>
              </a:rPr>
              <a:t>“</a:t>
            </a:r>
          </a:p>
          <a:p>
            <a:pPr>
              <a:buFont typeface="Arial" panose="020B0604020202020204" pitchFamily="34" charset="0"/>
              <a:buNone/>
            </a:pPr>
            <a:endParaRPr lang="pt-PT" sz="4000" dirty="0" smtClean="0">
              <a:cs typeface="Calibri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pt-PT" sz="4000" dirty="0" smtClean="0">
              <a:cs typeface="Calibri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pt-PT" sz="4000" dirty="0" smtClean="0">
              <a:cs typeface="Calibri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pt-PT" sz="4000" dirty="0" smtClean="0">
              <a:cs typeface="Calibri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pt-PT" sz="4400" dirty="0" smtClean="0">
              <a:cs typeface="Calibri" pitchFamily="34" charset="0"/>
            </a:endParaRPr>
          </a:p>
          <a:p>
            <a:pPr>
              <a:buFont typeface="Wingdings" pitchFamily="2" charset="2"/>
              <a:buNone/>
            </a:pPr>
            <a:endParaRPr lang="pt-PT" sz="4000" dirty="0" smtClean="0"/>
          </a:p>
          <a:p>
            <a:pPr>
              <a:buFont typeface="Wingdings" pitchFamily="2" charset="2"/>
              <a:buNone/>
            </a:pPr>
            <a:endParaRPr lang="pt-PT" sz="4000" dirty="0" smtClean="0"/>
          </a:p>
          <a:p>
            <a:pPr>
              <a:buFont typeface="Wingdings" pitchFamily="2" charset="2"/>
              <a:buNone/>
            </a:pPr>
            <a:endParaRPr lang="pt-PT" dirty="0" smtClean="0"/>
          </a:p>
          <a:p>
            <a:pPr algn="ctr">
              <a:buFont typeface="Wingdings" pitchFamily="2" charset="2"/>
              <a:buNone/>
            </a:pPr>
            <a:endParaRPr lang="pt-PT" dirty="0" smtClean="0"/>
          </a:p>
          <a:p>
            <a:pPr algn="ctr">
              <a:buFont typeface="Wingdings" pitchFamily="2" charset="2"/>
              <a:buNone/>
            </a:pPr>
            <a:endParaRPr lang="pt-PT" dirty="0"/>
          </a:p>
          <a:p>
            <a:pPr algn="ctr">
              <a:buFont typeface="Wingdings" pitchFamily="2" charset="2"/>
              <a:buNone/>
            </a:pPr>
            <a:endParaRPr lang="pt-PT" dirty="0" smtClean="0"/>
          </a:p>
          <a:p>
            <a:pPr algn="ctr">
              <a:buFont typeface="Wingdings" pitchFamily="2" charset="2"/>
              <a:buNone/>
            </a:pPr>
            <a:endParaRPr lang="pt-PT" dirty="0"/>
          </a:p>
          <a:p>
            <a:pPr algn="ctr">
              <a:buFont typeface="Wingdings" pitchFamily="2" charset="2"/>
              <a:buNone/>
            </a:pPr>
            <a:r>
              <a:rPr lang="pt-PT" dirty="0" smtClean="0"/>
              <a:t/>
            </a:r>
            <a:br>
              <a:rPr lang="pt-PT" dirty="0" smtClean="0"/>
            </a:br>
            <a:endParaRPr lang="pt-PT" dirty="0" smtClean="0"/>
          </a:p>
          <a:p>
            <a:pPr algn="ctr">
              <a:buFont typeface="Wingdings" pitchFamily="2" charset="2"/>
              <a:buNone/>
            </a:pPr>
            <a:r>
              <a:rPr lang="pt-PT" dirty="0" smtClean="0"/>
              <a:t>Isaac Newton - Carta para Robert </a:t>
            </a:r>
            <a:r>
              <a:rPr lang="pt-PT" dirty="0" err="1" smtClean="0"/>
              <a:t>Hooke</a:t>
            </a:r>
            <a:r>
              <a:rPr lang="pt-PT" dirty="0" smtClean="0"/>
              <a:t> </a:t>
            </a:r>
          </a:p>
          <a:p>
            <a:pPr algn="ctr">
              <a:buFont typeface="Wingdings" pitchFamily="2" charset="2"/>
              <a:buNone/>
            </a:pPr>
            <a:r>
              <a:rPr lang="pt-PT" dirty="0" smtClean="0"/>
              <a:t>(15 de Fevereiro de 1676)</a:t>
            </a:r>
          </a:p>
        </p:txBody>
      </p:sp>
      <p:pic>
        <p:nvPicPr>
          <p:cNvPr id="3" name="Picture 2" descr="File:GodfreyKneller-IsaacNewton-16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33457" y="2719366"/>
            <a:ext cx="2203549" cy="3030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452559" y="174625"/>
            <a:ext cx="5637998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A ciência “normal” é cumulativa….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2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0" y="174625"/>
            <a:ext cx="5530850" cy="1009650"/>
          </a:xfrm>
        </p:spPr>
        <p:txBody>
          <a:bodyPr>
            <a:noAutofit/>
          </a:bodyPr>
          <a:lstStyle/>
          <a:p>
            <a:r>
              <a:rPr lang="pt-PT" sz="7200" b="1" dirty="0" smtClean="0"/>
              <a:t>OBRIGADO!</a:t>
            </a:r>
            <a:endParaRPr lang="es-ES" sz="7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46" y="2155933"/>
            <a:ext cx="8015633" cy="3131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05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2"/>
          <a:srcRect l="50390" t="47249" r="12213" b="12041"/>
          <a:stretch/>
        </p:blipFill>
        <p:spPr>
          <a:xfrm>
            <a:off x="5556133" y="3861048"/>
            <a:ext cx="2976307" cy="2592000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39552" y="174622"/>
            <a:ext cx="6552729" cy="1022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9pPr>
          </a:lstStyle>
          <a:p>
            <a:pPr eaLnBrk="1" hangingPunct="1">
              <a:defRPr/>
            </a:pPr>
            <a:r>
              <a:rPr lang="pt-PT" dirty="0"/>
              <a:t>Obrigado pela atenção!</a:t>
            </a:r>
            <a:endParaRPr lang="es-ES" dirty="0"/>
          </a:p>
        </p:txBody>
      </p:sp>
      <p:pic>
        <p:nvPicPr>
          <p:cNvPr id="2050" name="Picture 2" descr="http://en.hdyo.org/assets/ask-question-3-2d87064cddbd5d5eb6f24d40d6b8ba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772816"/>
            <a:ext cx="4391025" cy="37433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10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 txBox="1">
            <a:spLocks/>
          </p:cNvSpPr>
          <p:nvPr/>
        </p:nvSpPr>
        <p:spPr>
          <a:xfrm>
            <a:off x="611560" y="1379913"/>
            <a:ext cx="7900673" cy="498763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363538">
              <a:buClr>
                <a:srgbClr val="800000"/>
              </a:buClr>
              <a:buFont typeface="Wingdings" pitchFamily="2" charset="2"/>
              <a:buChar char="§"/>
            </a:pPr>
            <a:r>
              <a:rPr lang="pt-PT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Promover a eficiência e o progresso da investigação e da ciência…</a:t>
            </a:r>
          </a:p>
          <a:p>
            <a:pPr marL="363538" indent="-363538">
              <a:buClr>
                <a:srgbClr val="800000"/>
              </a:buClr>
              <a:buFont typeface="Wingdings" pitchFamily="2" charset="2"/>
              <a:buChar char="§"/>
            </a:pPr>
            <a:endParaRPr lang="pt-PT" dirty="0" smtClean="0">
              <a:latin typeface="Calibri" pitchFamily="34" charset="0"/>
              <a:cs typeface="Calibri" pitchFamily="34" charset="0"/>
            </a:endParaRPr>
          </a:p>
          <a:p>
            <a:pPr marL="363538" indent="-363538">
              <a:buClr>
                <a:srgbClr val="800000"/>
              </a:buClr>
              <a:buFont typeface="Wingdings" pitchFamily="2" charset="2"/>
              <a:buChar char="§"/>
            </a:pPr>
            <a:r>
              <a:rPr lang="pt-PT" dirty="0" smtClean="0">
                <a:latin typeface="Calibri" pitchFamily="34" charset="0"/>
                <a:cs typeface="Calibri" pitchFamily="34" charset="0"/>
              </a:rPr>
              <a:t>Aumentar a visibilidade, o acesso, a utilização e o impacto dos resultados de pesquisa.</a:t>
            </a:r>
            <a:br>
              <a:rPr lang="pt-PT" dirty="0" smtClean="0">
                <a:latin typeface="Calibri" pitchFamily="34" charset="0"/>
                <a:cs typeface="Calibri" pitchFamily="34" charset="0"/>
              </a:rPr>
            </a:br>
            <a:endParaRPr lang="pt-PT" dirty="0" smtClean="0">
              <a:latin typeface="Calibri" pitchFamily="34" charset="0"/>
              <a:cs typeface="Calibri" pitchFamily="34" charset="0"/>
            </a:endParaRPr>
          </a:p>
          <a:p>
            <a:pPr marL="363538" indent="-363538">
              <a:buClr>
                <a:srgbClr val="800000"/>
              </a:buClr>
              <a:buFont typeface="Wingdings" pitchFamily="2" charset="2"/>
              <a:buChar char="§"/>
            </a:pPr>
            <a:r>
              <a:rPr lang="pt-PT" dirty="0" smtClean="0">
                <a:latin typeface="Calibri" pitchFamily="34" charset="0"/>
                <a:cs typeface="Calibri" pitchFamily="34" charset="0"/>
              </a:rPr>
              <a:t>Melhorar a monitorização, avaliação e gestão da atividade científica.</a:t>
            </a: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452560" y="174625"/>
            <a:ext cx="5436270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>
                <a:latin typeface="Calibri" pitchFamily="34" charset="0"/>
                <a:cs typeface="Calibri" pitchFamily="34" charset="0"/>
              </a:rPr>
              <a:t>Acesso Aberto porquê?</a:t>
            </a:r>
            <a:endParaRPr lang="pt-PT" sz="3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114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dvAuto="200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452560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>
                <a:latin typeface="Calibri" pitchFamily="34" charset="0"/>
                <a:cs typeface="Calibri" pitchFamily="34" charset="0"/>
              </a:rPr>
              <a:t>Duas vias para o Acesso Aberto</a:t>
            </a:r>
            <a:endParaRPr lang="pt-PT" sz="3200" b="1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89427" y="1506808"/>
            <a:ext cx="7848600" cy="4525962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457200" indent="-457200">
              <a:lnSpc>
                <a:spcPct val="90000"/>
              </a:lnSpc>
              <a:spcBef>
                <a:spcPts val="300"/>
              </a:spcBef>
              <a:buClr>
                <a:srgbClr val="9BBB59"/>
              </a:buClr>
              <a:defRPr/>
            </a:pPr>
            <a:endParaRPr lang="pt-PT" sz="1400" dirty="0" smtClean="0">
              <a:solidFill>
                <a:prstClr val="black"/>
              </a:solidFill>
            </a:endParaRPr>
          </a:p>
          <a:p>
            <a:pPr marL="457200" indent="-457200" algn="just">
              <a:lnSpc>
                <a:spcPct val="90000"/>
              </a:lnSpc>
              <a:spcBef>
                <a:spcPts val="300"/>
              </a:spcBef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pt-PT" sz="2800" b="1" dirty="0" smtClean="0">
                <a:solidFill>
                  <a:srgbClr val="FFCC00"/>
                </a:solidFill>
                <a:cs typeface="Calibri" pitchFamily="34" charset="0"/>
              </a:rPr>
              <a:t>Dourada:</a:t>
            </a:r>
            <a:r>
              <a:rPr lang="pt-PT" sz="2800" dirty="0" smtClean="0">
                <a:solidFill>
                  <a:prstClr val="black"/>
                </a:solidFill>
                <a:cs typeface="Calibri" pitchFamily="34" charset="0"/>
              </a:rPr>
              <a:t> Publicar os artigos em revistas de acesso aberto sempre que existam revistas adequadas para o efeito (presentemente mais de 10400, </a:t>
            </a:r>
            <a:r>
              <a:rPr lang="pt-PT" sz="2800" dirty="0" smtClean="0">
                <a:solidFill>
                  <a:prstClr val="black"/>
                </a:solidFill>
                <a:ea typeface="Arial Unicode MS" pitchFamily="34" charset="-128"/>
                <a:cs typeface="Calibri" pitchFamily="34" charset="0"/>
              </a:rPr>
              <a:t>≃ </a:t>
            </a:r>
            <a:r>
              <a:rPr lang="pt-PT" sz="2800" dirty="0" smtClean="0">
                <a:solidFill>
                  <a:prstClr val="black"/>
                </a:solidFill>
                <a:cs typeface="Calibri" pitchFamily="34" charset="0"/>
              </a:rPr>
              <a:t>36% - ver </a:t>
            </a:r>
            <a:r>
              <a:rPr lang="pt-PT" sz="2800" dirty="0" smtClean="0">
                <a:solidFill>
                  <a:prstClr val="black"/>
                </a:solidFill>
                <a:cs typeface="Calibri" pitchFamily="34" charset="0"/>
                <a:hlinkClick r:id="rId3"/>
              </a:rPr>
              <a:t>www.doaj.org</a:t>
            </a:r>
            <a:r>
              <a:rPr lang="pt-PT" sz="2800" dirty="0" smtClean="0">
                <a:solidFill>
                  <a:prstClr val="black"/>
                </a:solidFill>
                <a:cs typeface="Calibri" pitchFamily="34" charset="0"/>
              </a:rPr>
              <a:t>).</a:t>
            </a:r>
          </a:p>
          <a:p>
            <a:pPr marL="457200" indent="-457200" algn="just">
              <a:lnSpc>
                <a:spcPct val="90000"/>
              </a:lnSpc>
              <a:spcBef>
                <a:spcPts val="300"/>
              </a:spcBef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pt-PT" sz="2800" dirty="0" smtClean="0">
              <a:solidFill>
                <a:prstClr val="black"/>
              </a:solidFill>
              <a:cs typeface="Calibri" pitchFamily="34" charset="0"/>
            </a:endParaRPr>
          </a:p>
          <a:p>
            <a:pPr marL="457200" indent="-457200" algn="just">
              <a:lnSpc>
                <a:spcPct val="90000"/>
              </a:lnSpc>
              <a:spcBef>
                <a:spcPts val="300"/>
              </a:spcBef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pt-PT" sz="2800" b="1" dirty="0" smtClean="0">
                <a:solidFill>
                  <a:srgbClr val="006600"/>
                </a:solidFill>
                <a:cs typeface="Calibri" pitchFamily="34" charset="0"/>
              </a:rPr>
              <a:t>V</a:t>
            </a:r>
            <a:r>
              <a:rPr lang="pt-PT" sz="2800" b="1" dirty="0" err="1" smtClean="0">
                <a:solidFill>
                  <a:srgbClr val="006600"/>
                </a:solidFill>
                <a:cs typeface="Calibri" pitchFamily="34" charset="0"/>
              </a:rPr>
              <a:t>erde</a:t>
            </a:r>
            <a:r>
              <a:rPr lang="pt-PT" sz="2800" b="1" dirty="0" smtClean="0">
                <a:solidFill>
                  <a:srgbClr val="006600"/>
                </a:solidFill>
                <a:cs typeface="Calibri" pitchFamily="34" charset="0"/>
              </a:rPr>
              <a:t>:</a:t>
            </a:r>
            <a:r>
              <a:rPr lang="pt-PT" sz="2800" dirty="0" smtClean="0">
                <a:solidFill>
                  <a:prstClr val="black"/>
                </a:solidFill>
                <a:cs typeface="Calibri" pitchFamily="34" charset="0"/>
              </a:rPr>
              <a:t> Depositar os artigos em </a:t>
            </a:r>
            <a:r>
              <a:rPr lang="pt-PT" sz="2800" u="sng" dirty="0" smtClean="0">
                <a:solidFill>
                  <a:prstClr val="black"/>
                </a:solidFill>
                <a:cs typeface="Calibri" pitchFamily="34" charset="0"/>
              </a:rPr>
              <a:t>repositórios </a:t>
            </a:r>
            <a:r>
              <a:rPr lang="es-ES" sz="2800" dirty="0" smtClean="0">
                <a:solidFill>
                  <a:prstClr val="black"/>
                </a:solidFill>
                <a:cs typeface="Calibri" pitchFamily="34" charset="0"/>
              </a:rPr>
              <a:t>(actualmente </a:t>
            </a:r>
            <a:r>
              <a:rPr lang="es-ES" sz="2800" dirty="0" err="1" smtClean="0">
                <a:solidFill>
                  <a:prstClr val="black"/>
                </a:solidFill>
                <a:cs typeface="Calibri" pitchFamily="34" charset="0"/>
              </a:rPr>
              <a:t>mais</a:t>
            </a:r>
            <a:r>
              <a:rPr lang="es-ES" sz="2800" dirty="0" smtClean="0">
                <a:solidFill>
                  <a:prstClr val="black"/>
                </a:solidFill>
                <a:cs typeface="Calibri" pitchFamily="34" charset="0"/>
              </a:rPr>
              <a:t> de 2800 – ver </a:t>
            </a:r>
            <a:r>
              <a:rPr lang="en-GB" sz="2800" dirty="0" smtClean="0">
                <a:solidFill>
                  <a:prstClr val="black"/>
                </a:solidFill>
                <a:cs typeface="Calibri" pitchFamily="34" charset="0"/>
                <a:hlinkClick r:id="rId4"/>
              </a:rPr>
              <a:t>www.opendoar.org</a:t>
            </a:r>
            <a:r>
              <a:rPr lang="en-GB" sz="2800" dirty="0" smtClean="0">
                <a:solidFill>
                  <a:prstClr val="black"/>
                </a:solidFill>
                <a:cs typeface="Calibri" pitchFamily="34" charset="0"/>
              </a:rPr>
              <a:t>) </a:t>
            </a:r>
            <a:r>
              <a:rPr lang="pt-PT" sz="2800" dirty="0" smtClean="0">
                <a:solidFill>
                  <a:prstClr val="black"/>
                </a:solidFill>
                <a:cs typeface="Calibri" pitchFamily="34" charset="0"/>
              </a:rPr>
              <a:t>independentemente das revistas onde se publicam (incluindo as comerciais, presentemente cerca de 29000, </a:t>
            </a:r>
            <a:r>
              <a:rPr lang="pt-PT" sz="2800" dirty="0" smtClean="0">
                <a:solidFill>
                  <a:prstClr val="black"/>
                </a:solidFill>
                <a:ea typeface="Arial Unicode MS" pitchFamily="34" charset="-128"/>
                <a:cs typeface="Calibri" pitchFamily="34" charset="0"/>
              </a:rPr>
              <a:t>≃ 64</a:t>
            </a:r>
            <a:r>
              <a:rPr lang="pt-PT" sz="2800" dirty="0" smtClean="0">
                <a:solidFill>
                  <a:prstClr val="black"/>
                </a:solidFill>
                <a:cs typeface="Calibri" pitchFamily="34" charset="0"/>
              </a:rPr>
              <a:t>%).</a:t>
            </a:r>
            <a:endParaRPr lang="pt-PT" sz="2800" dirty="0">
              <a:solidFill>
                <a:prstClr val="black"/>
              </a:solidFill>
              <a:cs typeface="Calibri" pitchFamily="34" charset="0"/>
            </a:endParaRPr>
          </a:p>
        </p:txBody>
      </p:sp>
      <p:pic>
        <p:nvPicPr>
          <p:cNvPr id="6" name="Picture 15" descr="j020179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3737" y="1184275"/>
            <a:ext cx="8041542" cy="5288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5010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32622" t="27444" r="35817" b="26193"/>
          <a:stretch/>
        </p:blipFill>
        <p:spPr>
          <a:xfrm>
            <a:off x="1600201" y="1313411"/>
            <a:ext cx="6134792" cy="5066793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452560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Os repositórios no mundo…</a:t>
            </a:r>
            <a:endParaRPr lang="pt-PT" sz="3200" b="1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/>
          <a:srcRect t="12402" r="91198" b="72081"/>
          <a:stretch/>
        </p:blipFill>
        <p:spPr>
          <a:xfrm>
            <a:off x="9796496" y="1184275"/>
            <a:ext cx="1145298" cy="1135117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3"/>
          <a:srcRect l="5959" t="36249" r="22709" b="6251"/>
          <a:stretch/>
        </p:blipFill>
        <p:spPr>
          <a:xfrm>
            <a:off x="467800" y="1184275"/>
            <a:ext cx="8066471" cy="5325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70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54489" y="197589"/>
            <a:ext cx="5793912" cy="999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9pPr>
          </a:lstStyle>
          <a:p>
            <a:pPr eaLnBrk="1" hangingPunct="1">
              <a:defRPr/>
            </a:pPr>
            <a:r>
              <a:rPr lang="en-GB" sz="3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Timeline do </a:t>
            </a:r>
            <a:r>
              <a:rPr lang="en-GB" sz="3200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Acesso</a:t>
            </a:r>
            <a:r>
              <a:rPr lang="en-GB" sz="3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GB" sz="3200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Aberto</a:t>
            </a:r>
            <a:r>
              <a:rPr lang="en-GB" sz="3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</a:p>
          <a:p>
            <a:pPr eaLnBrk="1" hangingPunct="1">
              <a:defRPr/>
            </a:pPr>
            <a:r>
              <a:rPr lang="en-GB" sz="3200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na</a:t>
            </a:r>
            <a:r>
              <a:rPr lang="en-GB" sz="3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GB" sz="3200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Universidade</a:t>
            </a:r>
            <a:r>
              <a:rPr lang="en-GB" sz="3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do Minho </a:t>
            </a:r>
            <a:endParaRPr lang="pt-PT" sz="3200" kern="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" r="727"/>
          <a:stretch/>
        </p:blipFill>
        <p:spPr>
          <a:xfrm>
            <a:off x="560392" y="1857975"/>
            <a:ext cx="7880465" cy="4207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/>
          <a:srcRect l="50390" t="47249" r="12213" b="12041"/>
          <a:stretch/>
        </p:blipFill>
        <p:spPr>
          <a:xfrm>
            <a:off x="5556133" y="3861048"/>
            <a:ext cx="2976307" cy="2592000"/>
          </a:xfrm>
          <a:prstGeom prst="rect">
            <a:avLst/>
          </a:prstGeom>
        </p:spPr>
      </p:pic>
      <p:sp>
        <p:nvSpPr>
          <p:cNvPr id="9" name="Marcador de Posição do Texto 2"/>
          <p:cNvSpPr txBox="1">
            <a:spLocks/>
          </p:cNvSpPr>
          <p:nvPr/>
        </p:nvSpPr>
        <p:spPr bwMode="auto">
          <a:xfrm>
            <a:off x="722313" y="2906713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20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800">
                <a:solidFill>
                  <a:srgbClr val="333333"/>
                </a:solidFill>
                <a:latin typeface="+mn-lt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600">
                <a:solidFill>
                  <a:srgbClr val="333333"/>
                </a:solidFill>
                <a:latin typeface="+mn-lt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pt-PT" sz="11500" kern="0" dirty="0" smtClean="0">
                <a:solidFill>
                  <a:srgbClr val="9713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pt-PT" sz="11500" kern="0" dirty="0">
              <a:solidFill>
                <a:srgbClr val="9713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 bwMode="auto">
          <a:xfrm>
            <a:off x="722313" y="4406900"/>
            <a:ext cx="7772400" cy="190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9pPr>
          </a:lstStyle>
          <a:p>
            <a:pPr>
              <a:defRPr/>
            </a:pPr>
            <a:r>
              <a:rPr lang="pt-PT" kern="0" dirty="0" smtClean="0">
                <a:latin typeface="Tahoma"/>
              </a:rPr>
              <a:t>Criação</a:t>
            </a:r>
            <a:endParaRPr lang="pt-PT" kern="0" dirty="0">
              <a:latin typeface="Tahoma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78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491320" y="1201003"/>
            <a:ext cx="8024883" cy="5254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white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277" y="5479832"/>
            <a:ext cx="1445969" cy="57386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660" y="3649263"/>
            <a:ext cx="2154634" cy="1615976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622" y="3662911"/>
            <a:ext cx="2154634" cy="1615976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70" y="3676559"/>
            <a:ext cx="2154634" cy="1615976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290" y="1910687"/>
            <a:ext cx="2154634" cy="1615976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730" y="1910687"/>
            <a:ext cx="2154634" cy="1615976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70" y="1910687"/>
            <a:ext cx="2154634" cy="1615976"/>
          </a:xfrm>
          <a:prstGeom prst="rect">
            <a:avLst/>
          </a:prstGeom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1" t="24207" r="17169" b="11428"/>
          <a:stretch/>
        </p:blipFill>
        <p:spPr bwMode="auto">
          <a:xfrm>
            <a:off x="1624085" y="1815153"/>
            <a:ext cx="5567178" cy="41216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3" name="Picture 8" descr="home-repositorium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>
          <a:xfrm>
            <a:off x="795489" y="1324211"/>
            <a:ext cx="7573436" cy="50356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aphicFrame>
        <p:nvGraphicFramePr>
          <p:cNvPr id="14" name="Group 28"/>
          <p:cNvGraphicFramePr>
            <a:graphicFrameLocks noGrp="1"/>
          </p:cNvGraphicFramePr>
          <p:nvPr>
            <p:extLst/>
          </p:nvPr>
        </p:nvGraphicFramePr>
        <p:xfrm>
          <a:off x="1166483" y="1341438"/>
          <a:ext cx="6910387" cy="4986594"/>
        </p:xfrm>
        <a:graphic>
          <a:graphicData uri="http://schemas.openxmlformats.org/drawingml/2006/table">
            <a:tbl>
              <a:tblPr/>
              <a:tblGrid>
                <a:gridCol w="989012"/>
                <a:gridCol w="984250"/>
                <a:gridCol w="989013"/>
                <a:gridCol w="985837"/>
                <a:gridCol w="989013"/>
                <a:gridCol w="984250"/>
                <a:gridCol w="989012"/>
              </a:tblGrid>
              <a:tr h="806450">
                <a:tc gridSpan="7">
                  <a:txBody>
                    <a:bodyPr/>
                    <a:lstStyle>
                      <a:lvl1pPr marL="1825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1825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5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Novembro 2003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376238">
                <a:tc gridSpan="7">
                  <a:txBody>
                    <a:bodyPr/>
                    <a:lstStyle>
                      <a:lvl1pPr marL="1825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1825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PT" altLang="pt-P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NewsGotT" pitchFamily="2" charset="0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5111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Times New Roman" pitchFamily="18" charset="0"/>
                        </a:rPr>
                        <a:t>Seg.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Times New Roman" pitchFamily="18" charset="0"/>
                        </a:rPr>
                        <a:t>Ter.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Times New Roman" pitchFamily="18" charset="0"/>
                        </a:rPr>
                        <a:t>Qua.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Times New Roman" pitchFamily="18" charset="0"/>
                        </a:rPr>
                        <a:t>Qui.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Times New Roman" pitchFamily="18" charset="0"/>
                        </a:rPr>
                        <a:t>Sex.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Times New Roman" pitchFamily="18" charset="0"/>
                        </a:rPr>
                        <a:t>Sáb.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Times New Roman" pitchFamily="18" charset="0"/>
                        </a:rPr>
                        <a:t>Dom.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4988">
                <a:tc>
                  <a:txBody>
                    <a:bodyPr/>
                    <a:lstStyle>
                      <a:lvl1pPr marL="1825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1825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PT" altLang="pt-PT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C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PT" altLang="pt-PT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C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PT" altLang="pt-PT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C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PT" altLang="pt-PT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C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PT" altLang="pt-PT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C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8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7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8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9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02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11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12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13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14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15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16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65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17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18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19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</a:rPr>
                        <a:t>20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</a:rPr>
                        <a:t>21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22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23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65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24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25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26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27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28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29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C0C0"/>
                          </a:solidFill>
                          <a:effectLst/>
                          <a:latin typeface="Arial" pitchFamily="34" charset="0"/>
                        </a:rPr>
                        <a:t>30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65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PT" altLang="pt-PT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C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PT" altLang="pt-PT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C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PT" altLang="pt-PT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C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PT" altLang="pt-PT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C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PT" altLang="pt-PT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C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PT" altLang="pt-PT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C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8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1pPr>
                      <a:lvl2pPr marL="627063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4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2pPr>
                      <a:lvl3pPr marL="1092200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3pPr>
                      <a:lvl4pPr marL="1500188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4pPr>
                      <a:lvl5pPr marL="1908175">
                        <a:spcBef>
                          <a:spcPct val="20000"/>
                        </a:spcBef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5pPr>
                      <a:lvl6pPr marL="23653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6pPr>
                      <a:lvl7pPr marL="28225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7pPr>
                      <a:lvl8pPr marL="32797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8pPr>
                      <a:lvl9pPr marL="37369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NewsGotT" pitchFamily="2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71318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PT" altLang="pt-PT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C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6" name="Imagem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15" name="Título 1"/>
          <p:cNvSpPr txBox="1">
            <a:spLocks/>
          </p:cNvSpPr>
          <p:nvPr/>
        </p:nvSpPr>
        <p:spPr>
          <a:xfrm>
            <a:off x="452560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Criação</a:t>
            </a:r>
            <a:endParaRPr lang="pt-PT" sz="3200" b="1" dirty="0"/>
          </a:p>
        </p:txBody>
      </p:sp>
    </p:spTree>
    <p:extLst>
      <p:ext uri="{BB962C8B-B14F-4D97-AF65-F5344CB8AC3E}">
        <p14:creationId xmlns:p14="http://schemas.microsoft.com/office/powerpoint/2010/main" val="1947853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 descr="sem nome1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67" y="1232757"/>
            <a:ext cx="7964173" cy="521617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3149498" y="3617650"/>
            <a:ext cx="4411662" cy="7223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4638" indent="-2746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11200" indent="-25717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3208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728788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136775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93975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3051175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508375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965575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990033"/>
              </a:buClr>
              <a:buFont typeface="Wingdings" pitchFamily="2" charset="2"/>
              <a:buChar char="§"/>
            </a:pPr>
            <a:r>
              <a:rPr lang="pt-PT" altLang="pt-PT" sz="2200" b="1" dirty="0">
                <a:latin typeface="NewsGotT" pitchFamily="2" charset="0"/>
              </a:rPr>
              <a:t>1.ª instalação DSpace em língua portuguesa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3923373" y="2004925"/>
            <a:ext cx="4170362" cy="785813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chemeClr val="bg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4638" indent="-2746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11200" indent="-25717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3208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728788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136775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93975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3051175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508375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965575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>
              <a:buClr>
                <a:srgbClr val="A50021"/>
              </a:buClr>
              <a:buFont typeface="Wingdings" pitchFamily="2" charset="2"/>
              <a:buChar char="§"/>
            </a:pPr>
            <a:r>
              <a:rPr lang="pt-PT" altLang="pt-PT" sz="2200" b="1" dirty="0">
                <a:latin typeface="NewsGotT" pitchFamily="2" charset="0"/>
              </a:rPr>
              <a:t>1.º repositório institucional lusófono</a:t>
            </a: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1008085" y="5191563"/>
            <a:ext cx="4576763" cy="84931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4638" indent="-2746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11200" indent="-25717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3208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728788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136775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93975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3051175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508375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965575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>
              <a:buClr>
                <a:srgbClr val="A50021"/>
              </a:buClr>
              <a:buFont typeface="Wingdings" pitchFamily="2" charset="2"/>
              <a:buChar char="§"/>
            </a:pPr>
            <a:r>
              <a:rPr lang="pt-PT" altLang="pt-PT" sz="2200" b="1" dirty="0">
                <a:latin typeface="NewsGotT" pitchFamily="2" charset="0"/>
              </a:rPr>
              <a:t>1.º  </a:t>
            </a:r>
            <a:r>
              <a:rPr lang="pt-PT" altLang="pt-PT" sz="2200" b="1" dirty="0" smtClean="0">
                <a:latin typeface="NewsGotT" pitchFamily="2" charset="0"/>
              </a:rPr>
              <a:t>projeto </a:t>
            </a:r>
            <a:r>
              <a:rPr lang="pt-PT" altLang="pt-PT" sz="2200" b="1" dirty="0">
                <a:latin typeface="NewsGotT" pitchFamily="2" charset="0"/>
              </a:rPr>
              <a:t>e–UM a entrar em funcionamento</a:t>
            </a:r>
          </a:p>
        </p:txBody>
      </p:sp>
      <p:pic>
        <p:nvPicPr>
          <p:cNvPr id="8" name="Picture 11" descr="e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5374426"/>
            <a:ext cx="904875" cy="4631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452560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Criação</a:t>
            </a:r>
            <a:endParaRPr lang="pt-PT" sz="3200" b="1" dirty="0"/>
          </a:p>
        </p:txBody>
      </p:sp>
    </p:spTree>
    <p:extLst>
      <p:ext uri="{BB962C8B-B14F-4D97-AF65-F5344CB8AC3E}">
        <p14:creationId xmlns:p14="http://schemas.microsoft.com/office/powerpoint/2010/main" val="127646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452560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>
                <a:latin typeface="Calibri" pitchFamily="34" charset="0"/>
                <a:cs typeface="Calibri" pitchFamily="34" charset="0"/>
              </a:rPr>
              <a:t>Objetivos do RepositóriUM</a:t>
            </a:r>
          </a:p>
        </p:txBody>
      </p:sp>
      <p:sp>
        <p:nvSpPr>
          <p:cNvPr id="5" name="Marcador de Posição de Conteúdo 1"/>
          <p:cNvSpPr txBox="1">
            <a:spLocks/>
          </p:cNvSpPr>
          <p:nvPr/>
        </p:nvSpPr>
        <p:spPr>
          <a:xfrm>
            <a:off x="611560" y="1379913"/>
            <a:ext cx="7900673" cy="498763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lvl="3" indent="-361950" fontAlgn="base">
              <a:spcBef>
                <a:spcPts val="18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</a:pPr>
            <a:r>
              <a:rPr lang="pt-PT" sz="2800" kern="0" dirty="0">
                <a:solidFill>
                  <a:srgbClr val="000000"/>
                </a:solidFill>
              </a:rPr>
              <a:t>Contribuir para aumentar o impacto da investigação desenvolvida na Universidade, aumentando a sua visibilidade e acessibilidade;</a:t>
            </a:r>
          </a:p>
          <a:p>
            <a:pPr marL="533400" lvl="3" indent="-361950" fontAlgn="base">
              <a:spcBef>
                <a:spcPts val="18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  <a:tabLst>
                <a:tab pos="361950" algn="l"/>
              </a:tabLst>
            </a:pPr>
            <a:r>
              <a:rPr lang="pt-PT" sz="2800" kern="0" dirty="0">
                <a:solidFill>
                  <a:srgbClr val="000000"/>
                </a:solidFill>
              </a:rPr>
              <a:t>Preservar a memória intelectual da Universidade do Minho;</a:t>
            </a:r>
          </a:p>
          <a:p>
            <a:pPr marL="533400" lvl="3" indent="-361950" fontAlgn="base">
              <a:spcBef>
                <a:spcPts val="18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§"/>
              <a:tabLst>
                <a:tab pos="361950" algn="l"/>
              </a:tabLst>
            </a:pPr>
            <a:r>
              <a:rPr lang="pt-PT" sz="2800" kern="0" dirty="0">
                <a:solidFill>
                  <a:srgbClr val="000000"/>
                </a:solidFill>
              </a:rPr>
              <a:t>Facilitar a gestão da informação na Universidade do Minho.</a:t>
            </a:r>
          </a:p>
          <a:p>
            <a:pPr marL="0" indent="0">
              <a:buClr>
                <a:srgbClr val="800000"/>
              </a:buClr>
              <a:buNone/>
            </a:pPr>
            <a:endParaRPr lang="pt-PT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623049"/>
            <a:ext cx="1737360" cy="1746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781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Imagem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1" t="11513" b="15266"/>
          <a:stretch>
            <a:fillRect/>
          </a:stretch>
        </p:blipFill>
        <p:spPr bwMode="auto">
          <a:xfrm rot="16200000" flipH="1">
            <a:off x="6717239" y="2069699"/>
            <a:ext cx="1487268" cy="218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32" y="1242874"/>
            <a:ext cx="6149033" cy="5225163"/>
          </a:xfrm>
          <a:prstGeom prst="rect">
            <a:avLst/>
          </a:prstGeom>
        </p:spPr>
      </p:pic>
      <p:sp>
        <p:nvSpPr>
          <p:cNvPr id="2" name="Título 1"/>
          <p:cNvSpPr txBox="1">
            <a:spLocks/>
          </p:cNvSpPr>
          <p:nvPr/>
        </p:nvSpPr>
        <p:spPr>
          <a:xfrm>
            <a:off x="452560" y="174625"/>
            <a:ext cx="5436270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“Palavras chave” da apresentação…</a:t>
            </a:r>
            <a:endParaRPr lang="pt-PT" sz="3200" b="1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78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6280" y="1341120"/>
            <a:ext cx="7818120" cy="4983480"/>
          </a:xfrm>
        </p:spPr>
        <p:txBody>
          <a:bodyPr>
            <a:noAutofit/>
          </a:bodyPr>
          <a:lstStyle/>
          <a:p>
            <a:pPr>
              <a:buClr>
                <a:srgbClr val="971318"/>
              </a:buClr>
              <a:buFont typeface="Wingdings" panose="05000000000000000000" pitchFamily="2" charset="2"/>
              <a:buChar char="§"/>
            </a:pPr>
            <a:r>
              <a:rPr lang="pt-PT" altLang="pt-PT" sz="2600" dirty="0" smtClean="0">
                <a:latin typeface="NewsGotT" pitchFamily="2" charset="0"/>
              </a:rPr>
              <a:t>O </a:t>
            </a:r>
            <a:r>
              <a:rPr lang="pt-PT" altLang="pt-PT" sz="2600" dirty="0" err="1" smtClean="0">
                <a:latin typeface="NewsGotT" pitchFamily="2" charset="0"/>
              </a:rPr>
              <a:t>DSpace</a:t>
            </a:r>
            <a:r>
              <a:rPr lang="pt-PT" altLang="pt-PT" sz="2600" dirty="0" smtClean="0">
                <a:latin typeface="NewsGotT" pitchFamily="2" charset="0"/>
              </a:rPr>
              <a:t> foi um projeto desenvolvido originalmente pelas bibliotecas do Massachusetts </a:t>
            </a:r>
            <a:r>
              <a:rPr lang="pt-PT" altLang="pt-PT" sz="2600" dirty="0" err="1" smtClean="0">
                <a:latin typeface="NewsGotT" pitchFamily="2" charset="0"/>
              </a:rPr>
              <a:t>Institute</a:t>
            </a:r>
            <a:r>
              <a:rPr lang="pt-PT" altLang="pt-PT" sz="2600" dirty="0" smtClean="0">
                <a:latin typeface="NewsGotT" pitchFamily="2" charset="0"/>
              </a:rPr>
              <a:t> </a:t>
            </a:r>
            <a:r>
              <a:rPr lang="pt-PT" altLang="pt-PT" sz="2600" dirty="0" err="1" smtClean="0">
                <a:latin typeface="NewsGotT" pitchFamily="2" charset="0"/>
              </a:rPr>
              <a:t>of</a:t>
            </a:r>
            <a:r>
              <a:rPr lang="pt-PT" altLang="pt-PT" sz="2600" dirty="0" smtClean="0">
                <a:latin typeface="NewsGotT" pitchFamily="2" charset="0"/>
              </a:rPr>
              <a:t> </a:t>
            </a:r>
            <a:r>
              <a:rPr lang="pt-PT" altLang="pt-PT" sz="2600" dirty="0" err="1" smtClean="0">
                <a:latin typeface="NewsGotT" pitchFamily="2" charset="0"/>
              </a:rPr>
              <a:t>Technology</a:t>
            </a:r>
            <a:r>
              <a:rPr lang="pt-PT" altLang="pt-PT" sz="2600" dirty="0" smtClean="0">
                <a:latin typeface="NewsGotT" pitchFamily="2" charset="0"/>
              </a:rPr>
              <a:t> (MIT) para recolher, preservar, gerir e disseminar a produção intelectual dos seus investigadores.</a:t>
            </a:r>
          </a:p>
          <a:p>
            <a:pPr>
              <a:buClr>
                <a:srgbClr val="971318"/>
              </a:buClr>
              <a:buFont typeface="Wingdings" panose="05000000000000000000" pitchFamily="2" charset="2"/>
              <a:buChar char="§"/>
            </a:pPr>
            <a:r>
              <a:rPr lang="pt-PT" altLang="pt-PT" sz="2600" dirty="0" smtClean="0">
                <a:latin typeface="NewsGotT" pitchFamily="2" charset="0"/>
              </a:rPr>
              <a:t>Resultou de um esforço conjunto de pesquisa e desenvolvimento do MIT e da Hewlett-Packard (HP). </a:t>
            </a:r>
          </a:p>
          <a:p>
            <a:pPr>
              <a:buClr>
                <a:srgbClr val="971318"/>
              </a:buClr>
              <a:buFont typeface="Wingdings" panose="05000000000000000000" pitchFamily="2" charset="2"/>
              <a:buChar char="§"/>
            </a:pPr>
            <a:r>
              <a:rPr lang="pt-PT" altLang="pt-PT" sz="2600" dirty="0" smtClean="0">
                <a:latin typeface="NewsGotT" pitchFamily="2" charset="0"/>
              </a:rPr>
              <a:t>O sistema foi disponibilizado publicamente em Novembro de 2002 de acordo com os termos da </a:t>
            </a:r>
            <a:r>
              <a:rPr lang="pt-PT" altLang="pt-PT" sz="2600" i="1" dirty="0" smtClean="0">
                <a:latin typeface="NewsGotT" pitchFamily="2" charset="0"/>
              </a:rPr>
              <a:t>BSD open </a:t>
            </a:r>
            <a:r>
              <a:rPr lang="pt-PT" altLang="pt-PT" sz="2600" i="1" dirty="0" err="1" smtClean="0">
                <a:latin typeface="NewsGotT" pitchFamily="2" charset="0"/>
              </a:rPr>
              <a:t>source</a:t>
            </a:r>
            <a:r>
              <a:rPr lang="pt-PT" altLang="pt-PT" sz="2600" i="1" dirty="0" smtClean="0">
                <a:latin typeface="NewsGotT" pitchFamily="2" charset="0"/>
              </a:rPr>
              <a:t> </a:t>
            </a:r>
            <a:r>
              <a:rPr lang="pt-PT" altLang="pt-PT" sz="2600" dirty="0" err="1" smtClean="0">
                <a:latin typeface="NewsGotT" pitchFamily="2" charset="0"/>
              </a:rPr>
              <a:t>license</a:t>
            </a:r>
            <a:r>
              <a:rPr lang="pt-PT" altLang="pt-PT" sz="2600" dirty="0" smtClean="0">
                <a:latin typeface="NewsGotT" pitchFamily="2" charset="0"/>
              </a:rPr>
              <a:t> (sistema gratuito e de código aberto).</a:t>
            </a:r>
          </a:p>
          <a:p>
            <a:pPr>
              <a:buClr>
                <a:srgbClr val="971318"/>
              </a:buClr>
              <a:buFont typeface="Wingdings" panose="05000000000000000000" pitchFamily="2" charset="2"/>
              <a:buChar char="§"/>
            </a:pPr>
            <a:r>
              <a:rPr lang="pt-PT" altLang="pt-PT" sz="2600" dirty="0" smtClean="0">
                <a:latin typeface="NewsGotT" pitchFamily="2" charset="0"/>
              </a:rPr>
              <a:t>Atualmente é gerido pela fundação </a:t>
            </a:r>
            <a:r>
              <a:rPr lang="pt-PT" altLang="pt-PT" sz="2600" dirty="0" err="1" smtClean="0">
                <a:latin typeface="NewsGotT" pitchFamily="2" charset="0"/>
                <a:hlinkClick r:id="rId3"/>
              </a:rPr>
              <a:t>DuraSpace</a:t>
            </a:r>
            <a:r>
              <a:rPr lang="pt-PT" altLang="pt-PT" sz="2600" dirty="0" smtClean="0">
                <a:latin typeface="NewsGotT" pitchFamily="2" charset="0"/>
              </a:rPr>
              <a:t> e com o apoio de uma comunidade de desenvolvedores bastante ativa. </a:t>
            </a:r>
            <a:endParaRPr lang="pt-PT" altLang="pt-PT" sz="2600" dirty="0">
              <a:latin typeface="NewsGotT" pitchFamily="2" charset="0"/>
            </a:endParaRPr>
          </a:p>
        </p:txBody>
      </p:sp>
      <p:pic>
        <p:nvPicPr>
          <p:cNvPr id="5" name="Picture 4" descr="sem nome1"/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607079" y="1421662"/>
            <a:ext cx="7912081" cy="50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452560" y="174625"/>
            <a:ext cx="6008201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err="1">
                <a:latin typeface="Calibri" pitchFamily="34" charset="0"/>
                <a:cs typeface="Calibri" pitchFamily="34" charset="0"/>
              </a:rPr>
              <a:t>DSpace</a:t>
            </a:r>
            <a:r>
              <a:rPr lang="pt-PT" sz="3200" b="1" dirty="0">
                <a:latin typeface="Calibri" pitchFamily="34" charset="0"/>
                <a:cs typeface="Calibri" pitchFamily="34" charset="0"/>
              </a:rPr>
              <a:t>: A plataforma do RepositóriUM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88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62217" y="1429453"/>
            <a:ext cx="7993062" cy="4822825"/>
          </a:xfrm>
        </p:spPr>
        <p:txBody>
          <a:bodyPr/>
          <a:lstStyle/>
          <a:p>
            <a:pPr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pt-PT" altLang="pt-PT" sz="800" dirty="0">
              <a:latin typeface="NewsGotT" pitchFamily="2" charset="0"/>
            </a:endParaRPr>
          </a:p>
          <a:p>
            <a:pPr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800" dirty="0">
                <a:latin typeface="NewsGotT" pitchFamily="2" charset="0"/>
              </a:rPr>
              <a:t>O RepositóriUM está organizado em comunidades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pt-PT" altLang="pt-PT" sz="1400" dirty="0">
              <a:latin typeface="NewsGotT" pitchFamily="2" charset="0"/>
            </a:endParaRPr>
          </a:p>
          <a:p>
            <a:pPr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pt-PT" altLang="pt-PT" sz="600" dirty="0">
              <a:latin typeface="NewsGotT" pitchFamily="2" charset="0"/>
            </a:endParaRPr>
          </a:p>
          <a:p>
            <a:pPr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800" dirty="0">
                <a:latin typeface="NewsGotT" pitchFamily="2" charset="0"/>
              </a:rPr>
              <a:t>As comunidades correspondem a unidades orgânicas (Departamentos, Centros de </a:t>
            </a:r>
            <a:r>
              <a:rPr lang="pt-PT" altLang="pt-PT" sz="2800" dirty="0" smtClean="0">
                <a:latin typeface="NewsGotT" pitchFamily="2" charset="0"/>
              </a:rPr>
              <a:t>Pesquisa, </a:t>
            </a:r>
            <a:r>
              <a:rPr lang="pt-PT" altLang="pt-PT" sz="2800" dirty="0">
                <a:latin typeface="NewsGotT" pitchFamily="2" charset="0"/>
              </a:rPr>
              <a:t>etc.) da </a:t>
            </a:r>
            <a:r>
              <a:rPr lang="pt-PT" altLang="pt-PT" sz="2800" dirty="0" err="1" smtClean="0">
                <a:latin typeface="NewsGotT" pitchFamily="2" charset="0"/>
              </a:rPr>
              <a:t>UMinho</a:t>
            </a:r>
            <a:r>
              <a:rPr lang="pt-PT" altLang="pt-PT" sz="2800" dirty="0" smtClean="0">
                <a:latin typeface="NewsGotT" pitchFamily="2" charset="0"/>
              </a:rPr>
              <a:t> </a:t>
            </a:r>
            <a:endParaRPr lang="pt-PT" altLang="pt-PT" sz="2800" dirty="0">
              <a:latin typeface="NewsGotT" pitchFamily="2" charset="0"/>
            </a:endParaRPr>
          </a:p>
          <a:p>
            <a:pPr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pt-PT" altLang="pt-PT" sz="1400" dirty="0">
              <a:latin typeface="NewsGotT" pitchFamily="2" charset="0"/>
            </a:endParaRPr>
          </a:p>
          <a:p>
            <a:pPr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pt-PT" altLang="pt-PT" sz="600" dirty="0">
              <a:latin typeface="NewsGotT" pitchFamily="2" charset="0"/>
            </a:endParaRPr>
          </a:p>
          <a:p>
            <a:pPr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800" dirty="0">
                <a:latin typeface="NewsGotT" pitchFamily="2" charset="0"/>
              </a:rPr>
              <a:t>Cada comunidade pode criar várias </a:t>
            </a:r>
            <a:r>
              <a:rPr lang="pt-PT" altLang="pt-PT" sz="2800" dirty="0" smtClean="0">
                <a:latin typeface="NewsGotT" pitchFamily="2" charset="0"/>
              </a:rPr>
              <a:t>coleções</a:t>
            </a:r>
            <a:endParaRPr lang="pt-PT" altLang="pt-PT" sz="2800" dirty="0">
              <a:latin typeface="NewsGotT" pitchFamily="2" charset="0"/>
            </a:endParaRPr>
          </a:p>
          <a:p>
            <a:pPr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pt-PT" altLang="pt-PT" sz="1400" dirty="0">
              <a:latin typeface="NewsGotT" pitchFamily="2" charset="0"/>
            </a:endParaRPr>
          </a:p>
          <a:p>
            <a:pPr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None/>
            </a:pPr>
            <a:endParaRPr lang="pt-PT" altLang="pt-PT" sz="2800" dirty="0">
              <a:latin typeface="NewsGotT" pitchFamily="2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452560" y="174625"/>
            <a:ext cx="6008201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>
                <a:latin typeface="Calibri" pitchFamily="34" charset="0"/>
                <a:cs typeface="Calibri" pitchFamily="34" charset="0"/>
              </a:rPr>
              <a:t>Quais são as grandes linhas de orientação?</a:t>
            </a:r>
          </a:p>
        </p:txBody>
      </p:sp>
    </p:spTree>
    <p:extLst>
      <p:ext uri="{BB962C8B-B14F-4D97-AF65-F5344CB8AC3E}">
        <p14:creationId xmlns:p14="http://schemas.microsoft.com/office/powerpoint/2010/main" val="50082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59567" y="1272628"/>
            <a:ext cx="7895712" cy="5184775"/>
          </a:xfrm>
          <a:noFill/>
          <a:ln/>
        </p:spPr>
        <p:txBody>
          <a:bodyPr>
            <a:noAutofit/>
          </a:bodyPr>
          <a:lstStyle/>
          <a:p>
            <a:pPr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400" dirty="0" smtClean="0"/>
              <a:t>Condições básicas para que os conteúdos possam ser </a:t>
            </a:r>
            <a:r>
              <a:rPr lang="pt-PT" altLang="pt-PT" sz="2400" dirty="0"/>
              <a:t>integrados no </a:t>
            </a:r>
            <a:r>
              <a:rPr lang="pt-PT" altLang="pt-PT" sz="2400" dirty="0" smtClean="0"/>
              <a:t>RepositóriUM:</a:t>
            </a:r>
          </a:p>
          <a:p>
            <a:pPr lvl="1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200" dirty="0" smtClean="0"/>
              <a:t>Ser </a:t>
            </a:r>
            <a:r>
              <a:rPr lang="pt-PT" altLang="pt-PT" sz="2200" dirty="0"/>
              <a:t>produzido por (autor ou </a:t>
            </a:r>
            <a:r>
              <a:rPr lang="pt-PT" altLang="pt-PT" sz="2200" dirty="0" err="1"/>
              <a:t>co-autor</a:t>
            </a:r>
            <a:r>
              <a:rPr lang="pt-PT" altLang="pt-PT" sz="2200" dirty="0"/>
              <a:t>) membro da </a:t>
            </a:r>
            <a:r>
              <a:rPr lang="pt-PT" altLang="pt-PT" sz="2200" dirty="0" err="1" smtClean="0"/>
              <a:t>UMinho</a:t>
            </a:r>
            <a:r>
              <a:rPr lang="pt-PT" altLang="pt-PT" sz="2200" dirty="0"/>
              <a:t>;</a:t>
            </a:r>
          </a:p>
          <a:p>
            <a:pPr lvl="1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200" dirty="0" smtClean="0"/>
              <a:t>Resultar </a:t>
            </a:r>
            <a:r>
              <a:rPr lang="pt-PT" altLang="pt-PT" sz="2200" dirty="0"/>
              <a:t>de atividades de investigação, desenvolvimento ou </a:t>
            </a:r>
            <a:r>
              <a:rPr lang="pt-PT" altLang="pt-PT" sz="2200" dirty="0" smtClean="0"/>
              <a:t>ensino;</a:t>
            </a:r>
            <a:endParaRPr lang="pt-PT" altLang="pt-PT" sz="2200" dirty="0"/>
          </a:p>
          <a:p>
            <a:pPr lvl="1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200" dirty="0" smtClean="0"/>
              <a:t>Não </a:t>
            </a:r>
            <a:r>
              <a:rPr lang="pt-PT" altLang="pt-PT" sz="2200" dirty="0"/>
              <a:t>ser efémero </a:t>
            </a:r>
            <a:r>
              <a:rPr lang="pt-PT" altLang="pt-PT" sz="1600" dirty="0"/>
              <a:t>(os depósitos devem ser assumidos como contribuições permanentes para o RepositóriUM);</a:t>
            </a:r>
          </a:p>
          <a:p>
            <a:pPr lvl="1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200" dirty="0" smtClean="0"/>
              <a:t>Estar </a:t>
            </a:r>
            <a:r>
              <a:rPr lang="pt-PT" altLang="pt-PT" sz="2200" dirty="0"/>
              <a:t>em formato digital;</a:t>
            </a:r>
          </a:p>
          <a:p>
            <a:pPr lvl="1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200" dirty="0" smtClean="0"/>
              <a:t>Estar </a:t>
            </a:r>
            <a:r>
              <a:rPr lang="pt-PT" altLang="pt-PT" sz="2200" dirty="0"/>
              <a:t>completo (com o texto integral) e pronto para disseminação </a:t>
            </a:r>
            <a:r>
              <a:rPr lang="pt-PT" altLang="pt-PT" sz="2200" dirty="0" smtClean="0"/>
              <a:t>pública;</a:t>
            </a:r>
            <a:endParaRPr lang="pt-PT" altLang="pt-PT" sz="2200" dirty="0"/>
          </a:p>
          <a:p>
            <a:pPr lvl="1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200" dirty="0" smtClean="0"/>
              <a:t>O </a:t>
            </a:r>
            <a:r>
              <a:rPr lang="pt-PT" altLang="pt-PT" sz="2200" dirty="0"/>
              <a:t>autor deve poder, e estar disposto a, conceder à Universidade do Minho o direito não-exclusivo de preservar e dar acesso ao seu trabalho através do RepositóriUM</a:t>
            </a:r>
            <a:r>
              <a:rPr lang="pt-PT" altLang="pt-PT" sz="2200" dirty="0" smtClean="0"/>
              <a:t>;</a:t>
            </a:r>
            <a:endParaRPr lang="pt-PT" altLang="pt-PT" sz="22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452561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>
                <a:latin typeface="Calibri" pitchFamily="34" charset="0"/>
                <a:cs typeface="Calibri" pitchFamily="34" charset="0"/>
              </a:rPr>
              <a:t>Que tipo de documentos podem ser integrados? </a:t>
            </a:r>
          </a:p>
        </p:txBody>
      </p:sp>
    </p:spTree>
    <p:extLst>
      <p:ext uri="{BB962C8B-B14F-4D97-AF65-F5344CB8AC3E}">
        <p14:creationId xmlns:p14="http://schemas.microsoft.com/office/powerpoint/2010/main" val="220448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99607" y="1349115"/>
            <a:ext cx="7809876" cy="5032635"/>
          </a:xfrm>
        </p:spPr>
        <p:txBody>
          <a:bodyPr/>
          <a:lstStyle/>
          <a:p>
            <a:pPr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800" dirty="0">
                <a:cs typeface="Mongolian Baiti" panose="03000500000000000000" pitchFamily="66" charset="0"/>
              </a:rPr>
              <a:t>Iniciada em Maio de 2003. Quatro fases</a:t>
            </a:r>
            <a:r>
              <a:rPr lang="pt-PT" altLang="pt-PT" sz="2800" dirty="0" smtClean="0">
                <a:cs typeface="Mongolian Baiti" panose="03000500000000000000" pitchFamily="66" charset="0"/>
              </a:rPr>
              <a:t>: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pt-PT" altLang="pt-PT" sz="2800" dirty="0">
              <a:cs typeface="Mongolian Baiti" panose="03000500000000000000" pitchFamily="66" charset="0"/>
            </a:endParaRPr>
          </a:p>
          <a:p>
            <a:pPr lvl="1" algn="just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dirty="0">
                <a:cs typeface="Mongolian Baiti" panose="03000500000000000000" pitchFamily="66" charset="0"/>
              </a:rPr>
              <a:t>1ª Fase - Instalação, Configuração, Tradução e Formação</a:t>
            </a:r>
          </a:p>
          <a:p>
            <a:pPr lvl="1" algn="just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dirty="0">
                <a:cs typeface="Mongolian Baiti" panose="03000500000000000000" pitchFamily="66" charset="0"/>
              </a:rPr>
              <a:t>2ª Fase - Carregamento de Teses e Dissertações</a:t>
            </a:r>
          </a:p>
          <a:p>
            <a:pPr lvl="1" algn="just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dirty="0">
                <a:cs typeface="Mongolian Baiti" panose="03000500000000000000" pitchFamily="66" charset="0"/>
              </a:rPr>
              <a:t>3ª Fase - Constituição de Comunidades Piloto</a:t>
            </a:r>
          </a:p>
          <a:p>
            <a:pPr lvl="1" algn="just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dirty="0">
                <a:cs typeface="Mongolian Baiti" panose="03000500000000000000" pitchFamily="66" charset="0"/>
              </a:rPr>
              <a:t>4ª Fase – Divulgação Pública – 20 de Novembro </a:t>
            </a:r>
          </a:p>
          <a:p>
            <a:pPr lvl="1" algn="just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pt-PT" altLang="pt-PT" dirty="0">
              <a:cs typeface="Mongolian Baiti" panose="03000500000000000000" pitchFamily="66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452561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Implementação do RepositóriUM</a:t>
            </a:r>
            <a:endParaRPr lang="pt-PT" sz="32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96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71253" y="1442855"/>
            <a:ext cx="7693258" cy="4824413"/>
          </a:xfrm>
          <a:noFill/>
          <a:ln/>
        </p:spPr>
        <p:txBody>
          <a:bodyPr/>
          <a:lstStyle/>
          <a:p>
            <a:pPr marL="274638" indent="-274638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3000" dirty="0"/>
              <a:t>Primeiro semestre de 2004</a:t>
            </a:r>
          </a:p>
          <a:p>
            <a:pPr marL="711200" lvl="1" indent="-257175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600" dirty="0"/>
              <a:t>Contacto escrito com todas as unidades da </a:t>
            </a:r>
            <a:r>
              <a:rPr lang="pt-PT" altLang="pt-PT" sz="2600" dirty="0" err="1" smtClean="0"/>
              <a:t>UMinho</a:t>
            </a:r>
            <a:endParaRPr lang="pt-PT" altLang="pt-PT" sz="2600" dirty="0"/>
          </a:p>
          <a:p>
            <a:pPr marL="711200" lvl="1" indent="-257175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600" dirty="0"/>
              <a:t>Apresentação do RepositóriUM a 10 unidades (Departamentos/Escolas) da </a:t>
            </a:r>
            <a:r>
              <a:rPr lang="pt-PT" altLang="pt-PT" sz="2600" dirty="0" err="1" smtClean="0"/>
              <a:t>UMinho</a:t>
            </a:r>
            <a:r>
              <a:rPr lang="pt-PT" altLang="pt-PT" sz="2600" dirty="0" smtClean="0"/>
              <a:t> </a:t>
            </a:r>
            <a:endParaRPr lang="pt-PT" altLang="pt-PT" sz="2600" dirty="0"/>
          </a:p>
          <a:p>
            <a:pPr marL="711200" lvl="1" indent="-257175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600" dirty="0"/>
              <a:t>2 novas comunidades constituídas</a:t>
            </a:r>
          </a:p>
          <a:p>
            <a:pPr marL="711200" lvl="1" indent="-257175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600" dirty="0"/>
              <a:t>3 das comunidades piloto paralisaram o depósito de documentos</a:t>
            </a:r>
            <a:endParaRPr lang="pt-PT" altLang="pt-PT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452561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A evolução do RepositóriUM em 2004…</a:t>
            </a:r>
            <a:endParaRPr lang="pt-PT" sz="32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23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26282" y="1349116"/>
            <a:ext cx="7813180" cy="5096654"/>
          </a:xfrm>
          <a:noFill/>
          <a:ln/>
        </p:spPr>
        <p:txBody>
          <a:bodyPr>
            <a:normAutofit/>
          </a:bodyPr>
          <a:lstStyle/>
          <a:p>
            <a:pPr marL="274638" indent="-274638">
              <a:lnSpc>
                <a:spcPct val="9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900" dirty="0"/>
              <a:t>Conclusão</a:t>
            </a:r>
          </a:p>
          <a:p>
            <a:pPr marL="711200" lvl="1" indent="-257175">
              <a:lnSpc>
                <a:spcPct val="9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500" dirty="0"/>
              <a:t>O número de documentos</a:t>
            </a:r>
          </a:p>
          <a:p>
            <a:pPr marL="711200" lvl="1" indent="-257175">
              <a:lnSpc>
                <a:spcPct val="9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500" dirty="0"/>
              <a:t>O número de comunidades</a:t>
            </a:r>
          </a:p>
          <a:p>
            <a:pPr marL="274638" indent="-274638">
              <a:lnSpc>
                <a:spcPct val="9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900" dirty="0" smtClean="0"/>
              <a:t>Evoluiu </a:t>
            </a:r>
            <a:r>
              <a:rPr lang="pt-PT" altLang="pt-PT" sz="2900" dirty="0"/>
              <a:t>mais lentamente do que o previsto e desejável</a:t>
            </a:r>
          </a:p>
          <a:p>
            <a:pPr marL="274638" indent="-274638">
              <a:lnSpc>
                <a:spcPct val="9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800" dirty="0"/>
              <a:t>Principal dificuldade</a:t>
            </a:r>
            <a:r>
              <a:rPr lang="pt-PT" altLang="pt-PT" sz="2400" dirty="0"/>
              <a:t> – </a:t>
            </a:r>
            <a:r>
              <a:rPr lang="pt-PT" altLang="pt-PT" sz="2800" dirty="0"/>
              <a:t>o depósito de conteúdos (</a:t>
            </a:r>
            <a:r>
              <a:rPr lang="pt-PT" altLang="pt-PT" sz="2800" dirty="0" err="1"/>
              <a:t>auto-arquivo</a:t>
            </a:r>
            <a:r>
              <a:rPr lang="pt-PT" altLang="pt-PT" sz="2800" dirty="0"/>
              <a:t>) pelos autores:</a:t>
            </a:r>
          </a:p>
          <a:p>
            <a:pPr marL="711200" lvl="1" indent="-257175">
              <a:lnSpc>
                <a:spcPct val="9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000" dirty="0"/>
              <a:t>Dúvidas e dificuldades relacionadas com a propriedade intelectual e direitos de autor (copyright) das publicações; </a:t>
            </a:r>
          </a:p>
          <a:p>
            <a:pPr marL="711200" lvl="1" indent="-257175">
              <a:lnSpc>
                <a:spcPct val="9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000" dirty="0"/>
              <a:t>Procedimentos de trabalho, hábitos, valores, expectativas e receios diversos em diferentes comunidades científicas;</a:t>
            </a:r>
          </a:p>
          <a:p>
            <a:pPr marL="711200" lvl="1" indent="-257175">
              <a:lnSpc>
                <a:spcPct val="9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000" dirty="0"/>
              <a:t>Inércia ou sobrecarga de trabalho dos autores;</a:t>
            </a:r>
          </a:p>
          <a:p>
            <a:pPr marL="711200" lvl="1" indent="-257175">
              <a:lnSpc>
                <a:spcPct val="9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000" dirty="0"/>
              <a:t>Dificuldades e barreiras </a:t>
            </a:r>
            <a:r>
              <a:rPr lang="pt-PT" altLang="pt-PT" sz="2000" dirty="0" smtClean="0"/>
              <a:t>tecnológicas</a:t>
            </a:r>
            <a:endParaRPr lang="pt-PT" altLang="pt-PT" sz="2000" dirty="0"/>
          </a:p>
          <a:p>
            <a:pPr marL="274638" indent="-274638">
              <a:lnSpc>
                <a:spcPct val="9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pt-PT" altLang="pt-PT" sz="2400" dirty="0">
              <a:latin typeface="NewsGotT" pitchFamily="2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452561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A evolução do RepositóriUM em 2004…</a:t>
            </a:r>
            <a:endParaRPr lang="pt-PT" sz="32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21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452561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A estratégia definida</a:t>
            </a:r>
            <a:endParaRPr lang="pt-PT" sz="32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528" y="1397418"/>
            <a:ext cx="4928431" cy="4928431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36424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29587" y="1412875"/>
            <a:ext cx="7764905" cy="4824413"/>
          </a:xfrm>
          <a:noFill/>
          <a:ln/>
        </p:spPr>
        <p:txBody>
          <a:bodyPr/>
          <a:lstStyle/>
          <a:p>
            <a:pPr marL="274638" indent="-274638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3000" dirty="0"/>
              <a:t>Estratégia de comunicação e promoção no interior e exterior da Universidade</a:t>
            </a:r>
          </a:p>
          <a:p>
            <a:pPr marL="274638" indent="-274638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3000" dirty="0"/>
              <a:t>Participação </a:t>
            </a:r>
            <a:r>
              <a:rPr lang="pt-PT" altLang="pt-PT" sz="3000" dirty="0" smtClean="0"/>
              <a:t>ativa </a:t>
            </a:r>
            <a:r>
              <a:rPr lang="pt-PT" altLang="pt-PT" sz="3000" dirty="0"/>
              <a:t>na comunidade internacional relacionada com o Open Access, os Repositórios </a:t>
            </a:r>
            <a:r>
              <a:rPr lang="pt-PT" altLang="pt-PT" sz="3000" dirty="0" smtClean="0"/>
              <a:t>Institucionais </a:t>
            </a:r>
            <a:r>
              <a:rPr lang="pt-PT" altLang="pt-PT" sz="3000" dirty="0"/>
              <a:t>e o </a:t>
            </a:r>
            <a:r>
              <a:rPr lang="pt-PT" altLang="pt-PT" sz="3000" dirty="0" err="1"/>
              <a:t>DSpace</a:t>
            </a:r>
            <a:endParaRPr lang="pt-PT" altLang="pt-PT" sz="3000" dirty="0"/>
          </a:p>
          <a:p>
            <a:pPr marL="274638" indent="-274638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3000" dirty="0"/>
              <a:t>Desenvolvimento de serviços de valor acrescentado para os autores</a:t>
            </a:r>
          </a:p>
          <a:p>
            <a:pPr marL="274638" indent="-274638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3000" dirty="0"/>
              <a:t>Definição de uma política institucional </a:t>
            </a:r>
            <a:r>
              <a:rPr lang="pt-PT" altLang="pt-PT" sz="3000" dirty="0" smtClean="0"/>
              <a:t>de AA para a Universidade do Minho</a:t>
            </a:r>
            <a:endParaRPr lang="pt-PT" altLang="pt-PT" sz="3000" dirty="0"/>
          </a:p>
          <a:p>
            <a:pPr marL="274638" indent="-274638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pt-PT" altLang="pt-PT" dirty="0">
              <a:latin typeface="NewsGotT" pitchFamily="2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452561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A estratégia definida</a:t>
            </a:r>
            <a:endParaRPr lang="pt-PT" sz="32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63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2"/>
          <a:srcRect l="50390" t="47249" r="12213" b="12041"/>
          <a:stretch/>
        </p:blipFill>
        <p:spPr>
          <a:xfrm>
            <a:off x="5556133" y="3861048"/>
            <a:ext cx="2976307" cy="2592000"/>
          </a:xfrm>
          <a:prstGeom prst="rect">
            <a:avLst/>
          </a:prstGeom>
        </p:spPr>
      </p:pic>
      <p:sp>
        <p:nvSpPr>
          <p:cNvPr id="9" name="Marcador de Posição do Texto 2"/>
          <p:cNvSpPr txBox="1">
            <a:spLocks/>
          </p:cNvSpPr>
          <p:nvPr/>
        </p:nvSpPr>
        <p:spPr bwMode="auto">
          <a:xfrm>
            <a:off x="722313" y="2906713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20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800">
                <a:solidFill>
                  <a:srgbClr val="333333"/>
                </a:solidFill>
                <a:latin typeface="+mn-lt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600">
                <a:solidFill>
                  <a:srgbClr val="333333"/>
                </a:solidFill>
                <a:latin typeface="+mn-lt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pt-PT" sz="11500" kern="0" dirty="0" smtClean="0">
                <a:solidFill>
                  <a:srgbClr val="9713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pt-PT" sz="11500" kern="0" dirty="0">
              <a:solidFill>
                <a:srgbClr val="9713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 bwMode="auto">
          <a:xfrm>
            <a:off x="722313" y="4406900"/>
            <a:ext cx="7772400" cy="190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9pPr>
          </a:lstStyle>
          <a:p>
            <a:pPr>
              <a:defRPr/>
            </a:pPr>
            <a:r>
              <a:rPr lang="pt-PT" kern="0" dirty="0" smtClean="0">
                <a:latin typeface="Tahoma"/>
              </a:rPr>
              <a:t>Colaboração </a:t>
            </a:r>
            <a:r>
              <a:rPr lang="pt-PT" kern="0" dirty="0" err="1" smtClean="0">
                <a:latin typeface="Tahoma"/>
              </a:rPr>
              <a:t>I&amp;d</a:t>
            </a:r>
            <a:endParaRPr lang="pt-PT" kern="0" dirty="0">
              <a:latin typeface="Tahoma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25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526280" y="1198463"/>
            <a:ext cx="4025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1400" b="1" dirty="0" err="1" smtClean="0">
                <a:solidFill>
                  <a:prstClr val="black"/>
                </a:solidFill>
              </a:rPr>
              <a:t>Add-ons</a:t>
            </a:r>
            <a:r>
              <a:rPr lang="pt-PT" sz="1400" b="1" dirty="0" smtClean="0">
                <a:solidFill>
                  <a:prstClr val="black"/>
                </a:solidFill>
              </a:rPr>
              <a:t> desenvolvidos pelos SDUM </a:t>
            </a:r>
            <a:endParaRPr lang="pt-PT" sz="1400" b="1" dirty="0">
              <a:solidFill>
                <a:prstClr val="black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47" y="1617619"/>
            <a:ext cx="5177374" cy="3657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Registo"/>
          <p:cNvPicPr>
            <a:picLocks noChangeAspect="1" noChangeArrowheads="1"/>
          </p:cNvPicPr>
          <p:nvPr/>
        </p:nvPicPr>
        <p:blipFill rotWithShape="1">
          <a:blip r:embed="rId3" cstate="print"/>
          <a:srcRect l="25025"/>
          <a:stretch/>
        </p:blipFill>
        <p:spPr bwMode="auto">
          <a:xfrm>
            <a:off x="3519443" y="2404248"/>
            <a:ext cx="4893372" cy="26106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9" t="40366"/>
          <a:stretch/>
        </p:blipFill>
        <p:spPr bwMode="auto">
          <a:xfrm>
            <a:off x="757729" y="3710913"/>
            <a:ext cx="5099331" cy="24758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aixaDeTexto 8"/>
          <p:cNvSpPr txBox="1"/>
          <p:nvPr/>
        </p:nvSpPr>
        <p:spPr>
          <a:xfrm>
            <a:off x="1231842" y="1249389"/>
            <a:ext cx="2552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 err="1" smtClean="0">
                <a:solidFill>
                  <a:srgbClr val="C00000"/>
                </a:solidFill>
              </a:rPr>
              <a:t>Add-on</a:t>
            </a:r>
            <a:r>
              <a:rPr lang="pt-PT" sz="1400" b="1" dirty="0" smtClean="0">
                <a:solidFill>
                  <a:srgbClr val="C00000"/>
                </a:solidFill>
              </a:rPr>
              <a:t> de estatísticas</a:t>
            </a:r>
            <a:endParaRPr lang="pt-PT" sz="1400" b="1" dirty="0">
              <a:solidFill>
                <a:srgbClr val="C00000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6373504" y="1807995"/>
            <a:ext cx="2047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1400" b="1" dirty="0" err="1" smtClean="0">
                <a:solidFill>
                  <a:srgbClr val="C00000"/>
                </a:solidFill>
              </a:rPr>
              <a:t>Add-on</a:t>
            </a:r>
            <a:r>
              <a:rPr lang="pt-PT" sz="1400" b="1" dirty="0" smtClean="0">
                <a:solidFill>
                  <a:srgbClr val="C00000"/>
                </a:solidFill>
              </a:rPr>
              <a:t> sugerir cópia a um colega</a:t>
            </a:r>
            <a:endParaRPr lang="pt-PT" sz="1400" b="1" dirty="0">
              <a:solidFill>
                <a:srgbClr val="C00000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2882108" y="6166912"/>
            <a:ext cx="29319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1400" b="1" dirty="0" err="1" smtClean="0">
                <a:solidFill>
                  <a:srgbClr val="C00000"/>
                </a:solidFill>
              </a:rPr>
              <a:t>Add-on</a:t>
            </a:r>
            <a:r>
              <a:rPr lang="pt-PT" sz="1400" b="1" dirty="0" smtClean="0">
                <a:solidFill>
                  <a:srgbClr val="C00000"/>
                </a:solidFill>
              </a:rPr>
              <a:t> pedir cópia ao autor</a:t>
            </a:r>
            <a:endParaRPr lang="pt-PT" sz="1400" b="1" dirty="0">
              <a:solidFill>
                <a:srgbClr val="C00000"/>
              </a:solidFill>
            </a:endParaRP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12" name="Título 1"/>
          <p:cNvSpPr txBox="1">
            <a:spLocks/>
          </p:cNvSpPr>
          <p:nvPr/>
        </p:nvSpPr>
        <p:spPr>
          <a:xfrm>
            <a:off x="452560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Colaboração I&amp;D</a:t>
            </a:r>
            <a:endParaRPr lang="pt-PT" sz="32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03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452560" y="174625"/>
            <a:ext cx="5436270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Antecedentes do Acesso Aberto…</a:t>
            </a:r>
            <a:endParaRPr lang="pt-PT" sz="3200" b="1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444890697"/>
              </p:ext>
            </p:extLst>
          </p:nvPr>
        </p:nvGraphicFramePr>
        <p:xfrm>
          <a:off x="1130307" y="204621"/>
          <a:ext cx="6942872" cy="65220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Imagem 6" descr="big bang.jpg"/>
          <p:cNvPicPr>
            <a:picLocks noChangeAspect="1"/>
          </p:cNvPicPr>
          <p:nvPr/>
        </p:nvPicPr>
        <p:blipFill rotWithShape="1">
          <a:blip r:embed="rId8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8743" r="6194"/>
          <a:stretch/>
        </p:blipFill>
        <p:spPr>
          <a:xfrm>
            <a:off x="550316" y="1184275"/>
            <a:ext cx="7977352" cy="527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4753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4"/>
          <a:stretch/>
        </p:blipFill>
        <p:spPr bwMode="auto">
          <a:xfrm>
            <a:off x="655319" y="3981774"/>
            <a:ext cx="2666741" cy="21905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41" y="1997811"/>
            <a:ext cx="3881901" cy="22125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D:\Arquivo Profissional\Universidade do Minho\Acesso Livre e RepositóriUM\Acesso Livre UM.png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3413197" y="3833990"/>
            <a:ext cx="2014287" cy="24450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52"/>
          <a:stretch/>
        </p:blipFill>
        <p:spPr bwMode="auto">
          <a:xfrm>
            <a:off x="4839899" y="1957794"/>
            <a:ext cx="3439507" cy="22107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516834" y="1251798"/>
            <a:ext cx="8022867" cy="13549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1800" dirty="0" err="1" smtClean="0"/>
              <a:t>Outros</a:t>
            </a:r>
            <a:r>
              <a:rPr lang="es-ES" sz="1800" dirty="0" smtClean="0"/>
              <a:t> </a:t>
            </a:r>
            <a:r>
              <a:rPr lang="es-ES" sz="1800" dirty="0" err="1" smtClean="0"/>
              <a:t>Add-ons</a:t>
            </a:r>
            <a:r>
              <a:rPr lang="es-ES" sz="1800" dirty="0" smtClean="0"/>
              <a:t> </a:t>
            </a:r>
            <a:r>
              <a:rPr lang="es-ES" sz="1800" dirty="0" err="1" smtClean="0"/>
              <a:t>desenvolvidos</a:t>
            </a:r>
            <a:r>
              <a:rPr lang="es-ES" sz="1800" dirty="0" smtClean="0"/>
              <a:t> no </a:t>
            </a:r>
            <a:r>
              <a:rPr lang="es-ES" sz="1800" dirty="0" err="1" smtClean="0"/>
              <a:t>âmbito</a:t>
            </a:r>
            <a:r>
              <a:rPr lang="es-ES" sz="1800" dirty="0" smtClean="0"/>
              <a:t> do grupo </a:t>
            </a:r>
            <a:r>
              <a:rPr lang="es-ES" sz="1800" dirty="0" err="1" smtClean="0"/>
              <a:t>Odisseia</a:t>
            </a:r>
            <a:r>
              <a:rPr lang="es-ES" sz="1800" dirty="0" smtClean="0"/>
              <a:t> (</a:t>
            </a:r>
            <a:r>
              <a:rPr lang="pt-PT" sz="1800" i="1" dirty="0" smtClean="0"/>
              <a:t>Ontologias</a:t>
            </a:r>
            <a:r>
              <a:rPr lang="pt-PT" sz="1800" dirty="0" smtClean="0"/>
              <a:t>, </a:t>
            </a:r>
            <a:r>
              <a:rPr lang="pt-PT" sz="1800" i="1" dirty="0" smtClean="0"/>
              <a:t>Comentário</a:t>
            </a:r>
            <a:r>
              <a:rPr lang="pt-PT" sz="1800" dirty="0" smtClean="0"/>
              <a:t> e </a:t>
            </a:r>
            <a:r>
              <a:rPr lang="pt-PT" sz="1800" i="1" dirty="0" smtClean="0"/>
              <a:t>Teia de Comunicação)</a:t>
            </a:r>
            <a:r>
              <a:rPr lang="es-ES" sz="1800" dirty="0" smtClean="0"/>
              <a:t> e do RCAAP (OAI-Extended)</a:t>
            </a:r>
          </a:p>
          <a:p>
            <a:endParaRPr lang="es-E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833" y="3778095"/>
            <a:ext cx="2812212" cy="26135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12" name="Título 1"/>
          <p:cNvSpPr txBox="1">
            <a:spLocks/>
          </p:cNvSpPr>
          <p:nvPr/>
        </p:nvSpPr>
        <p:spPr>
          <a:xfrm>
            <a:off x="452560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Colaboração I&amp;D</a:t>
            </a:r>
            <a:endParaRPr lang="pt-PT" sz="32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026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516834" y="1251798"/>
            <a:ext cx="8022867" cy="13549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t-PT" sz="2800" dirty="0" smtClean="0"/>
              <a:t>Participação no projeto inicial do</a:t>
            </a:r>
            <a:r>
              <a:rPr lang="es-ES" sz="2800" dirty="0" smtClean="0"/>
              <a:t> Google </a:t>
            </a:r>
            <a:r>
              <a:rPr lang="es-ES" sz="2800" dirty="0" err="1" smtClean="0"/>
              <a:t>Scholar</a:t>
            </a:r>
            <a:endParaRPr lang="es-ES" sz="2800" dirty="0" smtClean="0"/>
          </a:p>
          <a:p>
            <a:endParaRPr lang="es-ES" dirty="0"/>
          </a:p>
        </p:txBody>
      </p:sp>
      <p:pic>
        <p:nvPicPr>
          <p:cNvPr id="5" name="Picture 3" descr="D:\Arquivo Profissional\Universidade do Minho\Acesso Livre e RepositóriUM\chronicle.jpg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686700" y="1912953"/>
            <a:ext cx="4291588" cy="26339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4" descr="D:\Arquivo Profissional\Universidade do Minho\Acesso Livre e RepositóriUM\guardian.jpg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4003631" y="3823855"/>
            <a:ext cx="4090927" cy="25045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452560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Colaboração I&amp;D</a:t>
            </a:r>
            <a:endParaRPr lang="pt-PT" sz="32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00" y="5208029"/>
            <a:ext cx="228600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98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532263" y="1201003"/>
            <a:ext cx="8024883" cy="5254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92" y="1437843"/>
            <a:ext cx="6880177" cy="3457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22313" y="5525504"/>
            <a:ext cx="55086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t-PT" altLang="pt-PT" sz="2800" dirty="0">
                <a:solidFill>
                  <a:srgbClr val="800000"/>
                </a:solidFill>
                <a:latin typeface="NewsGotT" pitchFamily="2" charset="0"/>
              </a:rPr>
              <a:t>http://lusodspace.sdum.uminho.pt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5090616" y="6168789"/>
            <a:ext cx="3459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1100" dirty="0" smtClean="0">
                <a:solidFill>
                  <a:srgbClr val="FF0000"/>
                </a:solidFill>
              </a:rPr>
              <a:t>    Nota: atualmente encontram-se descontinuados!</a:t>
            </a:r>
            <a:endParaRPr lang="pt-PT" sz="1100" dirty="0">
              <a:solidFill>
                <a:srgbClr val="FF000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644" y="2438096"/>
            <a:ext cx="6897307" cy="3164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22313" y="5999600"/>
            <a:ext cx="51323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t-PT" altLang="pt-PT" sz="2800" dirty="0">
                <a:solidFill>
                  <a:srgbClr val="800000"/>
                </a:solidFill>
                <a:latin typeface="NewsGotT" pitchFamily="2" charset="0"/>
              </a:rPr>
              <a:t>http://dspace-dev.dsi.uminho.pt</a:t>
            </a:r>
            <a:endParaRPr lang="pt-PT" altLang="pt-PT" dirty="0">
              <a:solidFill>
                <a:srgbClr val="800000"/>
              </a:solidFill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11" name="Título 1"/>
          <p:cNvSpPr txBox="1">
            <a:spLocks/>
          </p:cNvSpPr>
          <p:nvPr/>
        </p:nvSpPr>
        <p:spPr>
          <a:xfrm>
            <a:off x="452560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Colaboração I&amp;D</a:t>
            </a:r>
            <a:endParaRPr lang="pt-PT" sz="32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73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2"/>
          <a:srcRect l="50390" t="47249" r="12213" b="12041"/>
          <a:stretch/>
        </p:blipFill>
        <p:spPr>
          <a:xfrm>
            <a:off x="5556133" y="3861048"/>
            <a:ext cx="2976307" cy="2592000"/>
          </a:xfrm>
          <a:prstGeom prst="rect">
            <a:avLst/>
          </a:prstGeom>
        </p:spPr>
      </p:pic>
      <p:sp>
        <p:nvSpPr>
          <p:cNvPr id="9" name="Marcador de Posição do Texto 2"/>
          <p:cNvSpPr txBox="1">
            <a:spLocks/>
          </p:cNvSpPr>
          <p:nvPr/>
        </p:nvSpPr>
        <p:spPr bwMode="auto">
          <a:xfrm>
            <a:off x="722313" y="2906713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20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800">
                <a:solidFill>
                  <a:srgbClr val="333333"/>
                </a:solidFill>
                <a:latin typeface="+mn-lt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600">
                <a:solidFill>
                  <a:srgbClr val="333333"/>
                </a:solidFill>
                <a:latin typeface="+mn-lt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pt-PT" sz="11500" kern="0" dirty="0" smtClean="0">
                <a:solidFill>
                  <a:srgbClr val="9713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pt-PT" sz="11500" kern="0" dirty="0">
              <a:solidFill>
                <a:srgbClr val="9713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 bwMode="auto">
          <a:xfrm>
            <a:off x="722313" y="4406900"/>
            <a:ext cx="7772400" cy="190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9pPr>
          </a:lstStyle>
          <a:p>
            <a:pPr>
              <a:defRPr/>
            </a:pPr>
            <a:r>
              <a:rPr lang="pt-PT" kern="0" dirty="0" smtClean="0">
                <a:latin typeface="Tahoma"/>
              </a:rPr>
              <a:t>Políticas</a:t>
            </a:r>
            <a:endParaRPr lang="pt-PT" kern="0" dirty="0">
              <a:latin typeface="Tahoma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27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04537" y="1394606"/>
            <a:ext cx="7570033" cy="49312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971318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pt-PT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97131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pt-PT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Os docentes e investigadores da Universidade do Minho (…) </a:t>
            </a:r>
            <a:r>
              <a:rPr kumimoji="0" lang="pt-PT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devem depositar as suas publicações e documentos no RepositóriUM </a:t>
            </a:r>
            <a:r>
              <a:rPr kumimoji="0" lang="pt-PT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– Repositório Institucional da Universidade do Minho, para disponibilização em acesso livre, com as exceções definidas;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971318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pt-PT" sz="1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97131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pt-PT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As unidades orgânicas (centros de investigação e departamentos) </a:t>
            </a:r>
            <a:r>
              <a:rPr kumimoji="0" lang="pt-PT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devem subscrever e adotar políticas de </a:t>
            </a:r>
            <a:r>
              <a:rPr kumimoji="0" lang="pt-PT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auto-arquivo</a:t>
            </a:r>
            <a:r>
              <a:rPr kumimoji="0" lang="pt-PT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/depósito</a:t>
            </a:r>
            <a:r>
              <a:rPr kumimoji="0" lang="pt-PT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da produção científica;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971318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pt-PT" sz="1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97131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pt-PT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Os autores de teses e dissertações aprovadas pela Universidade do Minho </a:t>
            </a:r>
            <a:r>
              <a:rPr kumimoji="0" lang="pt-PT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deverão autorizar o depósito da sua tese e dissertação </a:t>
            </a:r>
            <a:r>
              <a:rPr kumimoji="0" lang="pt-PT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no RepositóriUM. </a:t>
            </a:r>
          </a:p>
        </p:txBody>
      </p:sp>
      <p:pic>
        <p:nvPicPr>
          <p:cNvPr id="4" name="Picture 3" descr="C:\Users\Utilizador\Dropbox\PROA\OAW_2013\OA_Timeline_2013\imagens timeline\Despacho_RT-56_2004.jpg"/>
          <p:cNvPicPr>
            <a:picLocks noChangeAspect="1" noChangeArrowheads="1"/>
          </p:cNvPicPr>
          <p:nvPr/>
        </p:nvPicPr>
        <p:blipFill rotWithShape="1">
          <a:blip cstate="print"/>
          <a:srcRect l="-3348" t="13908" r="-3348" b="-3185"/>
          <a:stretch/>
        </p:blipFill>
        <p:spPr bwMode="auto">
          <a:xfrm>
            <a:off x="452560" y="1264323"/>
            <a:ext cx="8014915" cy="5126393"/>
          </a:xfrm>
          <a:prstGeom prst="rect">
            <a:avLst/>
          </a:prstGeom>
          <a:noFill/>
        </p:spPr>
      </p:pic>
      <p:pic>
        <p:nvPicPr>
          <p:cNvPr id="6" name="Picture 2" descr="D:\Arquivo Profissional\Universidade do Minho\Acesso Livre e RepositóriUM\Artigo do Chronicle.bmp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581025" y="1314558"/>
            <a:ext cx="7817056" cy="492247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452560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Políticas (2004)</a:t>
            </a:r>
            <a:endParaRPr lang="pt-PT" sz="3200" b="1" dirty="0"/>
          </a:p>
        </p:txBody>
      </p:sp>
    </p:spTree>
    <p:extLst>
      <p:ext uri="{BB962C8B-B14F-4D97-AF65-F5344CB8AC3E}">
        <p14:creationId xmlns:p14="http://schemas.microsoft.com/office/powerpoint/2010/main" val="207558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575753"/>
            <a:ext cx="7757160" cy="2188527"/>
          </a:xfrm>
        </p:spPr>
        <p:txBody>
          <a:bodyPr/>
          <a:lstStyle/>
          <a:p>
            <a:pPr algn="just">
              <a:buClr>
                <a:srgbClr val="971318"/>
              </a:buClr>
              <a:buFont typeface="Wingdings" charset="2"/>
              <a:buChar char="§"/>
            </a:pPr>
            <a:r>
              <a:rPr lang="pt-PT" sz="2800" dirty="0" smtClean="0"/>
              <a:t>No </a:t>
            </a:r>
            <a:r>
              <a:rPr lang="pt-PT" sz="2800" dirty="0"/>
              <a:t>ano de 2005, a Reitoria </a:t>
            </a:r>
            <a:r>
              <a:rPr lang="pt-PT" sz="2800" dirty="0" smtClean="0"/>
              <a:t>atribuiu </a:t>
            </a:r>
            <a:r>
              <a:rPr lang="pt-PT" sz="2800" dirty="0"/>
              <a:t>um </a:t>
            </a:r>
            <a:r>
              <a:rPr lang="pt-PT" sz="2800" b="1" dirty="0"/>
              <a:t>financiamento adicional</a:t>
            </a:r>
            <a:r>
              <a:rPr lang="pt-PT" sz="2800" dirty="0"/>
              <a:t> </a:t>
            </a:r>
            <a:r>
              <a:rPr lang="pt-PT" sz="2800" dirty="0" smtClean="0"/>
              <a:t>aos departamentos e centros </a:t>
            </a:r>
            <a:r>
              <a:rPr lang="pt-PT" sz="2800" dirty="0"/>
              <a:t>de </a:t>
            </a:r>
            <a:r>
              <a:rPr lang="pt-PT" sz="2800" dirty="0" smtClean="0"/>
              <a:t>pesquisa, </a:t>
            </a:r>
            <a:r>
              <a:rPr lang="pt-PT" sz="2800" dirty="0"/>
              <a:t>em função do </a:t>
            </a:r>
            <a:r>
              <a:rPr lang="pt-PT" sz="2800" dirty="0" smtClean="0"/>
              <a:t>nível </a:t>
            </a:r>
            <a:r>
              <a:rPr lang="pt-PT" sz="2800" dirty="0"/>
              <a:t>de cumprimento da política.</a:t>
            </a:r>
            <a:r>
              <a:rPr lang="en-GB" sz="2800" dirty="0">
                <a:latin typeface="Calibri" pitchFamily="34" charset="0"/>
              </a:rPr>
              <a:t> </a:t>
            </a:r>
            <a:endParaRPr lang="en-US" sz="2800" dirty="0">
              <a:latin typeface="Calibri" pitchFamily="34" charset="0"/>
            </a:endParaRPr>
          </a:p>
          <a:p>
            <a:pPr algn="just">
              <a:buClr>
                <a:srgbClr val="971318"/>
              </a:buClr>
              <a:buFont typeface="Wingdings" charset="2"/>
              <a:buChar char="§"/>
            </a:pPr>
            <a:endParaRPr lang="en-GB" dirty="0"/>
          </a:p>
          <a:p>
            <a:pPr lvl="1">
              <a:buFontTx/>
              <a:buNone/>
            </a:pPr>
            <a:endParaRPr lang="es-ES" dirty="0">
              <a:latin typeface="NewsGotT" pitchFamily="2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52560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Incentivo financeiro em 2005</a:t>
            </a:r>
            <a:endParaRPr lang="pt-PT" sz="3200" b="1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84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371601"/>
            <a:ext cx="7711440" cy="4998719"/>
          </a:xfrm>
        </p:spPr>
        <p:txBody>
          <a:bodyPr>
            <a:normAutofit/>
          </a:bodyPr>
          <a:lstStyle/>
          <a:p>
            <a:pPr marL="533400" indent="-533400">
              <a:lnSpc>
                <a:spcPct val="80000"/>
              </a:lnSpc>
              <a:buClr>
                <a:srgbClr val="971318"/>
              </a:buClr>
              <a:buFont typeface="Wingdings" charset="2"/>
              <a:buChar char="§"/>
            </a:pPr>
            <a:r>
              <a:rPr lang="pt-PT" sz="2800" dirty="0" smtClean="0">
                <a:latin typeface="Calibri" pitchFamily="34" charset="0"/>
                <a:cs typeface="Arial" charset="0"/>
              </a:rPr>
              <a:t>O incentivo foi distribuído aos departamentos/centros de pesquisa, e não diretamente aos pesquisadores</a:t>
            </a:r>
          </a:p>
          <a:p>
            <a:pPr marL="533400" indent="-533400">
              <a:lnSpc>
                <a:spcPct val="80000"/>
              </a:lnSpc>
              <a:buClr>
                <a:srgbClr val="971318"/>
              </a:buClr>
              <a:buFont typeface="Wingdings" charset="2"/>
              <a:buChar char="§"/>
            </a:pPr>
            <a:endParaRPr lang="es-ES" sz="2800" dirty="0">
              <a:latin typeface="Calibri" pitchFamily="34" charset="0"/>
              <a:cs typeface="Arial" charset="0"/>
            </a:endParaRPr>
          </a:p>
          <a:p>
            <a:pPr marL="533400" indent="-533400">
              <a:lnSpc>
                <a:spcPct val="80000"/>
              </a:lnSpc>
              <a:buClr>
                <a:srgbClr val="971318"/>
              </a:buClr>
              <a:buFont typeface="Wingdings" charset="2"/>
              <a:buChar char="§"/>
            </a:pPr>
            <a:r>
              <a:rPr lang="pt-PT" sz="2800" dirty="0" smtClean="0">
                <a:latin typeface="Calibri" pitchFamily="34" charset="0"/>
                <a:cs typeface="Arial" charset="0"/>
              </a:rPr>
              <a:t>O total que </a:t>
            </a:r>
            <a:r>
              <a:rPr lang="pt-PT" sz="2800" dirty="0">
                <a:latin typeface="Calibri" pitchFamily="34" charset="0"/>
                <a:cs typeface="Arial" charset="0"/>
              </a:rPr>
              <a:t>cada </a:t>
            </a:r>
            <a:r>
              <a:rPr lang="pt-PT" sz="2800" dirty="0" smtClean="0">
                <a:latin typeface="Calibri" pitchFamily="34" charset="0"/>
                <a:cs typeface="Arial" charset="0"/>
              </a:rPr>
              <a:t>departamento/centro </a:t>
            </a:r>
            <a:r>
              <a:rPr lang="pt-PT" sz="2800" dirty="0">
                <a:latin typeface="Calibri" pitchFamily="34" charset="0"/>
                <a:cs typeface="Arial" charset="0"/>
              </a:rPr>
              <a:t>de pesquisa </a:t>
            </a:r>
            <a:r>
              <a:rPr lang="pt-PT" sz="2800" dirty="0" smtClean="0">
                <a:latin typeface="Calibri" pitchFamily="34" charset="0"/>
                <a:cs typeface="Arial" charset="0"/>
              </a:rPr>
              <a:t>recebeu foi calculado em função de</a:t>
            </a:r>
            <a:r>
              <a:rPr lang="es-ES" sz="2800" dirty="0" smtClean="0">
                <a:latin typeface="Calibri" pitchFamily="34" charset="0"/>
                <a:cs typeface="Arial" charset="0"/>
              </a:rPr>
              <a:t>:</a:t>
            </a:r>
            <a:endParaRPr lang="es-ES" sz="2800" dirty="0">
              <a:latin typeface="Calibri" pitchFamily="34" charset="0"/>
              <a:cs typeface="Arial" charset="0"/>
            </a:endParaRPr>
          </a:p>
          <a:p>
            <a:pPr marL="898525" lvl="1" indent="-365125">
              <a:lnSpc>
                <a:spcPct val="80000"/>
              </a:lnSpc>
              <a:spcBef>
                <a:spcPts val="1800"/>
              </a:spcBef>
              <a:buClr>
                <a:srgbClr val="971318"/>
              </a:buClr>
              <a:buFont typeface="Wingdings" panose="05000000000000000000" pitchFamily="2" charset="2"/>
              <a:buChar char="ü"/>
            </a:pPr>
            <a:r>
              <a:rPr lang="pt-PT" sz="2000" b="1" dirty="0" smtClean="0">
                <a:latin typeface="Calibri" pitchFamily="34" charset="0"/>
              </a:rPr>
              <a:t>Tipo de documento </a:t>
            </a:r>
            <a:r>
              <a:rPr lang="pt-PT" sz="2000" b="1" dirty="0" err="1" smtClean="0">
                <a:latin typeface="Calibri" pitchFamily="34" charset="0"/>
              </a:rPr>
              <a:t>auto-arquivado</a:t>
            </a:r>
            <a:r>
              <a:rPr lang="pt-PT" sz="2000" b="1" dirty="0" smtClean="0">
                <a:latin typeface="Calibri" pitchFamily="34" charset="0"/>
              </a:rPr>
              <a:t> </a:t>
            </a:r>
            <a:r>
              <a:rPr lang="pt-PT" sz="2000" dirty="0" smtClean="0">
                <a:latin typeface="Calibri" pitchFamily="34" charset="0"/>
              </a:rPr>
              <a:t>(artigos </a:t>
            </a:r>
            <a:r>
              <a:rPr lang="pt-PT" sz="2000" dirty="0" err="1" smtClean="0">
                <a:latin typeface="Calibri" pitchFamily="34" charset="0"/>
              </a:rPr>
              <a:t>peer-reviewed</a:t>
            </a:r>
            <a:r>
              <a:rPr lang="pt-PT" sz="2000" dirty="0" smtClean="0">
                <a:latin typeface="Calibri" pitchFamily="34" charset="0"/>
              </a:rPr>
              <a:t> = </a:t>
            </a:r>
            <a:r>
              <a:rPr lang="pt-PT" sz="2000" dirty="0">
                <a:latin typeface="Calibri" pitchFamily="34" charset="0"/>
              </a:rPr>
              <a:t>1; </a:t>
            </a:r>
            <a:r>
              <a:rPr lang="pt-PT" sz="2000" dirty="0" smtClean="0">
                <a:latin typeface="Calibri" pitchFamily="34" charset="0"/>
              </a:rPr>
              <a:t>comunicações em conferência </a:t>
            </a:r>
            <a:r>
              <a:rPr lang="pt-PT" sz="2000" dirty="0" err="1" smtClean="0">
                <a:latin typeface="Calibri" pitchFamily="34" charset="0"/>
              </a:rPr>
              <a:t>peer-reviewed</a:t>
            </a:r>
            <a:r>
              <a:rPr lang="pt-PT" sz="2000" dirty="0" smtClean="0">
                <a:latin typeface="Calibri" pitchFamily="34" charset="0"/>
              </a:rPr>
              <a:t> </a:t>
            </a:r>
            <a:r>
              <a:rPr lang="pt-PT" sz="2000" dirty="0">
                <a:latin typeface="Calibri" pitchFamily="34" charset="0"/>
              </a:rPr>
              <a:t>= 0,5; </a:t>
            </a:r>
            <a:r>
              <a:rPr lang="pt-PT" sz="2000" dirty="0" smtClean="0">
                <a:latin typeface="Calibri" pitchFamily="34" charset="0"/>
              </a:rPr>
              <a:t>outros documentos </a:t>
            </a:r>
            <a:r>
              <a:rPr lang="pt-PT" sz="2000" dirty="0">
                <a:latin typeface="Calibri" pitchFamily="34" charset="0"/>
              </a:rPr>
              <a:t>= 0,1); </a:t>
            </a:r>
          </a:p>
          <a:p>
            <a:pPr marL="898525" lvl="1" indent="-365125">
              <a:lnSpc>
                <a:spcPct val="80000"/>
              </a:lnSpc>
              <a:spcBef>
                <a:spcPts val="1800"/>
              </a:spcBef>
              <a:buClr>
                <a:srgbClr val="971318"/>
              </a:buClr>
              <a:buFont typeface="Wingdings" panose="05000000000000000000" pitchFamily="2" charset="2"/>
              <a:buChar char="ü"/>
            </a:pPr>
            <a:r>
              <a:rPr lang="pt-PT" sz="2000" b="1" dirty="0" smtClean="0">
                <a:latin typeface="Calibri" pitchFamily="34" charset="0"/>
              </a:rPr>
              <a:t>Data de publicação</a:t>
            </a:r>
            <a:r>
              <a:rPr lang="pt-PT" sz="2000" dirty="0" smtClean="0">
                <a:latin typeface="Calibri" pitchFamily="34" charset="0"/>
              </a:rPr>
              <a:t> </a:t>
            </a:r>
            <a:r>
              <a:rPr lang="pt-PT" sz="2000" dirty="0">
                <a:latin typeface="Calibri" pitchFamily="34" charset="0"/>
              </a:rPr>
              <a:t>(2004 </a:t>
            </a:r>
            <a:r>
              <a:rPr lang="pt-PT" sz="2000" dirty="0" smtClean="0">
                <a:latin typeface="Calibri" pitchFamily="34" charset="0"/>
              </a:rPr>
              <a:t>e </a:t>
            </a:r>
            <a:r>
              <a:rPr lang="pt-PT" sz="2000" dirty="0">
                <a:latin typeface="Calibri" pitchFamily="34" charset="0"/>
              </a:rPr>
              <a:t>2005 = 1; </a:t>
            </a:r>
            <a:r>
              <a:rPr lang="pt-PT" sz="2000" dirty="0" smtClean="0">
                <a:latin typeface="Calibri" pitchFamily="34" charset="0"/>
              </a:rPr>
              <a:t>anteriores a </a:t>
            </a:r>
            <a:r>
              <a:rPr lang="pt-PT" sz="2000" dirty="0">
                <a:latin typeface="Calibri" pitchFamily="34" charset="0"/>
              </a:rPr>
              <a:t>2004 = 0,3); </a:t>
            </a:r>
          </a:p>
          <a:p>
            <a:pPr marL="898525" lvl="1" indent="-365125">
              <a:lnSpc>
                <a:spcPct val="80000"/>
              </a:lnSpc>
              <a:spcBef>
                <a:spcPts val="1800"/>
              </a:spcBef>
              <a:buClr>
                <a:srgbClr val="971318"/>
              </a:buClr>
              <a:buFont typeface="Wingdings" panose="05000000000000000000" pitchFamily="2" charset="2"/>
              <a:buChar char="ü"/>
            </a:pPr>
            <a:r>
              <a:rPr lang="pt-PT" sz="2000" b="1" dirty="0" smtClean="0">
                <a:latin typeface="Calibri" pitchFamily="34" charset="0"/>
              </a:rPr>
              <a:t>Política de Centro de pesquisa/Departamento </a:t>
            </a:r>
            <a:r>
              <a:rPr lang="pt-PT" sz="2000" dirty="0" smtClean="0">
                <a:latin typeface="Calibri" pitchFamily="34" charset="0"/>
              </a:rPr>
              <a:t>(Departamentos que adotassem um politica de </a:t>
            </a:r>
            <a:r>
              <a:rPr lang="pt-PT" sz="2000" dirty="0" err="1" smtClean="0">
                <a:latin typeface="Calibri" pitchFamily="34" charset="0"/>
              </a:rPr>
              <a:t>auto-arquivo</a:t>
            </a:r>
            <a:r>
              <a:rPr lang="pt-PT" sz="2000" dirty="0" smtClean="0">
                <a:latin typeface="Calibri" pitchFamily="34" charset="0"/>
              </a:rPr>
              <a:t> baseada no modelo da politica da </a:t>
            </a:r>
            <a:r>
              <a:rPr lang="pt-PT" sz="2000" dirty="0" err="1" smtClean="0">
                <a:latin typeface="Calibri" pitchFamily="34" charset="0"/>
              </a:rPr>
              <a:t>UMinho</a:t>
            </a:r>
            <a:r>
              <a:rPr lang="pt-PT" sz="2000" dirty="0" smtClean="0">
                <a:latin typeface="Calibri" pitchFamily="34" charset="0"/>
              </a:rPr>
              <a:t> = </a:t>
            </a:r>
            <a:r>
              <a:rPr lang="pt-PT" sz="2000" dirty="0">
                <a:latin typeface="Calibri" pitchFamily="34" charset="0"/>
              </a:rPr>
              <a:t>1; </a:t>
            </a:r>
            <a:r>
              <a:rPr lang="pt-PT" sz="2000" dirty="0" smtClean="0">
                <a:latin typeface="Calibri" pitchFamily="34" charset="0"/>
              </a:rPr>
              <a:t>Centros de Pesquisa/Departamentos sem política </a:t>
            </a:r>
            <a:r>
              <a:rPr lang="pt-PT" sz="2000" dirty="0">
                <a:latin typeface="Calibri" pitchFamily="34" charset="0"/>
              </a:rPr>
              <a:t>= 0,3).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452560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Incentivo financeiro em 2005</a:t>
            </a:r>
            <a:endParaRPr lang="pt-PT" sz="3200" b="1" dirty="0"/>
          </a:p>
        </p:txBody>
      </p:sp>
    </p:spTree>
    <p:extLst>
      <p:ext uri="{BB962C8B-B14F-4D97-AF65-F5344CB8AC3E}">
        <p14:creationId xmlns:p14="http://schemas.microsoft.com/office/powerpoint/2010/main" val="2542670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94360" y="1304925"/>
            <a:ext cx="7848600" cy="5050155"/>
          </a:xfrm>
        </p:spPr>
        <p:txBody>
          <a:bodyPr>
            <a:normAutofit lnSpcReduction="10000"/>
          </a:bodyPr>
          <a:lstStyle/>
          <a:p>
            <a:pPr marL="174625" indent="-174625">
              <a:lnSpc>
                <a:spcPct val="90000"/>
              </a:lnSpc>
              <a:buFontTx/>
              <a:buNone/>
            </a:pPr>
            <a:r>
              <a:rPr lang="pt-PT" altLang="pt-PT" sz="1400" dirty="0"/>
              <a:t>No sentido de incentivar este processo, e de corresponder à </a:t>
            </a:r>
            <a:r>
              <a:rPr lang="pt-PT" altLang="pt-PT" sz="1400" dirty="0" err="1"/>
              <a:t>efectiva</a:t>
            </a:r>
            <a:r>
              <a:rPr lang="pt-PT" altLang="pt-PT" sz="1400" dirty="0"/>
              <a:t> adesão à Política definida, a atribuição de financiamento foi realizada em 2005, da seguinte forma:</a:t>
            </a:r>
          </a:p>
          <a:p>
            <a:pPr marL="174625" indent="-174625">
              <a:lnSpc>
                <a:spcPct val="90000"/>
              </a:lnSpc>
              <a:buFontTx/>
              <a:buNone/>
            </a:pPr>
            <a:endParaRPr lang="pt-PT" altLang="pt-PT" sz="400" b="1" dirty="0"/>
          </a:p>
          <a:p>
            <a:pPr marL="174625" indent="-174625">
              <a:lnSpc>
                <a:spcPct val="90000"/>
              </a:lnSpc>
              <a:buFontTx/>
              <a:buNone/>
            </a:pPr>
            <a:r>
              <a:rPr lang="pt-PT" altLang="pt-PT" sz="1400" b="1" dirty="0"/>
              <a:t>1. </a:t>
            </a:r>
            <a:r>
              <a:rPr lang="pt-PT" altLang="pt-PT" sz="1400" dirty="0"/>
              <a:t>A dotação de 99.000 euros é atribuída em três tranches:</a:t>
            </a:r>
            <a:endParaRPr lang="pt-PT" altLang="pt-PT" sz="1400" b="1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pt-PT" altLang="pt-PT" sz="1400" b="1" dirty="0"/>
              <a:t>a.</a:t>
            </a:r>
            <a:r>
              <a:rPr lang="pt-PT" altLang="pt-PT" sz="1400" dirty="0"/>
              <a:t> Janeiro a Abril – 41.000 euros</a:t>
            </a:r>
            <a:endParaRPr lang="pt-PT" altLang="pt-PT" sz="1400" b="1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pt-PT" altLang="pt-PT" sz="1400" b="1" dirty="0"/>
              <a:t>b.</a:t>
            </a:r>
            <a:r>
              <a:rPr lang="pt-PT" altLang="pt-PT" sz="1400" dirty="0"/>
              <a:t> Maio a Agosto – 33.000 euros</a:t>
            </a:r>
            <a:endParaRPr lang="pt-PT" altLang="pt-PT" sz="1400" b="1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pt-PT" altLang="pt-PT" sz="1400" b="1" dirty="0"/>
              <a:t>c.</a:t>
            </a:r>
            <a:r>
              <a:rPr lang="pt-PT" altLang="pt-PT" sz="1400" dirty="0"/>
              <a:t> Setembro a Dezembro – 25.000 euros</a:t>
            </a:r>
          </a:p>
          <a:p>
            <a:pPr marL="174625" indent="-174625">
              <a:lnSpc>
                <a:spcPct val="90000"/>
              </a:lnSpc>
              <a:buFontTx/>
              <a:buNone/>
            </a:pPr>
            <a:endParaRPr lang="pt-PT" altLang="pt-PT" sz="400" b="1" dirty="0"/>
          </a:p>
          <a:p>
            <a:pPr marL="174625" indent="-174625">
              <a:lnSpc>
                <a:spcPct val="90000"/>
              </a:lnSpc>
              <a:buFontTx/>
              <a:buNone/>
            </a:pPr>
            <a:r>
              <a:rPr lang="pt-PT" altLang="pt-PT" sz="1400" b="1" dirty="0"/>
              <a:t>2. </a:t>
            </a:r>
            <a:r>
              <a:rPr lang="pt-PT" altLang="pt-PT" sz="1400" dirty="0"/>
              <a:t>São apenas contabilizadas as inserções </a:t>
            </a:r>
            <a:r>
              <a:rPr lang="pt-PT" altLang="pt-PT" sz="1400" dirty="0" err="1"/>
              <a:t>efectuadas</a:t>
            </a:r>
            <a:r>
              <a:rPr lang="pt-PT" altLang="pt-PT" sz="1400" dirty="0"/>
              <a:t> no </a:t>
            </a:r>
            <a:r>
              <a:rPr lang="pt-PT" altLang="pt-PT" sz="1400" dirty="0" err="1"/>
              <a:t>RepositoriUM</a:t>
            </a:r>
            <a:r>
              <a:rPr lang="pt-PT" altLang="pt-PT" sz="1400" dirty="0"/>
              <a:t> nos períodos referidos no ponto anterior, ponderadas de acordo com o seguinte sistema de pesos:</a:t>
            </a:r>
            <a:endParaRPr lang="pt-PT" altLang="pt-PT" sz="1400" b="1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pt-PT" altLang="pt-PT" sz="1400" b="1" dirty="0"/>
              <a:t>a.</a:t>
            </a:r>
            <a:r>
              <a:rPr lang="pt-PT" altLang="pt-PT" sz="1400" b="1" i="1" dirty="0"/>
              <a:t> </a:t>
            </a:r>
            <a:r>
              <a:rPr lang="pt-PT" altLang="pt-PT" sz="1400" i="1" dirty="0" err="1"/>
              <a:t>Post</a:t>
            </a:r>
            <a:r>
              <a:rPr lang="pt-PT" altLang="pt-PT" sz="1400" i="1" dirty="0"/>
              <a:t>-prints</a:t>
            </a:r>
            <a:r>
              <a:rPr lang="pt-PT" altLang="pt-PT" sz="1400" dirty="0"/>
              <a:t> de artigos publicados em revistas com </a:t>
            </a:r>
            <a:r>
              <a:rPr lang="pt-PT" altLang="pt-PT" sz="1400" i="1" dirty="0" err="1"/>
              <a:t>refereeing</a:t>
            </a:r>
            <a:r>
              <a:rPr lang="pt-PT" altLang="pt-PT" sz="1400" dirty="0"/>
              <a:t>  – 1</a:t>
            </a:r>
            <a:endParaRPr lang="pt-PT" altLang="pt-PT" sz="1400" b="1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pt-PT" altLang="pt-PT" sz="1400" b="1" dirty="0"/>
              <a:t>b. </a:t>
            </a:r>
            <a:r>
              <a:rPr lang="pt-PT" altLang="pt-PT" sz="1400" dirty="0"/>
              <a:t>Comunicações a conferências com </a:t>
            </a:r>
            <a:r>
              <a:rPr lang="pt-PT" altLang="pt-PT" sz="1400" i="1" dirty="0" err="1"/>
              <a:t>refereeing</a:t>
            </a:r>
            <a:r>
              <a:rPr lang="pt-PT" altLang="pt-PT" sz="1400" dirty="0"/>
              <a:t>  – 0,5</a:t>
            </a:r>
            <a:endParaRPr lang="pt-PT" altLang="pt-PT" sz="1400" b="1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pt-PT" altLang="pt-PT" sz="1400" b="1" dirty="0"/>
              <a:t>c. </a:t>
            </a:r>
            <a:r>
              <a:rPr lang="pt-PT" altLang="pt-PT" sz="1400" dirty="0"/>
              <a:t>Documentos sem </a:t>
            </a:r>
            <a:r>
              <a:rPr lang="pt-PT" altLang="pt-PT" sz="1400" i="1" dirty="0" err="1"/>
              <a:t>refereeing</a:t>
            </a:r>
            <a:r>
              <a:rPr lang="pt-PT" altLang="pt-PT" sz="1400" dirty="0"/>
              <a:t> ou sem publicação externa – 0,1</a:t>
            </a:r>
          </a:p>
          <a:p>
            <a:pPr marL="174625" indent="-174625">
              <a:lnSpc>
                <a:spcPct val="90000"/>
              </a:lnSpc>
              <a:buFontTx/>
              <a:buNone/>
            </a:pPr>
            <a:endParaRPr lang="pt-PT" altLang="pt-PT" sz="400" dirty="0"/>
          </a:p>
          <a:p>
            <a:pPr marL="174625" indent="-174625">
              <a:lnSpc>
                <a:spcPct val="90000"/>
              </a:lnSpc>
              <a:buFontTx/>
              <a:buNone/>
            </a:pPr>
            <a:r>
              <a:rPr lang="pt-PT" altLang="pt-PT" sz="1400" dirty="0"/>
              <a:t>São consideradas como referidas ao período de Janeiro a Abril de 2005 as inserções anteriormente </a:t>
            </a:r>
            <a:r>
              <a:rPr lang="pt-PT" altLang="pt-PT" sz="1400" dirty="0" err="1"/>
              <a:t>efectuadas</a:t>
            </a:r>
            <a:r>
              <a:rPr lang="pt-PT" altLang="pt-PT" sz="1400" dirty="0"/>
              <a:t> pelos docentes/investigadores pertencentes às unidades que já tinham presença no RepositóriUM antes de 2005.</a:t>
            </a:r>
          </a:p>
          <a:p>
            <a:pPr marL="174625" indent="-174625">
              <a:lnSpc>
                <a:spcPct val="90000"/>
              </a:lnSpc>
              <a:buFontTx/>
              <a:buNone/>
            </a:pPr>
            <a:endParaRPr lang="pt-PT" altLang="pt-PT" sz="400" dirty="0"/>
          </a:p>
          <a:p>
            <a:pPr marL="174625" indent="-174625">
              <a:lnSpc>
                <a:spcPct val="90000"/>
              </a:lnSpc>
              <a:buFontTx/>
              <a:buNone/>
            </a:pPr>
            <a:r>
              <a:rPr lang="pt-PT" altLang="pt-PT" sz="1400" dirty="0"/>
              <a:t>Adicionalmente, as publicações referidas em a) e b) serão ponderadas em função da data da sua publicação, da seguinte forma:</a:t>
            </a:r>
            <a:endParaRPr lang="pt-PT" altLang="pt-PT" sz="1400" b="1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pt-PT" altLang="pt-PT" sz="1400" b="1" dirty="0"/>
              <a:t>a. </a:t>
            </a:r>
            <a:r>
              <a:rPr lang="pt-PT" altLang="pt-PT" sz="1400" dirty="0"/>
              <a:t>Publicadas no último ano, e até ao presente ano - 1</a:t>
            </a:r>
            <a:endParaRPr lang="pt-PT" altLang="pt-PT" sz="1400" b="1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pt-PT" altLang="pt-PT" sz="1400" b="1" dirty="0"/>
              <a:t>b. </a:t>
            </a:r>
            <a:r>
              <a:rPr lang="pt-PT" altLang="pt-PT" sz="1400" dirty="0"/>
              <a:t>Publicadas em anos anteriores - 0,3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pt-PT" altLang="pt-PT" sz="400" b="1" dirty="0"/>
          </a:p>
          <a:p>
            <a:pPr marL="174625" indent="-174625">
              <a:lnSpc>
                <a:spcPct val="90000"/>
              </a:lnSpc>
              <a:buFontTx/>
              <a:buNone/>
            </a:pPr>
            <a:r>
              <a:rPr lang="pt-PT" altLang="pt-PT" sz="1400" b="1" dirty="0"/>
              <a:t>3. </a:t>
            </a:r>
            <a:r>
              <a:rPr lang="pt-PT" altLang="pt-PT" sz="1400" dirty="0"/>
              <a:t>Em função da afiliação identificada na inserção, a pontuação será ponderada com um </a:t>
            </a:r>
            <a:r>
              <a:rPr lang="pt-PT" altLang="pt-PT" sz="1400" dirty="0" err="1"/>
              <a:t>factor</a:t>
            </a:r>
            <a:r>
              <a:rPr lang="pt-PT" altLang="pt-PT" sz="1400" dirty="0"/>
              <a:t> associado à formalização por parte da unidade de uma política de </a:t>
            </a:r>
            <a:r>
              <a:rPr lang="pt-PT" altLang="pt-PT" sz="1400" dirty="0" err="1"/>
              <a:t>auto-arquivo</a:t>
            </a:r>
            <a:r>
              <a:rPr lang="pt-PT" altLang="pt-PT" sz="1400" dirty="0"/>
              <a:t>, de acordo com o modelo incluído no Despacho RT-56/04, da seguinte forma:</a:t>
            </a:r>
            <a:endParaRPr lang="pt-PT" altLang="pt-PT" sz="1400" b="1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pt-PT" altLang="pt-PT" sz="1400" b="1" dirty="0"/>
              <a:t>a. </a:t>
            </a:r>
            <a:r>
              <a:rPr lang="pt-PT" altLang="pt-PT" sz="1400" dirty="0"/>
              <a:t>Unidade com política de </a:t>
            </a:r>
            <a:r>
              <a:rPr lang="pt-PT" altLang="pt-PT" sz="1400" dirty="0" err="1"/>
              <a:t>auto-arquivo</a:t>
            </a:r>
            <a:r>
              <a:rPr lang="pt-PT" altLang="pt-PT" sz="1400" dirty="0"/>
              <a:t> formalizada – 1</a:t>
            </a:r>
            <a:endParaRPr lang="pt-PT" altLang="pt-PT" sz="1400" b="1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pt-PT" altLang="pt-PT" sz="1400" b="1" dirty="0"/>
              <a:t>b. </a:t>
            </a:r>
            <a:r>
              <a:rPr lang="pt-PT" altLang="pt-PT" sz="1400" dirty="0"/>
              <a:t>Unidade sem política de </a:t>
            </a:r>
            <a:r>
              <a:rPr lang="pt-PT" altLang="pt-PT" sz="1400" dirty="0" err="1"/>
              <a:t>auto-arquivo</a:t>
            </a:r>
            <a:r>
              <a:rPr lang="pt-PT" altLang="pt-PT" sz="1400" dirty="0"/>
              <a:t> formalizada – 0, 3.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452560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Incentivo financeiro em 2005</a:t>
            </a:r>
            <a:endParaRPr lang="pt-PT" sz="3200" b="1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52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70560" y="1417320"/>
            <a:ext cx="7757160" cy="4937760"/>
          </a:xfrm>
        </p:spPr>
        <p:txBody>
          <a:bodyPr/>
          <a:lstStyle/>
          <a:p>
            <a:pPr algn="just">
              <a:buClr>
                <a:schemeClr val="accent2">
                  <a:lumMod val="50000"/>
                </a:schemeClr>
              </a:buClr>
              <a:buFont typeface="Wingdings" charset="2"/>
              <a:buChar char="§"/>
            </a:pPr>
            <a:endParaRPr lang="en-GB" sz="2800" dirty="0">
              <a:latin typeface="Calibri" pitchFamily="34" charset="0"/>
            </a:endParaRPr>
          </a:p>
          <a:p>
            <a:pPr algn="just">
              <a:buClr>
                <a:schemeClr val="accent2">
                  <a:lumMod val="50000"/>
                </a:schemeClr>
              </a:buClr>
              <a:buFont typeface="Wingdings" charset="2"/>
              <a:buChar char="§"/>
            </a:pPr>
            <a:endParaRPr lang="en-GB" sz="2800" dirty="0">
              <a:latin typeface="Calibri" pitchFamily="34" charset="0"/>
            </a:endParaRPr>
          </a:p>
          <a:p>
            <a:pPr algn="just">
              <a:buClr>
                <a:schemeClr val="accent2">
                  <a:lumMod val="50000"/>
                </a:schemeClr>
              </a:buClr>
              <a:buFont typeface="Wingdings" charset="2"/>
              <a:buChar char="§"/>
            </a:pPr>
            <a:r>
              <a:rPr lang="en-GB" sz="2800" dirty="0" err="1" smtClean="0">
                <a:latin typeface="Calibri" pitchFamily="34" charset="0"/>
              </a:rPr>
              <a:t>Em</a:t>
            </a:r>
            <a:r>
              <a:rPr lang="en-GB" sz="2800" dirty="0" smtClean="0">
                <a:latin typeface="Calibri" pitchFamily="34" charset="0"/>
              </a:rPr>
              <a:t> 2006, </a:t>
            </a:r>
            <a:r>
              <a:rPr lang="en-GB" sz="2800" dirty="0" err="1" smtClean="0">
                <a:latin typeface="Calibri" pitchFamily="34" charset="0"/>
              </a:rPr>
              <a:t>houve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ainda</a:t>
            </a:r>
            <a:r>
              <a:rPr lang="en-GB" sz="2800" dirty="0" smtClean="0">
                <a:latin typeface="Calibri" pitchFamily="34" charset="0"/>
              </a:rPr>
              <a:t> um </a:t>
            </a:r>
            <a:r>
              <a:rPr lang="en-GB" sz="2800" dirty="0" err="1" smtClean="0">
                <a:latin typeface="Calibri" pitchFamily="34" charset="0"/>
              </a:rPr>
              <a:t>incentivo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pt-PT" sz="2800" dirty="0" smtClean="0">
                <a:latin typeface="Calibri" pitchFamily="34" charset="0"/>
              </a:rPr>
              <a:t>financeiro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associado</a:t>
            </a:r>
            <a:r>
              <a:rPr lang="en-GB" sz="2800" dirty="0" smtClean="0">
                <a:latin typeface="Calibri" pitchFamily="34" charset="0"/>
              </a:rPr>
              <a:t> à </a:t>
            </a:r>
            <a:r>
              <a:rPr lang="pt-PT" sz="2800" dirty="0" smtClean="0">
                <a:latin typeface="Calibri" pitchFamily="34" charset="0"/>
              </a:rPr>
              <a:t>Política</a:t>
            </a:r>
            <a:r>
              <a:rPr lang="en-GB" sz="2800" dirty="0" smtClean="0">
                <a:latin typeface="Calibri" pitchFamily="34" charset="0"/>
              </a:rPr>
              <a:t> de auto-</a:t>
            </a:r>
            <a:r>
              <a:rPr lang="en-GB" sz="2800" dirty="0" err="1" smtClean="0">
                <a:latin typeface="Calibri" pitchFamily="34" charset="0"/>
              </a:rPr>
              <a:t>arquivo</a:t>
            </a:r>
            <a:r>
              <a:rPr lang="en-GB" sz="2800" dirty="0" smtClean="0">
                <a:latin typeface="Calibri" pitchFamily="34" charset="0"/>
              </a:rPr>
              <a:t>, mas o </a:t>
            </a:r>
            <a:r>
              <a:rPr lang="en-GB" sz="2800" dirty="0" err="1" smtClean="0">
                <a:latin typeface="Calibri" pitchFamily="34" charset="0"/>
              </a:rPr>
              <a:t>valor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foi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pt-PT" sz="2800" dirty="0" smtClean="0">
                <a:latin typeface="Calibri" pitchFamily="34" charset="0"/>
              </a:rPr>
              <a:t>significativamente</a:t>
            </a:r>
            <a:r>
              <a:rPr lang="en-GB" sz="2800" dirty="0" smtClean="0">
                <a:latin typeface="Calibri" pitchFamily="34" charset="0"/>
              </a:rPr>
              <a:t> inferior (</a:t>
            </a:r>
            <a:r>
              <a:rPr lang="en-GB" sz="2800" dirty="0" err="1" smtClean="0">
                <a:latin typeface="Calibri" pitchFamily="34" charset="0"/>
              </a:rPr>
              <a:t>cerca</a:t>
            </a:r>
            <a:r>
              <a:rPr lang="en-GB" sz="2800" dirty="0" smtClean="0">
                <a:latin typeface="Calibri" pitchFamily="34" charset="0"/>
              </a:rPr>
              <a:t> de 1/3)</a:t>
            </a:r>
          </a:p>
          <a:p>
            <a:pPr algn="just">
              <a:buClr>
                <a:schemeClr val="accent2">
                  <a:lumMod val="50000"/>
                </a:schemeClr>
              </a:buClr>
              <a:buFont typeface="Wingdings" charset="2"/>
              <a:buChar char="§"/>
            </a:pPr>
            <a:endParaRPr lang="en-GB" sz="2800" dirty="0" smtClean="0">
              <a:latin typeface="Calibri" pitchFamily="34" charset="0"/>
            </a:endParaRPr>
          </a:p>
          <a:p>
            <a:pPr algn="just">
              <a:buClr>
                <a:schemeClr val="accent2">
                  <a:lumMod val="50000"/>
                </a:schemeClr>
              </a:buClr>
              <a:buFont typeface="Wingdings" charset="2"/>
              <a:buChar char="§"/>
            </a:pPr>
            <a:r>
              <a:rPr lang="en-GB" sz="2800" dirty="0" smtClean="0">
                <a:latin typeface="Calibri" pitchFamily="34" charset="0"/>
              </a:rPr>
              <a:t>O </a:t>
            </a:r>
            <a:r>
              <a:rPr lang="pt-PT" sz="2800" dirty="0" smtClean="0">
                <a:latin typeface="Calibri" pitchFamily="34" charset="0"/>
              </a:rPr>
              <a:t>incentivo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foi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pt-PT" sz="2800" dirty="0" smtClean="0">
                <a:latin typeface="Calibri" pitchFamily="34" charset="0"/>
              </a:rPr>
              <a:t>descontinuado</a:t>
            </a:r>
            <a:r>
              <a:rPr lang="en-GB" sz="2800" dirty="0" smtClean="0">
                <a:latin typeface="Calibri" pitchFamily="34" charset="0"/>
              </a:rPr>
              <a:t> a </a:t>
            </a:r>
            <a:r>
              <a:rPr lang="en-GB" sz="2800" dirty="0" err="1" smtClean="0">
                <a:latin typeface="Calibri" pitchFamily="34" charset="0"/>
              </a:rPr>
              <a:t>partir</a:t>
            </a:r>
            <a:r>
              <a:rPr lang="en-GB" sz="2800" dirty="0" smtClean="0">
                <a:latin typeface="Calibri" pitchFamily="34" charset="0"/>
              </a:rPr>
              <a:t> de 2006</a:t>
            </a:r>
            <a:endParaRPr lang="es-ES" dirty="0">
              <a:latin typeface="NewsGotT" pitchFamily="2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452560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Incentivo financeiro em 2005</a:t>
            </a:r>
            <a:endParaRPr lang="pt-PT" sz="3200" b="1" dirty="0"/>
          </a:p>
        </p:txBody>
      </p:sp>
    </p:spTree>
    <p:extLst>
      <p:ext uri="{BB962C8B-B14F-4D97-AF65-F5344CB8AC3E}">
        <p14:creationId xmlns:p14="http://schemas.microsoft.com/office/powerpoint/2010/main" val="1486879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909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instei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"/>
          <a:stretch/>
        </p:blipFill>
        <p:spPr bwMode="auto">
          <a:xfrm>
            <a:off x="4694955" y="1315890"/>
            <a:ext cx="3738283" cy="511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452560" y="174625"/>
            <a:ext cx="5436270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A “Crise” dos periódicos…</a:t>
            </a:r>
            <a:endParaRPr lang="pt-PT" sz="3200" b="1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27211" y="1460350"/>
            <a:ext cx="4067744" cy="5114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265113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anose="05000000000000000000" pitchFamily="2" charset="2"/>
              <a:buChar char="§"/>
              <a:defRPr sz="3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912813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anose="05000000000000000000" pitchFamily="2" charset="2"/>
              <a:buChar char="§"/>
              <a:defRPr sz="2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320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anose="05000000000000000000" pitchFamily="2" charset="2"/>
              <a:buChar char="§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728788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anose="05000000000000000000" pitchFamily="2" charset="2"/>
              <a:buChar char="§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13677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anose="05000000000000000000" pitchFamily="2" charset="2"/>
              <a:buChar char="§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pt-PT" altLang="pt-PT" sz="2800" dirty="0"/>
              <a:t>As </a:t>
            </a:r>
            <a:r>
              <a:rPr lang="pt-PT" altLang="pt-PT" sz="2800" b="1" dirty="0"/>
              <a:t>barreiras ao acesso traduzem-se numa perda de eficiência do sistema de comunicação </a:t>
            </a:r>
            <a:r>
              <a:rPr lang="pt-PT" altLang="pt-PT" sz="2800" b="1" dirty="0" smtClean="0"/>
              <a:t>da </a:t>
            </a:r>
            <a:r>
              <a:rPr lang="pt-PT" altLang="pt-PT" sz="2800" b="1" dirty="0"/>
              <a:t>ciência</a:t>
            </a:r>
            <a:r>
              <a:rPr lang="pt-PT" altLang="pt-PT" sz="2800" dirty="0"/>
              <a:t>, e em </a:t>
            </a:r>
            <a:r>
              <a:rPr lang="pt-PT" altLang="pt-PT" sz="2800" dirty="0" smtClean="0"/>
              <a:t>limitações ao </a:t>
            </a:r>
            <a:r>
              <a:rPr lang="pt-PT" altLang="pt-PT" sz="2800" dirty="0"/>
              <a:t>impacto e </a:t>
            </a:r>
            <a:r>
              <a:rPr lang="pt-PT" altLang="pt-PT" sz="2800" dirty="0" smtClean="0"/>
              <a:t>reconhecimento dos </a:t>
            </a:r>
            <a:r>
              <a:rPr lang="pt-PT" altLang="pt-PT" sz="2800" dirty="0"/>
              <a:t>resultados </a:t>
            </a:r>
            <a:r>
              <a:rPr lang="pt-PT" altLang="pt-PT" sz="2800" dirty="0" smtClean="0"/>
              <a:t>alcançados pelos </a:t>
            </a:r>
            <a:r>
              <a:rPr lang="pt-PT" altLang="pt-PT" sz="2800" dirty="0"/>
              <a:t>investigadores e as </a:t>
            </a:r>
            <a:r>
              <a:rPr lang="pt-PT" altLang="pt-PT" sz="2800" dirty="0" smtClean="0"/>
              <a:t>instituições onde trabalham.</a:t>
            </a:r>
          </a:p>
        </p:txBody>
      </p:sp>
    </p:spTree>
    <p:extLst>
      <p:ext uri="{BB962C8B-B14F-4D97-AF65-F5344CB8AC3E}">
        <p14:creationId xmlns:p14="http://schemas.microsoft.com/office/powerpoint/2010/main" val="245107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70560" y="1386841"/>
            <a:ext cx="7741920" cy="4848860"/>
          </a:xfrm>
        </p:spPr>
        <p:txBody>
          <a:bodyPr/>
          <a:lstStyle/>
          <a:p>
            <a:pPr algn="just">
              <a:buClr>
                <a:srgbClr val="971318"/>
              </a:buClr>
              <a:buFont typeface="Wingdings" charset="2"/>
              <a:buChar char="§"/>
            </a:pPr>
            <a:endParaRPr lang="en-GB" sz="2800" dirty="0">
              <a:latin typeface="Calibri" pitchFamily="34" charset="0"/>
            </a:endParaRPr>
          </a:p>
          <a:p>
            <a:pPr algn="just">
              <a:buClr>
                <a:srgbClr val="971318"/>
              </a:buClr>
              <a:buFont typeface="Wingdings" charset="2"/>
              <a:buChar char="§"/>
            </a:pPr>
            <a:endParaRPr lang="en-GB" sz="2800" dirty="0">
              <a:latin typeface="Calibri" pitchFamily="34" charset="0"/>
            </a:endParaRPr>
          </a:p>
          <a:p>
            <a:pPr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800" dirty="0" err="1" smtClean="0">
                <a:latin typeface="Calibri" pitchFamily="34" charset="0"/>
              </a:rPr>
              <a:t>Sem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qualquer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incentivo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en-GB" sz="2800" dirty="0" err="1" smtClean="0">
                <a:latin typeface="Calibri" pitchFamily="34" charset="0"/>
              </a:rPr>
              <a:t>financeiro</a:t>
            </a:r>
            <a:r>
              <a:rPr lang="en-GB" sz="2800" dirty="0" smtClean="0">
                <a:latin typeface="Calibri" pitchFamily="34" charset="0"/>
              </a:rPr>
              <a:t> e </a:t>
            </a:r>
            <a:r>
              <a:rPr lang="en-GB" sz="2800" dirty="0" err="1" smtClean="0">
                <a:latin typeface="Calibri" pitchFamily="34" charset="0"/>
              </a:rPr>
              <a:t>sem</a:t>
            </a:r>
            <a:r>
              <a:rPr lang="en-GB" sz="2800" dirty="0" smtClean="0">
                <a:latin typeface="Calibri" pitchFamily="34" charset="0"/>
              </a:rPr>
              <a:t> </a:t>
            </a:r>
            <a:r>
              <a:rPr lang="pt-PT" sz="2800" dirty="0"/>
              <a:t>ferramentas institucionais para monitorizar </a:t>
            </a:r>
            <a:r>
              <a:rPr lang="pt-PT" sz="2800" dirty="0" smtClean="0"/>
              <a:t>e estimular </a:t>
            </a:r>
            <a:r>
              <a:rPr lang="pt-PT" sz="2800" dirty="0"/>
              <a:t>o cumprimento da política institucional de </a:t>
            </a:r>
            <a:r>
              <a:rPr lang="pt-PT" sz="2800" dirty="0" err="1" smtClean="0"/>
              <a:t>auto-arquivo</a:t>
            </a:r>
            <a:r>
              <a:rPr lang="en-GB" sz="2800" dirty="0" smtClean="0">
                <a:latin typeface="Calibri" pitchFamily="34" charset="0"/>
              </a:rPr>
              <a:t>, de 2007 a 2010…</a:t>
            </a:r>
            <a:endParaRPr lang="en-GB" dirty="0"/>
          </a:p>
          <a:p>
            <a:pPr lvl="1">
              <a:buFontTx/>
              <a:buNone/>
            </a:pPr>
            <a:endParaRPr lang="es-ES" dirty="0">
              <a:latin typeface="NewsGotT" pitchFamily="2" charset="0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452560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Mas…</a:t>
            </a:r>
            <a:endParaRPr lang="pt-PT" sz="3200" b="1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410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8655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Utilizador\Dropbox\PROA\OAW_2013\OA_Timeline_2013\imagens timeline\98_2010_despacho.png"/>
          <p:cNvPicPr>
            <a:picLocks noChangeAspect="1" noChangeArrowheads="1"/>
          </p:cNvPicPr>
          <p:nvPr/>
        </p:nvPicPr>
        <p:blipFill rotWithShape="1">
          <a:blip cstate="print"/>
          <a:srcRect t="56780" r="86566" b="29659"/>
          <a:stretch/>
        </p:blipFill>
        <p:spPr bwMode="auto">
          <a:xfrm>
            <a:off x="6781801" y="5672489"/>
            <a:ext cx="1306175" cy="777240"/>
          </a:xfrm>
          <a:prstGeom prst="rect">
            <a:avLst/>
          </a:prstGeom>
          <a:noFill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cstate="print"/>
          <a:srcRect b="7545"/>
          <a:stretch>
            <a:fillRect/>
          </a:stretch>
        </p:blipFill>
        <p:spPr bwMode="auto">
          <a:xfrm>
            <a:off x="2423837" y="1200349"/>
            <a:ext cx="4357964" cy="5249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452560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Upgrade da Política AA da </a:t>
            </a:r>
            <a:r>
              <a:rPr lang="pt-PT" sz="3200" b="1" dirty="0" err="1" smtClean="0">
                <a:latin typeface="Calibri" pitchFamily="34" charset="0"/>
                <a:cs typeface="Calibri" pitchFamily="34" charset="0"/>
              </a:rPr>
              <a:t>UMinho</a:t>
            </a:r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 (2010)</a:t>
            </a:r>
            <a:endParaRPr lang="pt-PT" sz="3200" b="1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8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631390" y="1576264"/>
            <a:ext cx="7733121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pt-PT" sz="2400" b="1" dirty="0" smtClean="0">
                <a:latin typeface="Calibri" pitchFamily="34" charset="0"/>
              </a:rPr>
              <a:t>O número e a percentagem do </a:t>
            </a:r>
            <a:r>
              <a:rPr lang="pt-PT" sz="2400" b="1" i="1" dirty="0" smtClean="0">
                <a:latin typeface="Calibri" pitchFamily="34" charset="0"/>
              </a:rPr>
              <a:t>output</a:t>
            </a:r>
            <a:r>
              <a:rPr lang="pt-PT" sz="2400" b="1" dirty="0" smtClean="0">
                <a:latin typeface="Calibri" pitchFamily="34" charset="0"/>
              </a:rPr>
              <a:t> de publicações da </a:t>
            </a:r>
            <a:r>
              <a:rPr lang="pt-PT" sz="2400" b="1" dirty="0" err="1" smtClean="0">
                <a:latin typeface="Calibri" pitchFamily="34" charset="0"/>
              </a:rPr>
              <a:t>UMinho</a:t>
            </a:r>
            <a:r>
              <a:rPr lang="pt-PT" sz="2400" b="1" dirty="0" smtClean="0">
                <a:latin typeface="Calibri" pitchFamily="34" charset="0"/>
              </a:rPr>
              <a:t> depositadas no RepositóriUM estava a decrescer desde 2007.</a:t>
            </a:r>
          </a:p>
          <a:p>
            <a:pPr marL="342900" indent="-342900">
              <a:lnSpc>
                <a:spcPct val="12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  <a:defRPr/>
            </a:pPr>
            <a:endParaRPr lang="pt-PT" sz="2400" b="1" dirty="0" smtClean="0">
              <a:latin typeface="Calibri" pitchFamily="34" charset="0"/>
            </a:endParaRPr>
          </a:p>
          <a:p>
            <a:pPr marL="342900" indent="-342900">
              <a:lnSpc>
                <a:spcPct val="12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pt-PT" sz="2400" b="1" dirty="0" smtClean="0">
                <a:latin typeface="Calibri" pitchFamily="34" charset="0"/>
              </a:rPr>
              <a:t>O Acesso Aberto é considerado como um fator relevante na estratégia de visibilidade da </a:t>
            </a:r>
            <a:r>
              <a:rPr lang="pt-PT" sz="2400" b="1" dirty="0" err="1" smtClean="0">
                <a:latin typeface="Calibri" pitchFamily="34" charset="0"/>
              </a:rPr>
              <a:t>UMinho</a:t>
            </a:r>
            <a:r>
              <a:rPr lang="pt-PT" sz="2400" b="1" dirty="0" smtClean="0">
                <a:latin typeface="Calibri" pitchFamily="34" charset="0"/>
              </a:rPr>
              <a:t>.</a:t>
            </a:r>
          </a:p>
          <a:p>
            <a:pPr marL="342900" indent="-342900">
              <a:lnSpc>
                <a:spcPct val="12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  <a:defRPr/>
            </a:pPr>
            <a:endParaRPr lang="pt-PT" sz="2400" b="1" dirty="0" smtClean="0">
              <a:latin typeface="Calibri" pitchFamily="34" charset="0"/>
            </a:endParaRPr>
          </a:p>
          <a:p>
            <a:pPr marL="342900" indent="-342900">
              <a:lnSpc>
                <a:spcPct val="12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  <a:defRPr/>
            </a:pPr>
            <a:r>
              <a:rPr lang="pt-PT" sz="2400" b="1" dirty="0" smtClean="0">
                <a:latin typeface="Calibri" pitchFamily="34" charset="0"/>
              </a:rPr>
              <a:t>Continuar e melhorar a experiência da </a:t>
            </a:r>
            <a:r>
              <a:rPr lang="pt-PT" sz="2400" b="1" dirty="0" err="1" smtClean="0">
                <a:latin typeface="Calibri" pitchFamily="34" charset="0"/>
              </a:rPr>
              <a:t>UMinho</a:t>
            </a:r>
            <a:r>
              <a:rPr lang="pt-PT" sz="2400" b="1" dirty="0" smtClean="0">
                <a:latin typeface="Calibri" pitchFamily="34" charset="0"/>
              </a:rPr>
              <a:t> em iniciativas e projetos de Acesso Aberto e manter a </a:t>
            </a:r>
            <a:r>
              <a:rPr lang="pt-PT" sz="2400" b="1" dirty="0" err="1" smtClean="0">
                <a:latin typeface="Calibri" pitchFamily="34" charset="0"/>
              </a:rPr>
              <a:t>UMinho</a:t>
            </a:r>
            <a:r>
              <a:rPr lang="pt-PT" sz="2400" b="1" dirty="0" smtClean="0">
                <a:latin typeface="Calibri" pitchFamily="34" charset="0"/>
              </a:rPr>
              <a:t> na linha da frente neste domínio.</a:t>
            </a:r>
            <a:endParaRPr lang="pt-PT" sz="2400" b="1" dirty="0">
              <a:latin typeface="Calibri" pitchFamily="34" charset="0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452560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Porquê o upgrade da Política AA da </a:t>
            </a:r>
            <a:r>
              <a:rPr lang="pt-PT" sz="3200" b="1" dirty="0" err="1" smtClean="0">
                <a:latin typeface="Calibri" pitchFamily="34" charset="0"/>
                <a:cs typeface="Calibri" pitchFamily="34" charset="0"/>
              </a:rPr>
              <a:t>UMinho</a:t>
            </a:r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 (2010)? </a:t>
            </a:r>
            <a:endParaRPr lang="pt-PT" sz="3200" b="1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1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-1" y="1753850"/>
            <a:ext cx="9144001" cy="5104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9458" name="Picture 8" descr="slide_0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5" descr="UMinho_branco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611188" y="0"/>
            <a:ext cx="1223962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611188" y="2700338"/>
            <a:ext cx="40322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defRPr/>
            </a:pPr>
            <a:r>
              <a:rPr lang="pt-PT" sz="2400" b="1" dirty="0" err="1" smtClean="0">
                <a:latin typeface="Arial"/>
                <a:ea typeface="Calibri" pitchFamily="34" charset="0"/>
                <a:cs typeface="Times New Roman" pitchFamily="18" charset="0"/>
              </a:rPr>
              <a:t>University</a:t>
            </a:r>
            <a:r>
              <a:rPr lang="pt-PT" sz="2400" b="1" dirty="0" smtClean="0">
                <a:latin typeface="Arial"/>
                <a:ea typeface="Calibri" pitchFamily="34" charset="0"/>
                <a:cs typeface="Times New Roman" pitchFamily="18" charset="0"/>
              </a:rPr>
              <a:t> of </a:t>
            </a:r>
            <a:r>
              <a:rPr lang="pt-PT" sz="2400" b="1" dirty="0">
                <a:latin typeface="Arial"/>
                <a:ea typeface="Calibri" pitchFamily="34" charset="0"/>
                <a:cs typeface="Times New Roman" pitchFamily="18" charset="0"/>
              </a:rPr>
              <a:t>Minho </a:t>
            </a: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611188" y="3429000"/>
            <a:ext cx="32400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pt-PT" sz="2000" b="1" dirty="0" err="1" smtClean="0">
                <a:latin typeface="Arial"/>
                <a:ea typeface="Calibri" pitchFamily="34" charset="0"/>
                <a:cs typeface="Times New Roman" pitchFamily="18" charset="0"/>
              </a:rPr>
              <a:t>An</a:t>
            </a:r>
            <a:r>
              <a:rPr lang="pt-PT" sz="2000" b="1" dirty="0" smtClean="0">
                <a:latin typeface="Arial"/>
                <a:ea typeface="Calibri" pitchFamily="34" charset="0"/>
                <a:cs typeface="Times New Roman" pitchFamily="18" charset="0"/>
              </a:rPr>
              <a:t> Open Access </a:t>
            </a:r>
            <a:r>
              <a:rPr lang="pt-PT" sz="2000" b="1" dirty="0" err="1" smtClean="0">
                <a:latin typeface="Arial"/>
                <a:ea typeface="Calibri" pitchFamily="34" charset="0"/>
                <a:cs typeface="Times New Roman" pitchFamily="18" charset="0"/>
              </a:rPr>
              <a:t>pioneer</a:t>
            </a:r>
            <a:r>
              <a:rPr lang="pt-PT" sz="2000" b="1" dirty="0" smtClean="0">
                <a:latin typeface="Arial"/>
                <a:ea typeface="Calibri" pitchFamily="34" charset="0"/>
                <a:cs typeface="Times New Roman" pitchFamily="18" charset="0"/>
              </a:rPr>
              <a:t> </a:t>
            </a:r>
            <a:endParaRPr lang="pt-PT" sz="2000" b="1" dirty="0">
              <a:latin typeface="Arial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pt-PT" sz="2000" b="1" dirty="0">
                <a:latin typeface="Arial"/>
                <a:cs typeface="Times New Roman" pitchFamily="18" charset="0"/>
              </a:rPr>
              <a:t>[</a:t>
            </a:r>
            <a:r>
              <a:rPr lang="pt-PT" sz="2000" b="1" dirty="0" smtClean="0">
                <a:latin typeface="Arial"/>
                <a:cs typeface="Times New Roman" pitchFamily="18" charset="0"/>
              </a:rPr>
              <a:t>2003-2013]</a:t>
            </a:r>
            <a:endParaRPr lang="pt-PT" sz="2000" b="1" dirty="0">
              <a:latin typeface="Arial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611188" y="5159375"/>
            <a:ext cx="324008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pt-PT" sz="2000" b="1" dirty="0" smtClean="0">
                <a:latin typeface="Arial"/>
                <a:ea typeface="Calibri" pitchFamily="34" charset="0"/>
                <a:cs typeface="Times New Roman" pitchFamily="18" charset="0"/>
              </a:rPr>
              <a:t>OA </a:t>
            </a:r>
            <a:r>
              <a:rPr lang="pt-PT" sz="2000" b="1" dirty="0" err="1" smtClean="0">
                <a:latin typeface="Arial"/>
                <a:ea typeface="Calibri" pitchFamily="34" charset="0"/>
                <a:cs typeface="Times New Roman" pitchFamily="18" charset="0"/>
              </a:rPr>
              <a:t>was</a:t>
            </a:r>
            <a:r>
              <a:rPr lang="pt-PT" sz="2000" b="1" dirty="0" smtClean="0">
                <a:latin typeface="Arial"/>
                <a:ea typeface="Calibri" pitchFamily="34" charset="0"/>
                <a:cs typeface="Times New Roman" pitchFamily="18" charset="0"/>
              </a:rPr>
              <a:t> </a:t>
            </a:r>
            <a:r>
              <a:rPr lang="pt-PT" sz="2000" b="1" dirty="0" err="1" smtClean="0">
                <a:latin typeface="Arial"/>
                <a:ea typeface="Calibri" pitchFamily="34" charset="0"/>
                <a:cs typeface="Times New Roman" pitchFamily="18" charset="0"/>
              </a:rPr>
              <a:t>integrated</a:t>
            </a:r>
            <a:r>
              <a:rPr lang="pt-PT" sz="2000" b="1" dirty="0" smtClean="0">
                <a:latin typeface="Arial"/>
                <a:ea typeface="Calibri" pitchFamily="34" charset="0"/>
                <a:cs typeface="Times New Roman" pitchFamily="18" charset="0"/>
              </a:rPr>
              <a:t> in </a:t>
            </a:r>
            <a:r>
              <a:rPr lang="pt-PT" sz="2000" b="1" dirty="0" err="1" smtClean="0">
                <a:latin typeface="Arial"/>
                <a:ea typeface="Calibri" pitchFamily="34" charset="0"/>
                <a:cs typeface="Times New Roman" pitchFamily="18" charset="0"/>
              </a:rPr>
              <a:t>the</a:t>
            </a:r>
            <a:r>
              <a:rPr lang="pt-PT" sz="2000" b="1" dirty="0" smtClean="0">
                <a:latin typeface="Arial"/>
                <a:ea typeface="Calibri" pitchFamily="34" charset="0"/>
                <a:cs typeface="Times New Roman" pitchFamily="18" charset="0"/>
              </a:rPr>
              <a:t> </a:t>
            </a:r>
            <a:r>
              <a:rPr lang="pt-PT" sz="2000" b="1" dirty="0" err="1" smtClean="0">
                <a:latin typeface="Arial"/>
                <a:ea typeface="Calibri" pitchFamily="34" charset="0"/>
                <a:cs typeface="Times New Roman" pitchFamily="18" charset="0"/>
              </a:rPr>
              <a:t>University</a:t>
            </a:r>
            <a:r>
              <a:rPr lang="pt-PT" sz="2000" b="1" dirty="0" smtClean="0">
                <a:latin typeface="Arial"/>
                <a:ea typeface="Calibri" pitchFamily="34" charset="0"/>
                <a:cs typeface="Times New Roman" pitchFamily="18" charset="0"/>
              </a:rPr>
              <a:t> </a:t>
            </a:r>
            <a:r>
              <a:rPr lang="pt-PT" sz="2000" b="1" dirty="0" err="1" smtClean="0">
                <a:latin typeface="Arial"/>
                <a:ea typeface="Calibri" pitchFamily="34" charset="0"/>
                <a:cs typeface="Times New Roman" pitchFamily="18" charset="0"/>
              </a:rPr>
              <a:t>Action</a:t>
            </a:r>
            <a:r>
              <a:rPr lang="pt-PT" sz="2000" b="1" dirty="0" smtClean="0">
                <a:latin typeface="Arial"/>
                <a:ea typeface="Calibri" pitchFamily="34" charset="0"/>
                <a:cs typeface="Times New Roman" pitchFamily="18" charset="0"/>
              </a:rPr>
              <a:t> </a:t>
            </a:r>
            <a:r>
              <a:rPr lang="pt-PT" sz="2000" b="1" dirty="0" err="1" smtClean="0">
                <a:latin typeface="Arial"/>
                <a:ea typeface="Calibri" pitchFamily="34" charset="0"/>
                <a:cs typeface="Times New Roman" pitchFamily="18" charset="0"/>
              </a:rPr>
              <a:t>Plan</a:t>
            </a:r>
            <a:r>
              <a:rPr lang="pt-PT" sz="2000" b="1" dirty="0" smtClean="0">
                <a:latin typeface="Arial"/>
                <a:ea typeface="Calibri" pitchFamily="34" charset="0"/>
                <a:cs typeface="Times New Roman" pitchFamily="18" charset="0"/>
              </a:rPr>
              <a:t> for 2009-2013</a:t>
            </a:r>
            <a:endParaRPr lang="pt-PT" sz="2000" b="1" dirty="0">
              <a:latin typeface="Arial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98176" y="4881193"/>
            <a:ext cx="3653076" cy="1531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Bent Arrow 18"/>
          <p:cNvSpPr/>
          <p:nvPr/>
        </p:nvSpPr>
        <p:spPr bwMode="auto">
          <a:xfrm rot="5400000">
            <a:off x="5903119" y="3177382"/>
            <a:ext cx="1728787" cy="1079500"/>
          </a:xfrm>
          <a:prstGeom prst="bentArrow">
            <a:avLst>
              <a:gd name="adj1" fmla="val 25000"/>
              <a:gd name="adj2" fmla="val 26810"/>
              <a:gd name="adj3" fmla="val 25000"/>
              <a:gd name="adj4" fmla="val 4375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47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95313" y="1574800"/>
            <a:ext cx="7786687" cy="4780280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90000"/>
              </a:lnSpc>
              <a:buClr>
                <a:srgbClr val="990000"/>
              </a:buClr>
              <a:buNone/>
            </a:pPr>
            <a:r>
              <a:rPr lang="pt-PT" sz="2000" dirty="0" smtClean="0"/>
              <a:t>1.   A Universidade do Minho requer: </a:t>
            </a:r>
          </a:p>
          <a:p>
            <a:pPr algn="just" eaLnBrk="1" hangingPunct="1">
              <a:lnSpc>
                <a:spcPct val="90000"/>
              </a:lnSpc>
              <a:buClr>
                <a:srgbClr val="990000"/>
              </a:buClr>
              <a:buNone/>
            </a:pPr>
            <a:r>
              <a:rPr lang="pt-PT" sz="2000" dirty="0" smtClean="0"/>
              <a:t>	a) Que todos os docentes e investigadores da Universidade </a:t>
            </a:r>
            <a:r>
              <a:rPr lang="pt-PT" sz="2000" b="1" dirty="0" smtClean="0"/>
              <a:t>depositem obrigatoriamente no RepositóriUM – Repositório Institucional da Universidade do Minho uma cópia electrónica de todos os artigos de revistas científicas, comunicações a congressos, conferências e outros textos científicos, com data posterior a Janeiro de 2011</a:t>
            </a:r>
            <a:r>
              <a:rPr lang="pt-PT" sz="2000" dirty="0" smtClean="0"/>
              <a:t>, que constem dos seus currículos e dos relatórios de actividades dos centros de investigação a que estão vinculados. </a:t>
            </a:r>
          </a:p>
          <a:p>
            <a:pPr algn="just" eaLnBrk="1" hangingPunct="1">
              <a:lnSpc>
                <a:spcPct val="90000"/>
              </a:lnSpc>
              <a:buClr>
                <a:srgbClr val="990000"/>
              </a:buClr>
              <a:buFont typeface="Wingdings" pitchFamily="2" charset="2"/>
              <a:buChar char="§"/>
            </a:pPr>
            <a:endParaRPr lang="pt-PT" sz="2000" dirty="0" smtClean="0"/>
          </a:p>
          <a:p>
            <a:pPr algn="just" eaLnBrk="1" hangingPunct="1">
              <a:lnSpc>
                <a:spcPct val="90000"/>
              </a:lnSpc>
              <a:buClr>
                <a:srgbClr val="990000"/>
              </a:buClr>
              <a:buNone/>
            </a:pPr>
            <a:r>
              <a:rPr lang="pt-PT" sz="2000" dirty="0" smtClean="0"/>
              <a:t>	b) Que </a:t>
            </a:r>
            <a:r>
              <a:rPr lang="pt-PT" sz="2000" b="1" dirty="0" smtClean="0"/>
              <a:t>o depósito das publicações acima referidas seja realizado imediatamente após a publicação (ou aceitação para publicação no caso dos artigos de revistas)</a:t>
            </a:r>
            <a:r>
              <a:rPr lang="pt-PT" sz="2000" dirty="0" smtClean="0"/>
              <a:t>. A descrição das publicações (metadados como o título, autores, título da revista, etc.) ficará sempre disponível em acesso livre. O acesso ao texto integral das publicações depositadas no RepositóriUM deverá ser, sempre que possível, livre e imediato, mas será definido de acordo com a vontade do(s) autor(</a:t>
            </a:r>
            <a:r>
              <a:rPr lang="pt-PT" sz="2000" dirty="0" err="1" smtClean="0"/>
              <a:t>es</a:t>
            </a:r>
            <a:r>
              <a:rPr lang="pt-PT" sz="2000" dirty="0" smtClean="0"/>
              <a:t>) e em conformidade com eventuais períodos de embargo ou restrições determinadas pelas regras de direitos de autor que se apliquem; 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pic>
        <p:nvPicPr>
          <p:cNvPr id="6" name="Picture 4" descr="C:\Users\Utilizador\Dropbox\PROA\OAW_2013\OA_Timeline_2013\imagens timeline\98_2010_despacho.png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549593" y="1574800"/>
            <a:ext cx="7941103" cy="4681071"/>
          </a:xfrm>
          <a:prstGeom prst="rect">
            <a:avLst/>
          </a:prstGeom>
          <a:noFill/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452560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Políticas (2010) </a:t>
            </a:r>
            <a:endParaRPr lang="pt-PT" sz="3200" b="1" dirty="0"/>
          </a:p>
        </p:txBody>
      </p:sp>
    </p:spTree>
    <p:extLst>
      <p:ext uri="{BB962C8B-B14F-4D97-AF65-F5344CB8AC3E}">
        <p14:creationId xmlns:p14="http://schemas.microsoft.com/office/powerpoint/2010/main" val="869726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0553" y="1441450"/>
            <a:ext cx="7786687" cy="4924425"/>
          </a:xfrm>
        </p:spPr>
        <p:txBody>
          <a:bodyPr>
            <a:normAutofit lnSpcReduction="10000"/>
          </a:bodyPr>
          <a:lstStyle/>
          <a:p>
            <a:pPr marL="274638" indent="-274638" algn="just" eaLnBrk="1" hangingPunct="1">
              <a:lnSpc>
                <a:spcPct val="90000"/>
              </a:lnSpc>
              <a:buClr>
                <a:srgbClr val="990000"/>
              </a:buClr>
              <a:buNone/>
            </a:pPr>
            <a:r>
              <a:rPr lang="pt-PT" sz="2000" dirty="0" smtClean="0"/>
              <a:t>2. Que os </a:t>
            </a:r>
            <a:r>
              <a:rPr lang="pt-PT" sz="2000" b="1" dirty="0" smtClean="0"/>
              <a:t>autores de teses de doutoramento e de dissertações de mestrado aprovadas pela Universidade do Minho autorizem o depósito da sua tese no RepositóriUM</a:t>
            </a:r>
            <a:r>
              <a:rPr lang="pt-PT" sz="2000" dirty="0" smtClean="0"/>
              <a:t>, assinando a respectiva declaração, de acordo com o estabelecido nos regulamentos dos ciclo de estudos conducentes aos graus de Mestre e de Doutor. A definição das condições de acesso (</a:t>
            </a:r>
            <a:r>
              <a:rPr lang="pt-PT" sz="2000" dirty="0" err="1" smtClean="0"/>
              <a:t>acesso</a:t>
            </a:r>
            <a:r>
              <a:rPr lang="pt-PT" sz="2000" dirty="0" smtClean="0"/>
              <a:t> livre e universal imediato, acesso restrito à Universidade do Minho, acesso embargado entre 1 e 3 anos, ou, em circunstâncias excepcionais devidamente justificadas, por mais de 3 anos, contados a partir da data da defesa) é feita conjuntamente pelo autor da tese ou dissertação e pelo(s) seu(s) supervisor(</a:t>
            </a:r>
            <a:r>
              <a:rPr lang="pt-PT" sz="2000" dirty="0" err="1" smtClean="0"/>
              <a:t>es</a:t>
            </a:r>
            <a:r>
              <a:rPr lang="pt-PT" sz="2000" dirty="0" smtClean="0"/>
              <a:t>). </a:t>
            </a:r>
          </a:p>
          <a:p>
            <a:pPr algn="just" eaLnBrk="1" hangingPunct="1">
              <a:lnSpc>
                <a:spcPct val="90000"/>
              </a:lnSpc>
              <a:buClr>
                <a:srgbClr val="990000"/>
              </a:buClr>
              <a:buFont typeface="Wingdings" pitchFamily="2" charset="2"/>
              <a:buChar char="§"/>
            </a:pPr>
            <a:endParaRPr lang="pt-PT" sz="2000" dirty="0" smtClean="0"/>
          </a:p>
          <a:p>
            <a:pPr algn="just" eaLnBrk="1" hangingPunct="1">
              <a:lnSpc>
                <a:spcPct val="90000"/>
              </a:lnSpc>
              <a:buClr>
                <a:srgbClr val="990000"/>
              </a:buClr>
              <a:buNone/>
            </a:pPr>
            <a:r>
              <a:rPr lang="pt-PT" sz="2000" dirty="0"/>
              <a:t>3</a:t>
            </a:r>
            <a:r>
              <a:rPr lang="pt-PT" sz="2000" dirty="0" smtClean="0"/>
              <a:t>.  </a:t>
            </a:r>
            <a:r>
              <a:rPr lang="pt-PT" sz="2000" b="1" dirty="0" smtClean="0"/>
              <a:t>A partir de Janeiro de 2011, em todas as listagens de publicações científicas, individuais ou de UOEI, produzidas na Universidade do Minho</a:t>
            </a:r>
            <a:r>
              <a:rPr lang="pt-PT" sz="2000" dirty="0" smtClean="0"/>
              <a:t> e incluídas em relatórios de actividades, processos de concurso ou avaliação, etc., as referências a publicações com data igual ou superior a Janeiro de 2011 </a:t>
            </a:r>
            <a:r>
              <a:rPr lang="pt-PT" sz="2000" b="1" dirty="0" smtClean="0"/>
              <a:t>deverão conter obrigatoriamente um apontador para a versão da publicação depositada no RepositóriUM</a:t>
            </a:r>
            <a:r>
              <a:rPr lang="pt-PT" sz="2000" dirty="0" smtClean="0"/>
              <a:t>.</a:t>
            </a:r>
          </a:p>
          <a:p>
            <a:pPr algn="just" eaLnBrk="1" hangingPunct="1">
              <a:lnSpc>
                <a:spcPct val="90000"/>
              </a:lnSpc>
              <a:buClr>
                <a:srgbClr val="990000"/>
              </a:buClr>
              <a:buFont typeface="Wingdings" pitchFamily="2" charset="2"/>
              <a:buChar char="§"/>
            </a:pPr>
            <a:endParaRPr lang="pt-PT" sz="2400" dirty="0" smtClean="0">
              <a:latin typeface="NewsGotT" pitchFamily="2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452560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Políticas (2010) </a:t>
            </a:r>
            <a:endParaRPr lang="pt-PT" sz="3200" b="1" dirty="0"/>
          </a:p>
        </p:txBody>
      </p:sp>
    </p:spTree>
    <p:extLst>
      <p:ext uri="{BB962C8B-B14F-4D97-AF65-F5344CB8AC3E}">
        <p14:creationId xmlns:p14="http://schemas.microsoft.com/office/powerpoint/2010/main" val="312104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e Conteúdo 1"/>
          <p:cNvSpPr txBox="1">
            <a:spLocks/>
          </p:cNvSpPr>
          <p:nvPr/>
        </p:nvSpPr>
        <p:spPr bwMode="auto">
          <a:xfrm>
            <a:off x="741044" y="1676400"/>
            <a:ext cx="7610475" cy="413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 eaLnBrk="1" hangingPunct="1">
              <a:lnSpc>
                <a:spcPct val="90000"/>
              </a:lnSpc>
              <a:spcAft>
                <a:spcPts val="1200"/>
              </a:spcAft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400" b="1" dirty="0">
                <a:latin typeface="+mn-lt"/>
              </a:rPr>
              <a:t>Depositar uma cópia </a:t>
            </a:r>
            <a:r>
              <a:rPr lang="pt-PT" altLang="pt-PT" sz="2400" b="1" dirty="0" smtClean="0">
                <a:latin typeface="+mn-lt"/>
              </a:rPr>
              <a:t>eletrónica </a:t>
            </a:r>
            <a:r>
              <a:rPr lang="pt-PT" altLang="pt-PT" sz="2400" b="1" dirty="0">
                <a:latin typeface="+mn-lt"/>
              </a:rPr>
              <a:t>de todos os artigos de revistas científicas, comunicações a congressos, conferências e outros textos científicos, com data posterior a Janeiro de 2011</a:t>
            </a:r>
            <a:r>
              <a:rPr lang="pt-PT" altLang="pt-PT" sz="2400" dirty="0">
                <a:latin typeface="+mn-lt"/>
              </a:rPr>
              <a:t>, que constem dos seus currículos e dos relatórios de </a:t>
            </a:r>
            <a:r>
              <a:rPr lang="pt-PT" altLang="pt-PT" sz="2400" dirty="0" err="1">
                <a:latin typeface="+mn-lt"/>
              </a:rPr>
              <a:t>actividades</a:t>
            </a:r>
            <a:r>
              <a:rPr lang="pt-PT" altLang="pt-PT" sz="2400" dirty="0">
                <a:latin typeface="+mn-lt"/>
              </a:rPr>
              <a:t> dos seus centros de investigação; </a:t>
            </a:r>
          </a:p>
          <a:p>
            <a:pPr marL="342900" indent="-342900" eaLnBrk="1" hangingPunct="1">
              <a:lnSpc>
                <a:spcPct val="90000"/>
              </a:lnSpc>
              <a:spcAft>
                <a:spcPts val="1200"/>
              </a:spcAft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pt-PT" altLang="pt-PT" sz="2400" dirty="0">
              <a:latin typeface="+mn-lt"/>
            </a:endParaRPr>
          </a:p>
          <a:p>
            <a:pPr marL="342900" indent="-342900" eaLnBrk="1" hangingPunct="1">
              <a:lnSpc>
                <a:spcPct val="90000"/>
              </a:lnSpc>
              <a:spcAft>
                <a:spcPts val="1200"/>
              </a:spcAft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altLang="pt-PT" sz="2400" b="1" dirty="0">
                <a:latin typeface="+mn-lt"/>
              </a:rPr>
              <a:t>Depositar imediatamente após a publicação </a:t>
            </a:r>
            <a:r>
              <a:rPr lang="pt-PT" altLang="pt-PT" sz="2400" dirty="0">
                <a:latin typeface="+mn-lt"/>
              </a:rPr>
              <a:t>(ou aceitação para publicação no caso dos artigos de revistas)</a:t>
            </a:r>
          </a:p>
          <a:p>
            <a:pPr eaLnBrk="1" hangingPunct="1">
              <a:lnSpc>
                <a:spcPct val="90000"/>
              </a:lnSpc>
              <a:spcAft>
                <a:spcPts val="1200"/>
              </a:spcAft>
              <a:buClr>
                <a:srgbClr val="990033"/>
              </a:buClr>
            </a:pPr>
            <a:endParaRPr lang="pt-PT" altLang="pt-PT" sz="2000" dirty="0">
              <a:solidFill>
                <a:srgbClr val="67000C"/>
              </a:solidFill>
              <a:latin typeface="NewsGotT" pitchFamily="2" charset="0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452560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>
                <a:latin typeface="Calibri" pitchFamily="34" charset="0"/>
                <a:cs typeface="Calibri" pitchFamily="34" charset="0"/>
              </a:rPr>
              <a:t>… o que devem fazer os </a:t>
            </a:r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pesquisadores</a:t>
            </a:r>
            <a:endParaRPr lang="pt-PT" sz="32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81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a Data 2"/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2133600" cy="365125"/>
          </a:xfrm>
        </p:spPr>
        <p:txBody>
          <a:bodyPr/>
          <a:lstStyle/>
          <a:p>
            <a:pPr>
              <a:defRPr/>
            </a:pPr>
            <a:fld id="{3EDB3DE4-B8A0-42D2-8EF4-AFFEAD2C6FD3}" type="datetime1">
              <a:rPr lang="pt-PT" smtClean="0">
                <a:solidFill>
                  <a:srgbClr val="FFFFFF"/>
                </a:solidFill>
              </a:rPr>
              <a:pPr>
                <a:defRPr/>
              </a:pPr>
              <a:t>15-10-2015</a:t>
            </a:fld>
            <a:endParaRPr lang="pt-PT">
              <a:solidFill>
                <a:srgbClr val="FFFFFF"/>
              </a:solidFill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815975" y="1268413"/>
            <a:ext cx="7643813" cy="5186173"/>
            <a:chOff x="815975" y="1268413"/>
            <a:chExt cx="7643813" cy="5186173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5975" y="1268413"/>
              <a:ext cx="7643813" cy="51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ângulo 8"/>
            <p:cNvSpPr/>
            <p:nvPr/>
          </p:nvSpPr>
          <p:spPr>
            <a:xfrm>
              <a:off x="4238513" y="6013523"/>
              <a:ext cx="817581" cy="4410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pt-PT">
                <a:solidFill>
                  <a:srgbClr val="FFFFFF"/>
                </a:solidFill>
              </a:endParaRPr>
            </a:p>
          </p:txBody>
        </p:sp>
      </p:grpSp>
      <p:pic>
        <p:nvPicPr>
          <p:cNvPr id="11" name="Imagem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12" name="Título 1"/>
          <p:cNvSpPr txBox="1">
            <a:spLocks/>
          </p:cNvSpPr>
          <p:nvPr/>
        </p:nvSpPr>
        <p:spPr>
          <a:xfrm>
            <a:off x="452560" y="174625"/>
            <a:ext cx="5517934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>
                <a:latin typeface="Calibri" pitchFamily="34" charset="0"/>
                <a:cs typeface="Calibri" pitchFamily="34" charset="0"/>
              </a:rPr>
              <a:t>Acompanhamento e monitorização da política</a:t>
            </a:r>
          </a:p>
        </p:txBody>
      </p:sp>
    </p:spTree>
    <p:extLst>
      <p:ext uri="{BB962C8B-B14F-4D97-AF65-F5344CB8AC3E}">
        <p14:creationId xmlns:p14="http://schemas.microsoft.com/office/powerpoint/2010/main" val="2337433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3321347176"/>
              </p:ext>
            </p:extLst>
          </p:nvPr>
        </p:nvGraphicFramePr>
        <p:xfrm>
          <a:off x="624839" y="1311824"/>
          <a:ext cx="7866017" cy="4673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1761483" y="6067312"/>
            <a:ext cx="1592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PT" sz="1200" b="1" dirty="0" smtClean="0">
                <a:solidFill>
                  <a:srgbClr val="FF9900"/>
                </a:solidFill>
              </a:rPr>
              <a:t>1.ª Monitorização </a:t>
            </a:r>
            <a:endParaRPr lang="pt-PT" sz="1200" b="1" dirty="0">
              <a:solidFill>
                <a:srgbClr val="FF9900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093743" y="6069100"/>
            <a:ext cx="1592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PT" sz="1200" b="1" dirty="0" smtClean="0">
                <a:solidFill>
                  <a:srgbClr val="FF9900"/>
                </a:solidFill>
              </a:rPr>
              <a:t>2.ª Monitorização </a:t>
            </a:r>
            <a:endParaRPr lang="pt-PT" sz="1200" b="1" dirty="0">
              <a:solidFill>
                <a:srgbClr val="FF9900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6080446" y="6079863"/>
            <a:ext cx="1592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PT" sz="1200" b="1" dirty="0" smtClean="0">
                <a:solidFill>
                  <a:srgbClr val="FF9900"/>
                </a:solidFill>
              </a:rPr>
              <a:t>3.ª Monitorização </a:t>
            </a:r>
            <a:endParaRPr lang="pt-PT" sz="1200" b="1" dirty="0">
              <a:solidFill>
                <a:srgbClr val="FF9900"/>
              </a:solidFill>
            </a:endParaRPr>
          </a:p>
        </p:txBody>
      </p:sp>
      <p:cxnSp>
        <p:nvCxnSpPr>
          <p:cNvPr id="9" name="Conexão recta 8"/>
          <p:cNvCxnSpPr/>
          <p:nvPr/>
        </p:nvCxnSpPr>
        <p:spPr>
          <a:xfrm flipV="1">
            <a:off x="2490186" y="4760458"/>
            <a:ext cx="0" cy="1319405"/>
          </a:xfrm>
          <a:prstGeom prst="line">
            <a:avLst/>
          </a:prstGeom>
          <a:ln w="12700">
            <a:solidFill>
              <a:srgbClr val="FF99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xão recta 11"/>
          <p:cNvCxnSpPr/>
          <p:nvPr/>
        </p:nvCxnSpPr>
        <p:spPr>
          <a:xfrm flipV="1">
            <a:off x="4881311" y="4349015"/>
            <a:ext cx="0" cy="1704014"/>
          </a:xfrm>
          <a:prstGeom prst="line">
            <a:avLst/>
          </a:prstGeom>
          <a:ln w="12700">
            <a:solidFill>
              <a:srgbClr val="FF99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xão recta 13"/>
          <p:cNvCxnSpPr>
            <a:stCxn id="7" idx="0"/>
          </p:cNvCxnSpPr>
          <p:nvPr/>
        </p:nvCxnSpPr>
        <p:spPr>
          <a:xfrm flipH="1" flipV="1">
            <a:off x="6873269" y="4554354"/>
            <a:ext cx="3243" cy="1525509"/>
          </a:xfrm>
          <a:prstGeom prst="line">
            <a:avLst/>
          </a:prstGeom>
          <a:ln w="12700">
            <a:solidFill>
              <a:srgbClr val="FF99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15389" y="149139"/>
            <a:ext cx="5455105" cy="1081087"/>
          </a:xfrm>
        </p:spPr>
        <p:txBody>
          <a:bodyPr/>
          <a:lstStyle/>
          <a:p>
            <a:pPr algn="l"/>
            <a:r>
              <a:rPr lang="pt-PT" sz="32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 importância da monitorização…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53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4" t="2376" r="14841"/>
          <a:stretch/>
        </p:blipFill>
        <p:spPr>
          <a:xfrm rot="16200000">
            <a:off x="1933453" y="-137904"/>
            <a:ext cx="5253640" cy="795676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pic>
        <p:nvPicPr>
          <p:cNvPr id="5" name="Imagem 4" descr="ARL journal cost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4775">
            <a:off x="4137457" y="1662788"/>
            <a:ext cx="3988538" cy="4355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32011" y="1222025"/>
            <a:ext cx="8023268" cy="5236901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452560" y="174625"/>
            <a:ext cx="5436270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A “Crise” dos periódicos…</a:t>
            </a:r>
            <a:endParaRPr lang="pt-PT" sz="3200" b="1" dirty="0"/>
          </a:p>
        </p:txBody>
      </p:sp>
    </p:spTree>
    <p:extLst>
      <p:ext uri="{BB962C8B-B14F-4D97-AF65-F5344CB8AC3E}">
        <p14:creationId xmlns:p14="http://schemas.microsoft.com/office/powerpoint/2010/main" val="3804290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15389" y="149139"/>
            <a:ext cx="5455105" cy="1081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Monitorização da Política 2011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9239804"/>
              </p:ext>
            </p:extLst>
          </p:nvPr>
        </p:nvGraphicFramePr>
        <p:xfrm>
          <a:off x="762000" y="1706880"/>
          <a:ext cx="7340600" cy="4404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0279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15389" y="149139"/>
            <a:ext cx="5455105" cy="1081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Monitorização da Política 2012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2087814"/>
              </p:ext>
            </p:extLst>
          </p:nvPr>
        </p:nvGraphicFramePr>
        <p:xfrm>
          <a:off x="807720" y="1600200"/>
          <a:ext cx="7437120" cy="4462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8760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15389" y="149139"/>
            <a:ext cx="5455105" cy="1081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Monitorização da Política AA 2013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8925771"/>
              </p:ext>
            </p:extLst>
          </p:nvPr>
        </p:nvGraphicFramePr>
        <p:xfrm>
          <a:off x="670560" y="1478280"/>
          <a:ext cx="76200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9143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15389" y="149139"/>
            <a:ext cx="5455105" cy="1081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Monitorização da Política AA 2014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7620368"/>
              </p:ext>
            </p:extLst>
          </p:nvPr>
        </p:nvGraphicFramePr>
        <p:xfrm>
          <a:off x="655320" y="1508760"/>
          <a:ext cx="7594600" cy="4556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7872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273882"/>
              </p:ext>
            </p:extLst>
          </p:nvPr>
        </p:nvGraphicFramePr>
        <p:xfrm>
          <a:off x="602932" y="2331720"/>
          <a:ext cx="7810261" cy="195072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699025"/>
                <a:gridCol w="1221496"/>
                <a:gridCol w="1222435"/>
                <a:gridCol w="1222435"/>
                <a:gridCol w="1222435"/>
                <a:gridCol w="1222435"/>
              </a:tblGrid>
              <a:tr h="10026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Ano</a:t>
                      </a:r>
                      <a:r>
                        <a:rPr lang="en-US" sz="1800" b="1" dirty="0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 </a:t>
                      </a:r>
                      <a:r>
                        <a:rPr lang="en-US" sz="1800" b="1" dirty="0" err="1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depósito</a:t>
                      </a:r>
                      <a:r>
                        <a:rPr lang="en-US" sz="1800" b="1" dirty="0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 2014</a:t>
                      </a:r>
                      <a:endParaRPr lang="pt-PT" sz="1800" dirty="0">
                        <a:effectLst/>
                        <a:latin typeface="NewsGot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22" marR="9462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Ano Pub. </a:t>
                      </a:r>
                      <a:endParaRPr lang="pt-PT" sz="1800">
                        <a:effectLst/>
                        <a:latin typeface="NewsGot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N </a:t>
                      </a:r>
                      <a:r>
                        <a:rPr lang="en-US" sz="1800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(2014)</a:t>
                      </a:r>
                      <a:endParaRPr lang="pt-PT" sz="1800">
                        <a:effectLst/>
                        <a:latin typeface="NewsGot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22" marR="9462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Ano</a:t>
                      </a:r>
                      <a:r>
                        <a:rPr lang="en-US" sz="1800" b="1" dirty="0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 Pub. </a:t>
                      </a:r>
                      <a:endParaRPr lang="pt-PT" sz="1800" dirty="0">
                        <a:effectLst/>
                        <a:latin typeface="NewsGot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N -1</a:t>
                      </a:r>
                      <a:endParaRPr lang="pt-PT" sz="1800" dirty="0">
                        <a:effectLst/>
                        <a:latin typeface="NewsGot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22" marR="9462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Ano</a:t>
                      </a:r>
                      <a:r>
                        <a:rPr lang="en-US" sz="1800" b="1" dirty="0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 Pub. </a:t>
                      </a:r>
                      <a:endParaRPr lang="pt-PT" sz="1800" dirty="0">
                        <a:effectLst/>
                        <a:latin typeface="NewsGot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N -2</a:t>
                      </a:r>
                      <a:endParaRPr lang="pt-PT" sz="1800" dirty="0">
                        <a:effectLst/>
                        <a:latin typeface="NewsGot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22" marR="9462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Ano Pub. </a:t>
                      </a:r>
                      <a:endParaRPr lang="pt-PT" sz="1800">
                        <a:effectLst/>
                        <a:latin typeface="NewsGot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&gt; N -3</a:t>
                      </a:r>
                      <a:endParaRPr lang="pt-PT" sz="1800">
                        <a:effectLst/>
                        <a:latin typeface="NewsGot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22" marR="9462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Ano</a:t>
                      </a:r>
                      <a:r>
                        <a:rPr lang="en-US" sz="1800" b="1" dirty="0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 Pub. </a:t>
                      </a:r>
                      <a:endParaRPr lang="pt-PT" sz="1800" dirty="0">
                        <a:effectLst/>
                        <a:latin typeface="NewsGot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&gt; N -4 (…)</a:t>
                      </a:r>
                      <a:endParaRPr lang="pt-PT" sz="1800" dirty="0">
                        <a:effectLst/>
                        <a:latin typeface="NewsGot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22" marR="9462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</a:tr>
              <a:tr h="94808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N.º Pub. Depositadas</a:t>
                      </a:r>
                      <a:endParaRPr lang="pt-PT" sz="1800">
                        <a:effectLst/>
                        <a:latin typeface="NewsGot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22" marR="9462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1921</a:t>
                      </a:r>
                      <a:endParaRPr lang="pt-PT" sz="1800">
                        <a:effectLst/>
                        <a:latin typeface="NewsGot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22" marR="9462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dirty="0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1900</a:t>
                      </a:r>
                      <a:endParaRPr lang="pt-PT" sz="1800" dirty="0">
                        <a:effectLst/>
                        <a:latin typeface="NewsGot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22" marR="9462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386</a:t>
                      </a:r>
                      <a:endParaRPr lang="pt-PT" sz="1800">
                        <a:effectLst/>
                        <a:latin typeface="NewsGot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22" marR="9462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136</a:t>
                      </a:r>
                      <a:endParaRPr lang="pt-PT" sz="1800">
                        <a:effectLst/>
                        <a:latin typeface="NewsGot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22" marR="9462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dirty="0">
                          <a:solidFill>
                            <a:srgbClr val="244061"/>
                          </a:solidFill>
                          <a:effectLst/>
                          <a:latin typeface="NewsGotT" pitchFamily="2" charset="0"/>
                          <a:ea typeface="Calibri" panose="020F0502020204030204" pitchFamily="34" charset="0"/>
                          <a:cs typeface="NewsGotTLig" pitchFamily="2" charset="0"/>
                        </a:rPr>
                        <a:t>493</a:t>
                      </a:r>
                      <a:endParaRPr lang="pt-PT" sz="1800" dirty="0">
                        <a:effectLst/>
                        <a:latin typeface="NewsGotT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622" marR="9462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15389" y="149139"/>
            <a:ext cx="5455105" cy="1081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A importância da monitorização…</a:t>
            </a:r>
            <a:endParaRPr lang="pt-PT" sz="3200" b="1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800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658906" y="1413391"/>
            <a:ext cx="7785847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 algn="just">
              <a:spcAft>
                <a:spcPts val="120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§"/>
            </a:pPr>
            <a:r>
              <a:rPr lang="pt-PT" sz="2300" b="1" dirty="0">
                <a:solidFill>
                  <a:srgbClr val="000000"/>
                </a:solidFill>
              </a:rPr>
              <a:t>Impacto significativo </a:t>
            </a:r>
            <a:r>
              <a:rPr lang="pt-PT" sz="2300" dirty="0">
                <a:solidFill>
                  <a:srgbClr val="000000"/>
                </a:solidFill>
              </a:rPr>
              <a:t>da nova política no comportamento dos membros da </a:t>
            </a:r>
            <a:r>
              <a:rPr lang="pt-PT" sz="2300" dirty="0" err="1">
                <a:solidFill>
                  <a:srgbClr val="000000"/>
                </a:solidFill>
              </a:rPr>
              <a:t>UMinho</a:t>
            </a:r>
            <a:endParaRPr lang="pt-PT" sz="2300" dirty="0">
              <a:solidFill>
                <a:srgbClr val="000000"/>
              </a:solidFill>
            </a:endParaRPr>
          </a:p>
          <a:p>
            <a:pPr marL="269875" indent="-269875" algn="just">
              <a:spcAft>
                <a:spcPts val="120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§"/>
            </a:pPr>
            <a:r>
              <a:rPr lang="pt-PT" sz="2300" dirty="0">
                <a:solidFill>
                  <a:srgbClr val="000000"/>
                </a:solidFill>
              </a:rPr>
              <a:t>O número de documentos e o número de membros da Universidade do Minho que depositaram documentos </a:t>
            </a:r>
            <a:r>
              <a:rPr lang="pt-PT" sz="2300" b="1" dirty="0">
                <a:solidFill>
                  <a:srgbClr val="000000"/>
                </a:solidFill>
              </a:rPr>
              <a:t>quase triplicou</a:t>
            </a:r>
            <a:r>
              <a:rPr lang="pt-PT" sz="2300" dirty="0">
                <a:solidFill>
                  <a:srgbClr val="000000"/>
                </a:solidFill>
              </a:rPr>
              <a:t> comparativamente com igual período de 2010</a:t>
            </a:r>
          </a:p>
          <a:p>
            <a:pPr marL="269875" indent="-269875" algn="just">
              <a:spcAft>
                <a:spcPts val="120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§"/>
            </a:pPr>
            <a:r>
              <a:rPr lang="pt-PT" sz="2300" dirty="0">
                <a:solidFill>
                  <a:srgbClr val="000000"/>
                </a:solidFill>
              </a:rPr>
              <a:t>A nova política teve </a:t>
            </a:r>
            <a:r>
              <a:rPr lang="pt-PT" sz="2300" b="1" dirty="0">
                <a:solidFill>
                  <a:srgbClr val="000000"/>
                </a:solidFill>
              </a:rPr>
              <a:t>impacto</a:t>
            </a:r>
            <a:r>
              <a:rPr lang="pt-PT" sz="2300" dirty="0">
                <a:solidFill>
                  <a:srgbClr val="000000"/>
                </a:solidFill>
              </a:rPr>
              <a:t> não apenas nas publicações de 2011, mas também em </a:t>
            </a:r>
            <a:r>
              <a:rPr lang="pt-PT" sz="2300" b="1" dirty="0">
                <a:solidFill>
                  <a:srgbClr val="000000"/>
                </a:solidFill>
              </a:rPr>
              <a:t>publicações de anos anteriores</a:t>
            </a:r>
          </a:p>
          <a:p>
            <a:pPr marL="269875" indent="-269875" algn="just">
              <a:spcAft>
                <a:spcPts val="120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§"/>
            </a:pPr>
            <a:r>
              <a:rPr lang="pt-PT" sz="2300" dirty="0">
                <a:solidFill>
                  <a:srgbClr val="000000"/>
                </a:solidFill>
              </a:rPr>
              <a:t>A </a:t>
            </a:r>
            <a:r>
              <a:rPr lang="pt-PT" sz="2300" b="1" dirty="0">
                <a:solidFill>
                  <a:srgbClr val="000000"/>
                </a:solidFill>
              </a:rPr>
              <a:t>monitorização periódica </a:t>
            </a:r>
            <a:r>
              <a:rPr lang="pt-PT" sz="2300" dirty="0">
                <a:solidFill>
                  <a:srgbClr val="000000"/>
                </a:solidFill>
              </a:rPr>
              <a:t>é um </a:t>
            </a:r>
            <a:r>
              <a:rPr lang="pt-PT" sz="2300" b="1" dirty="0">
                <a:solidFill>
                  <a:srgbClr val="000000"/>
                </a:solidFill>
              </a:rPr>
              <a:t>importante contributo para o sucesso da política</a:t>
            </a:r>
          </a:p>
          <a:p>
            <a:pPr marL="269875" indent="-269875" algn="just">
              <a:spcAft>
                <a:spcPts val="120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§"/>
            </a:pPr>
            <a:r>
              <a:rPr lang="pt-PT" sz="2300" dirty="0">
                <a:solidFill>
                  <a:srgbClr val="000000"/>
                </a:solidFill>
              </a:rPr>
              <a:t>Verifica-se um </a:t>
            </a:r>
            <a:r>
              <a:rPr lang="pt-PT" sz="2300" b="1" dirty="0">
                <a:solidFill>
                  <a:srgbClr val="000000"/>
                </a:solidFill>
              </a:rPr>
              <a:t>aumento muito significativo </a:t>
            </a:r>
            <a:r>
              <a:rPr lang="pt-PT" sz="2300" dirty="0">
                <a:solidFill>
                  <a:srgbClr val="000000"/>
                </a:solidFill>
              </a:rPr>
              <a:t>da </a:t>
            </a:r>
            <a:r>
              <a:rPr lang="pt-PT" sz="2300" dirty="0" smtClean="0">
                <a:solidFill>
                  <a:srgbClr val="000000"/>
                </a:solidFill>
              </a:rPr>
              <a:t>atividade </a:t>
            </a:r>
            <a:r>
              <a:rPr lang="pt-PT" sz="2300" dirty="0">
                <a:solidFill>
                  <a:srgbClr val="000000"/>
                </a:solidFill>
              </a:rPr>
              <a:t>de </a:t>
            </a:r>
            <a:r>
              <a:rPr lang="pt-PT" sz="2300" dirty="0" err="1">
                <a:solidFill>
                  <a:srgbClr val="000000"/>
                </a:solidFill>
              </a:rPr>
              <a:t>auto-arquivo</a:t>
            </a:r>
            <a:r>
              <a:rPr lang="pt-PT" sz="2300" dirty="0">
                <a:solidFill>
                  <a:srgbClr val="000000"/>
                </a:solidFill>
              </a:rPr>
              <a:t> </a:t>
            </a:r>
            <a:r>
              <a:rPr lang="pt-PT" sz="2300" b="1" dirty="0">
                <a:solidFill>
                  <a:srgbClr val="000000"/>
                </a:solidFill>
              </a:rPr>
              <a:t>após a comunicação dos resultados</a:t>
            </a:r>
            <a:r>
              <a:rPr lang="pt-PT" sz="2300" dirty="0">
                <a:solidFill>
                  <a:srgbClr val="000000"/>
                </a:solidFill>
              </a:rPr>
              <a:t> de cada monitorização às unidades orgânicas.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51327" y="184057"/>
            <a:ext cx="5360988" cy="10429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smtClean="0">
                <a:latin typeface="Calibri" pitchFamily="34" charset="0"/>
                <a:cs typeface="Calibri" pitchFamily="34" charset="0"/>
              </a:rPr>
              <a:t>Algumas considerações sobre a “nova” política AA da UMinho …</a:t>
            </a:r>
            <a:endParaRPr lang="pt-PT" sz="3200" b="1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0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2"/>
          <a:srcRect l="50390" t="47249" r="12213" b="12041"/>
          <a:stretch/>
        </p:blipFill>
        <p:spPr>
          <a:xfrm>
            <a:off x="5556133" y="3861048"/>
            <a:ext cx="2976307" cy="2592000"/>
          </a:xfrm>
          <a:prstGeom prst="rect">
            <a:avLst/>
          </a:prstGeom>
        </p:spPr>
      </p:pic>
      <p:sp>
        <p:nvSpPr>
          <p:cNvPr id="9" name="Marcador de Posição do Texto 2"/>
          <p:cNvSpPr txBox="1">
            <a:spLocks/>
          </p:cNvSpPr>
          <p:nvPr/>
        </p:nvSpPr>
        <p:spPr bwMode="auto">
          <a:xfrm>
            <a:off x="722313" y="2906713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20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800">
                <a:solidFill>
                  <a:srgbClr val="333333"/>
                </a:solidFill>
                <a:latin typeface="+mn-lt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600">
                <a:solidFill>
                  <a:srgbClr val="333333"/>
                </a:solidFill>
                <a:latin typeface="+mn-lt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pt-PT" sz="11500" kern="0" dirty="0" smtClean="0">
                <a:solidFill>
                  <a:srgbClr val="9713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pt-PT" sz="11500" kern="0" dirty="0">
              <a:solidFill>
                <a:srgbClr val="9713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 bwMode="auto">
          <a:xfrm>
            <a:off x="722313" y="4406900"/>
            <a:ext cx="7772400" cy="190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9pPr>
          </a:lstStyle>
          <a:p>
            <a:pPr>
              <a:defRPr/>
            </a:pPr>
            <a:r>
              <a:rPr lang="pt-PT" kern="0" dirty="0" smtClean="0">
                <a:latin typeface="Tahoma"/>
              </a:rPr>
              <a:t>Crescimento</a:t>
            </a:r>
            <a:endParaRPr lang="pt-PT" kern="0" dirty="0">
              <a:latin typeface="Tahoma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58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425666" y="174625"/>
            <a:ext cx="5436270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b="1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Alguns</a:t>
            </a:r>
            <a:r>
              <a:rPr lang="en-GB" sz="32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dados </a:t>
            </a:r>
            <a:r>
              <a:rPr lang="en-GB" sz="3200" b="1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sobre</a:t>
            </a:r>
            <a:r>
              <a:rPr lang="en-GB" sz="32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o RepositóriUM…</a:t>
            </a:r>
            <a:endParaRPr lang="es-ES" sz="3200" b="1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" t="1446" r="1731" b="1219"/>
          <a:stretch/>
        </p:blipFill>
        <p:spPr>
          <a:xfrm>
            <a:off x="578225" y="2602314"/>
            <a:ext cx="7949952" cy="3865721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8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425666" y="174625"/>
            <a:ext cx="5436270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b="1" dirty="0" err="1" smtClean="0">
                <a:solidFill>
                  <a:prstClr val="black"/>
                </a:solidFill>
                <a:ea typeface="Calibri" pitchFamily="34" charset="0"/>
                <a:cs typeface="Calibri" pitchFamily="34" charset="0"/>
              </a:rPr>
              <a:t>Documentos</a:t>
            </a:r>
            <a:r>
              <a:rPr lang="en-GB" sz="3200" b="1" dirty="0" smtClean="0">
                <a:solidFill>
                  <a:prstClr val="black"/>
                </a:solidFill>
                <a:ea typeface="Calibri" pitchFamily="34" charset="0"/>
                <a:cs typeface="Calibri" pitchFamily="34" charset="0"/>
              </a:rPr>
              <a:t> / </a:t>
            </a:r>
            <a:r>
              <a:rPr lang="en-GB" sz="3200" b="1" dirty="0" err="1" smtClean="0">
                <a:solidFill>
                  <a:prstClr val="black"/>
                </a:solidFill>
                <a:ea typeface="Calibri" pitchFamily="34" charset="0"/>
                <a:cs typeface="Calibri" pitchFamily="34" charset="0"/>
              </a:rPr>
              <a:t>ano</a:t>
            </a:r>
            <a:endParaRPr lang="es-ES" sz="3200" b="1" dirty="0">
              <a:solidFill>
                <a:prstClr val="black"/>
              </a:solidFill>
            </a:endParaRPr>
          </a:p>
        </p:txBody>
      </p:sp>
      <p:graphicFrame>
        <p:nvGraphicFramePr>
          <p:cNvPr id="4" name="Gráfico 3"/>
          <p:cNvGraphicFramePr>
            <a:graphicFrameLocks/>
          </p:cNvGraphicFramePr>
          <p:nvPr>
            <p:extLst/>
          </p:nvPr>
        </p:nvGraphicFramePr>
        <p:xfrm>
          <a:off x="709447" y="1513488"/>
          <a:ext cx="7504387" cy="4847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139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41434" y="174929"/>
            <a:ext cx="5530132" cy="10098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solidFill>
                  <a:prstClr val="black"/>
                </a:solidFill>
              </a:rPr>
              <a:t>Depositantes </a:t>
            </a:r>
            <a:r>
              <a:rPr lang="pt-PT" sz="3200" b="1" dirty="0">
                <a:solidFill>
                  <a:prstClr val="black"/>
                </a:solidFill>
              </a:rPr>
              <a:t>/ ano</a:t>
            </a:r>
            <a:endParaRPr lang="es-ES" sz="3200" b="1" dirty="0">
              <a:solidFill>
                <a:prstClr val="black"/>
              </a:solidFill>
            </a:endParaRP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/>
          </p:nvPr>
        </p:nvGraphicFramePr>
        <p:xfrm>
          <a:off x="605167" y="1331259"/>
          <a:ext cx="7805488" cy="5118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93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52560" y="174625"/>
            <a:ext cx="5436270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A “UTOPIA” de Budapeste…</a:t>
            </a:r>
            <a:endParaRPr lang="pt-PT" sz="3200" b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658906" y="1293471"/>
            <a:ext cx="778584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  <a:buClr>
                <a:srgbClr val="990033"/>
              </a:buClr>
            </a:pPr>
            <a:r>
              <a:rPr lang="pt-PT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«</a:t>
            </a:r>
            <a:r>
              <a:rPr lang="pt-PT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Uma </a:t>
            </a:r>
            <a:r>
              <a:rPr lang="pt-PT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velha tradição e uma nova tecnologia convergiram para tornar possível o aparecimento de um bem público sem precedentes. A velha tradição é a boa-vontade de investigadores e cientistas publicarem os resultados da sua investigação em revistas científicas, sem qualquer remuneração, apenas em prol da investigação e difusão do conhecimento. A nova tecnologia é a Internet</a:t>
            </a:r>
            <a:r>
              <a:rPr lang="pt-PT" sz="2000" dirty="0">
                <a:solidFill>
                  <a:srgbClr val="000000"/>
                </a:solidFill>
                <a:latin typeface="Calibri" panose="020F0502020204030204" pitchFamily="34" charset="0"/>
              </a:rPr>
              <a:t>. O benefício público que as duas possibilitam é a distribuição </a:t>
            </a:r>
            <a:r>
              <a:rPr lang="pt-PT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eletrónica, </a:t>
            </a:r>
            <a:r>
              <a:rPr lang="pt-PT" sz="2000" dirty="0">
                <a:solidFill>
                  <a:srgbClr val="000000"/>
                </a:solidFill>
                <a:latin typeface="Calibri" panose="020F0502020204030204" pitchFamily="34" charset="0"/>
              </a:rPr>
              <a:t>a uma escala mundial, da literatura científica com revisão pelos pares, de forma gratuita e sem restrições de acesso a investigadores, docentes, alunos e outros indivíduos interessados. </a:t>
            </a:r>
            <a:r>
              <a:rPr lang="pt-PT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A eliminação de barreiras de acesso à literatura científica ajudará a acelerar a investigação, a enriquecer a educação </a:t>
            </a:r>
            <a:r>
              <a:rPr lang="pt-PT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(...)</a:t>
            </a:r>
            <a:r>
              <a:rPr lang="pt-PT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».</a:t>
            </a:r>
          </a:p>
          <a:p>
            <a:pPr algn="just">
              <a:spcAft>
                <a:spcPts val="1200"/>
              </a:spcAft>
              <a:buClr>
                <a:srgbClr val="990033"/>
              </a:buClr>
            </a:pPr>
            <a:endParaRPr lang="pt-PT" sz="1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325688" algn="r">
              <a:spcAft>
                <a:spcPts val="1200"/>
              </a:spcAft>
              <a:buClr>
                <a:srgbClr val="990033"/>
              </a:buClr>
            </a:pPr>
            <a:r>
              <a:rPr lang="pt-PT" sz="1600" dirty="0">
                <a:solidFill>
                  <a:srgbClr val="000000"/>
                </a:solidFill>
                <a:latin typeface="Calibri" panose="020F0502020204030204" pitchFamily="34" charset="0"/>
              </a:rPr>
              <a:t>Tradução de BUDAPEST OPEN ACCESS INITIATIVE [em linha]. </a:t>
            </a:r>
            <a:r>
              <a:rPr lang="pt-PT" sz="1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       14 fev. 2002</a:t>
            </a:r>
            <a:r>
              <a:rPr lang="pt-PT" sz="1600" dirty="0">
                <a:solidFill>
                  <a:srgbClr val="000000"/>
                </a:solidFill>
                <a:latin typeface="Calibri" panose="020F0502020204030204" pitchFamily="34" charset="0"/>
              </a:rPr>
              <a:t>. [Consultado em </a:t>
            </a:r>
            <a:r>
              <a:rPr lang="pt-PT" sz="1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23 </a:t>
            </a:r>
            <a:r>
              <a:rPr lang="pt-PT" sz="1600" dirty="0">
                <a:solidFill>
                  <a:srgbClr val="000000"/>
                </a:solidFill>
                <a:latin typeface="Calibri" panose="020F0502020204030204" pitchFamily="34" charset="0"/>
              </a:rPr>
              <a:t>Nov. </a:t>
            </a:r>
            <a:r>
              <a:rPr lang="pt-PT" sz="1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2015]. </a:t>
            </a:r>
            <a:r>
              <a:rPr lang="pt-PT" sz="1600" dirty="0">
                <a:solidFill>
                  <a:srgbClr val="000000"/>
                </a:solidFill>
                <a:latin typeface="Calibri" panose="020F0502020204030204" pitchFamily="34" charset="0"/>
              </a:rPr>
              <a:t>Disponível em </a:t>
            </a:r>
            <a:r>
              <a:rPr lang="pt-PT" sz="1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      &lt;</a:t>
            </a:r>
            <a:r>
              <a:rPr lang="pt-PT" sz="1600" dirty="0">
                <a:solidFill>
                  <a:srgbClr val="000000"/>
                </a:solidFill>
                <a:latin typeface="Calibri" panose="020F0502020204030204" pitchFamily="34" charset="0"/>
              </a:rPr>
              <a:t>URL: </a:t>
            </a:r>
            <a:r>
              <a:rPr lang="pt-PT" sz="1600" dirty="0">
                <a:solidFill>
                  <a:srgbClr val="000000"/>
                </a:solidFill>
                <a:latin typeface="Calibri" panose="020F0502020204030204" pitchFamily="34" charset="0"/>
                <a:hlinkClick r:id="rId3"/>
              </a:rPr>
              <a:t>http://</a:t>
            </a:r>
            <a:r>
              <a:rPr lang="pt-PT" sz="1600" dirty="0" smtClean="0">
                <a:solidFill>
                  <a:srgbClr val="000000"/>
                </a:solidFill>
                <a:latin typeface="Calibri" panose="020F0502020204030204" pitchFamily="34" charset="0"/>
                <a:hlinkClick r:id="rId3"/>
              </a:rPr>
              <a:t>www.soros.org/openaccess/read.shtml</a:t>
            </a:r>
            <a:r>
              <a:rPr lang="pt-PT" sz="1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&gt;</a:t>
            </a:r>
            <a:endParaRPr lang="pt-PT" sz="1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76" y="1184275"/>
            <a:ext cx="8010306" cy="5259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4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25666" y="174929"/>
            <a:ext cx="5451304" cy="10098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solidFill>
                  <a:prstClr val="black"/>
                </a:solidFill>
              </a:rPr>
              <a:t>Tipo de depósitos em 2014</a:t>
            </a:r>
            <a:endParaRPr lang="es-ES" sz="3200" b="1" dirty="0">
              <a:solidFill>
                <a:prstClr val="black"/>
              </a:solidFill>
            </a:endParaRP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/>
          </p:nvPr>
        </p:nvGraphicFramePr>
        <p:xfrm>
          <a:off x="645459" y="1344705"/>
          <a:ext cx="7732058" cy="4639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CaixaDeTexto 1"/>
          <p:cNvSpPr txBox="1"/>
          <p:nvPr/>
        </p:nvSpPr>
        <p:spPr>
          <a:xfrm>
            <a:off x="6672480" y="5862918"/>
            <a:ext cx="154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b="1" dirty="0" smtClean="0">
                <a:solidFill>
                  <a:prstClr val="black"/>
                </a:solidFill>
              </a:rPr>
              <a:t>N=6036</a:t>
            </a:r>
            <a:endParaRPr lang="pt-PT" b="1" dirty="0">
              <a:solidFill>
                <a:prstClr val="black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70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25666" y="174929"/>
            <a:ext cx="5451304" cy="10098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solidFill>
                  <a:prstClr val="black"/>
                </a:solidFill>
              </a:rPr>
              <a:t>Tipo de depósitos em 2014</a:t>
            </a:r>
            <a:endParaRPr lang="es-ES" sz="3200" b="1" dirty="0">
              <a:solidFill>
                <a:prstClr val="black"/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6763920" y="1306158"/>
            <a:ext cx="154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b="1" dirty="0" smtClean="0">
                <a:solidFill>
                  <a:prstClr val="black"/>
                </a:solidFill>
              </a:rPr>
              <a:t>N=6036</a:t>
            </a:r>
            <a:endParaRPr lang="pt-PT" b="1" dirty="0">
              <a:solidFill>
                <a:prstClr val="black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3940441"/>
              </p:ext>
            </p:extLst>
          </p:nvPr>
        </p:nvGraphicFramePr>
        <p:xfrm>
          <a:off x="741132" y="1856866"/>
          <a:ext cx="7569200" cy="4541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10903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25666" y="174929"/>
            <a:ext cx="5451304" cy="10098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solidFill>
                  <a:prstClr val="black"/>
                </a:solidFill>
              </a:rPr>
              <a:t>Tipo de documentos</a:t>
            </a:r>
            <a:endParaRPr lang="es-ES" sz="3200" b="1" dirty="0">
              <a:solidFill>
                <a:prstClr val="black"/>
              </a:solidFill>
            </a:endParaRP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/>
          </p:nvPr>
        </p:nvGraphicFramePr>
        <p:xfrm>
          <a:off x="630622" y="1294814"/>
          <a:ext cx="7677806" cy="5058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07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25666" y="174929"/>
            <a:ext cx="5451304" cy="10098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solidFill>
                  <a:prstClr val="black"/>
                </a:solidFill>
              </a:rPr>
              <a:t>Tipos de acesso</a:t>
            </a:r>
            <a:endParaRPr lang="es-ES" sz="3200" b="1" dirty="0">
              <a:solidFill>
                <a:prstClr val="black"/>
              </a:solidFill>
            </a:endParaRPr>
          </a:p>
        </p:txBody>
      </p:sp>
      <p:graphicFrame>
        <p:nvGraphicFramePr>
          <p:cNvPr id="4" name="Gráfico 3"/>
          <p:cNvGraphicFramePr>
            <a:graphicFrameLocks/>
          </p:cNvGraphicFramePr>
          <p:nvPr>
            <p:extLst/>
          </p:nvPr>
        </p:nvGraphicFramePr>
        <p:xfrm>
          <a:off x="556218" y="1342321"/>
          <a:ext cx="7458229" cy="5070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33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457200" y="174929"/>
            <a:ext cx="5530132" cy="100981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Produção Científica da UMinho no RepositóriUM</a:t>
            </a: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Gráfico 3"/>
          <p:cNvGraphicFramePr>
            <a:graphicFrameLocks/>
          </p:cNvGraphicFramePr>
          <p:nvPr>
            <p:extLst/>
          </p:nvPr>
        </p:nvGraphicFramePr>
        <p:xfrm>
          <a:off x="587556" y="1484784"/>
          <a:ext cx="780086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77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2"/>
          <a:srcRect l="50390" t="47249" r="12213" b="12041"/>
          <a:stretch/>
        </p:blipFill>
        <p:spPr>
          <a:xfrm>
            <a:off x="5556133" y="3861048"/>
            <a:ext cx="2976307" cy="2592000"/>
          </a:xfrm>
          <a:prstGeom prst="rect">
            <a:avLst/>
          </a:prstGeom>
        </p:spPr>
      </p:pic>
      <p:sp>
        <p:nvSpPr>
          <p:cNvPr id="9" name="Marcador de Posição do Texto 2"/>
          <p:cNvSpPr txBox="1">
            <a:spLocks/>
          </p:cNvSpPr>
          <p:nvPr/>
        </p:nvSpPr>
        <p:spPr bwMode="auto">
          <a:xfrm>
            <a:off x="722313" y="2906713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20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800">
                <a:solidFill>
                  <a:srgbClr val="333333"/>
                </a:solidFill>
                <a:latin typeface="+mn-lt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600">
                <a:solidFill>
                  <a:srgbClr val="333333"/>
                </a:solidFill>
                <a:latin typeface="+mn-lt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pt-PT" sz="11500" kern="0" dirty="0" smtClean="0">
                <a:solidFill>
                  <a:srgbClr val="9713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pt-PT" sz="11500" kern="0" dirty="0">
              <a:solidFill>
                <a:srgbClr val="9713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 bwMode="auto">
          <a:xfrm>
            <a:off x="722313" y="4406900"/>
            <a:ext cx="7772400" cy="190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9pPr>
          </a:lstStyle>
          <a:p>
            <a:pPr>
              <a:defRPr/>
            </a:pPr>
            <a:r>
              <a:rPr lang="pt-PT" kern="0" dirty="0" smtClean="0">
                <a:latin typeface="Tahoma"/>
              </a:rPr>
              <a:t>Visibilidade</a:t>
            </a:r>
            <a:endParaRPr lang="pt-PT" kern="0" dirty="0">
              <a:latin typeface="Tahoma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68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198" y="182563"/>
            <a:ext cx="5400675" cy="998537"/>
          </a:xfrm>
        </p:spPr>
        <p:txBody>
          <a:bodyPr>
            <a:normAutofit/>
          </a:bodyPr>
          <a:lstStyle/>
          <a:p>
            <a:pPr algn="l"/>
            <a:r>
              <a:rPr lang="en-GB" sz="36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Downloads </a:t>
            </a:r>
            <a:r>
              <a:rPr lang="en-GB" sz="3600" b="1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por</a:t>
            </a:r>
            <a:r>
              <a:rPr lang="en-GB" sz="36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GB" sz="3600" b="1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ano</a:t>
            </a:r>
            <a:r>
              <a:rPr lang="en-GB" sz="36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/>
            </a:r>
            <a:br>
              <a:rPr lang="en-GB" sz="36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GB" sz="2200" b="1" dirty="0" err="1" smtClean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Desde</a:t>
            </a:r>
            <a:r>
              <a:rPr lang="en-GB" sz="2200" b="1" dirty="0" smtClean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de 2003 </a:t>
            </a:r>
            <a:r>
              <a:rPr lang="en-GB" sz="2200" b="1" dirty="0" err="1" smtClean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mais</a:t>
            </a:r>
            <a:r>
              <a:rPr lang="en-GB" sz="2200" b="1" dirty="0" smtClean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de 12.400.000!</a:t>
            </a:r>
            <a:endParaRPr lang="en-GB" sz="2200" b="1" u="sng" dirty="0" smtClean="0">
              <a:solidFill>
                <a:srgbClr val="000099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6718217"/>
              </p:ext>
            </p:extLst>
          </p:nvPr>
        </p:nvGraphicFramePr>
        <p:xfrm>
          <a:off x="671512" y="1357313"/>
          <a:ext cx="7759211" cy="5043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55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441433" y="188376"/>
            <a:ext cx="5529062" cy="10098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>
                <a:solidFill>
                  <a:prstClr val="black"/>
                </a:solidFill>
              </a:rPr>
              <a:t>Origens dos </a:t>
            </a:r>
            <a:r>
              <a:rPr lang="pt-PT" sz="3200" b="1" dirty="0" smtClean="0">
                <a:solidFill>
                  <a:prstClr val="black"/>
                </a:solidFill>
              </a:rPr>
              <a:t>downloads em 2014</a:t>
            </a:r>
            <a:endParaRPr lang="pt-PT" sz="3200" b="1" dirty="0">
              <a:solidFill>
                <a:prstClr val="black"/>
              </a:solidFill>
            </a:endParaRPr>
          </a:p>
        </p:txBody>
      </p:sp>
      <p:graphicFrame>
        <p:nvGraphicFramePr>
          <p:cNvPr id="4" name="Gráfico 3"/>
          <p:cNvGraphicFramePr>
            <a:graphicFrameLocks/>
          </p:cNvGraphicFramePr>
          <p:nvPr>
            <p:extLst/>
          </p:nvPr>
        </p:nvGraphicFramePr>
        <p:xfrm>
          <a:off x="569783" y="1285821"/>
          <a:ext cx="7900223" cy="51418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029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41448" y="182563"/>
            <a:ext cx="5400675" cy="9985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b="1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Visitas</a:t>
            </a:r>
            <a:r>
              <a:rPr lang="en-GB" sz="32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GB" sz="3200" b="1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por</a:t>
            </a:r>
            <a:r>
              <a:rPr lang="en-GB" sz="32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GB" sz="3200" b="1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mês</a:t>
            </a:r>
            <a:r>
              <a:rPr lang="en-GB" sz="32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/</a:t>
            </a:r>
            <a:r>
              <a:rPr lang="en-GB" sz="3200" b="1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ano</a:t>
            </a:r>
            <a:endParaRPr lang="en-GB" sz="3200" b="1" u="sng" dirty="0" smtClean="0">
              <a:solidFill>
                <a:srgbClr val="000099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Gráfico 3"/>
          <p:cNvGraphicFramePr>
            <a:graphicFrameLocks/>
          </p:cNvGraphicFramePr>
          <p:nvPr>
            <p:extLst/>
          </p:nvPr>
        </p:nvGraphicFramePr>
        <p:xfrm>
          <a:off x="618456" y="1295574"/>
          <a:ext cx="7885195" cy="4957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173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41434" y="174929"/>
            <a:ext cx="5530132" cy="10098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>
                <a:solidFill>
                  <a:prstClr val="black"/>
                </a:solidFill>
              </a:rPr>
              <a:t>Origens </a:t>
            </a:r>
            <a:r>
              <a:rPr lang="pt-PT" sz="3200" b="1" dirty="0" smtClean="0">
                <a:solidFill>
                  <a:prstClr val="black"/>
                </a:solidFill>
              </a:rPr>
              <a:t>do tráfego em 2014</a:t>
            </a:r>
            <a:endParaRPr lang="pt-PT" sz="3200" b="1" dirty="0">
              <a:solidFill>
                <a:prstClr val="black"/>
              </a:solidFill>
            </a:endParaRP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/>
          </p:nvPr>
        </p:nvGraphicFramePr>
        <p:xfrm>
          <a:off x="579570" y="1356548"/>
          <a:ext cx="7623135" cy="5126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64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86784" y="1587720"/>
            <a:ext cx="7847319" cy="4715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265113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anose="05000000000000000000" pitchFamily="2" charset="2"/>
              <a:buChar char="§"/>
              <a:defRPr sz="3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912813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anose="05000000000000000000" pitchFamily="2" charset="2"/>
              <a:buChar char="§"/>
              <a:defRPr sz="2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320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anose="05000000000000000000" pitchFamily="2" charset="2"/>
              <a:buChar char="§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728788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anose="05000000000000000000" pitchFamily="2" charset="2"/>
              <a:buChar char="§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13677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anose="05000000000000000000" pitchFamily="2" charset="2"/>
              <a:buChar char="§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2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SzTx/>
              <a:buNone/>
              <a:tabLst/>
              <a:defRPr/>
            </a:pPr>
            <a:r>
              <a:rPr kumimoji="0" lang="pt-PT" alt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</a:rPr>
              <a:t>“A </a:t>
            </a:r>
            <a:r>
              <a:rPr kumimoji="0" lang="pt-PT" alt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</a:rPr>
              <a:t>distribuição mundial da literatura publicada em revistas com </a:t>
            </a:r>
            <a:r>
              <a:rPr kumimoji="0" lang="pt-PT" altLang="pt-PT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</a:rPr>
              <a:t>peer-review</a:t>
            </a:r>
            <a:r>
              <a:rPr kumimoji="0" lang="pt-PT" alt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</a:rPr>
              <a:t> e o acesso completamente livre e irrestrito </a:t>
            </a:r>
            <a:r>
              <a:rPr kumimoji="0" lang="pt-PT" altLang="pt-PT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</a:rPr>
              <a:t>a essa literatura por todos os cientistas, académicos, professores, estudantes e outras mentes curiosas.</a:t>
            </a:r>
            <a:r>
              <a:rPr kumimoji="0" lang="pt-PT" alt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</a:rPr>
              <a:t> </a:t>
            </a:r>
            <a:r>
              <a:rPr kumimoji="0" lang="pt-PT" altLang="pt-P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</a:rPr>
              <a:t>A remoção das barreiras a esta literatura acelerará a investigação, enriquecerá a educação</a:t>
            </a:r>
            <a:r>
              <a:rPr kumimoji="0" lang="pt-PT" altLang="pt-P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</a:rPr>
              <a:t>, (...), e estabelecerá as fundações para unir a humanidade num comum diálogo intelectual e procura de conhecimento.”</a:t>
            </a:r>
          </a:p>
          <a:p>
            <a:pPr marL="363538" indent="0" algn="r">
              <a:spcAft>
                <a:spcPts val="1200"/>
              </a:spcAft>
              <a:buClr>
                <a:srgbClr val="990033"/>
              </a:buClr>
              <a:buNone/>
            </a:pPr>
            <a:r>
              <a:rPr lang="pt-PT" sz="1100" dirty="0">
                <a:solidFill>
                  <a:srgbClr val="000000"/>
                </a:solidFill>
              </a:rPr>
              <a:t/>
            </a:r>
            <a:br>
              <a:rPr lang="pt-PT" sz="1100" dirty="0">
                <a:solidFill>
                  <a:srgbClr val="000000"/>
                </a:solidFill>
              </a:rPr>
            </a:br>
            <a:r>
              <a:rPr lang="pt-PT" sz="1100" dirty="0" smtClean="0">
                <a:solidFill>
                  <a:srgbClr val="000000"/>
                </a:solidFill>
              </a:rPr>
              <a:t>Tradução </a:t>
            </a:r>
            <a:r>
              <a:rPr lang="pt-PT" sz="1100" dirty="0">
                <a:solidFill>
                  <a:srgbClr val="000000"/>
                </a:solidFill>
              </a:rPr>
              <a:t>de BUDAPEST OPEN ACCESS INITIATIVE [em </a:t>
            </a:r>
            <a:r>
              <a:rPr lang="pt-PT" sz="1100" dirty="0" smtClean="0">
                <a:solidFill>
                  <a:srgbClr val="000000"/>
                </a:solidFill>
              </a:rPr>
              <a:t>linha].                                                                                                                       14 </a:t>
            </a:r>
            <a:r>
              <a:rPr lang="pt-PT" sz="1100" dirty="0">
                <a:solidFill>
                  <a:srgbClr val="000000"/>
                </a:solidFill>
              </a:rPr>
              <a:t>fev. 2002. [Consultado em 23 Nov. 2015</a:t>
            </a:r>
            <a:r>
              <a:rPr lang="pt-PT" sz="1100" dirty="0" smtClean="0">
                <a:solidFill>
                  <a:srgbClr val="000000"/>
                </a:solidFill>
              </a:rPr>
              <a:t>].Disponível </a:t>
            </a:r>
            <a:r>
              <a:rPr lang="pt-PT" sz="1100" dirty="0">
                <a:solidFill>
                  <a:srgbClr val="000000"/>
                </a:solidFill>
              </a:rPr>
              <a:t>em     </a:t>
            </a:r>
            <a:r>
              <a:rPr lang="pt-PT" sz="1100" dirty="0" smtClean="0">
                <a:solidFill>
                  <a:srgbClr val="000000"/>
                </a:solidFill>
              </a:rPr>
              <a:t>                                                                                                                          </a:t>
            </a:r>
            <a:r>
              <a:rPr lang="pt-PT" sz="1100" dirty="0">
                <a:solidFill>
                  <a:srgbClr val="000000"/>
                </a:solidFill>
              </a:rPr>
              <a:t>&lt;URL: </a:t>
            </a:r>
            <a:r>
              <a:rPr lang="pt-PT" sz="1100" dirty="0">
                <a:solidFill>
                  <a:srgbClr val="000000"/>
                </a:solidFill>
                <a:hlinkClick r:id="rId3"/>
              </a:rPr>
              <a:t>http://www.soros.org/openaccess/read.shtml</a:t>
            </a:r>
            <a:r>
              <a:rPr lang="pt-PT" sz="1100" dirty="0">
                <a:solidFill>
                  <a:srgbClr val="000000"/>
                </a:solidFill>
              </a:rPr>
              <a:t>&gt;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52560" y="174625"/>
            <a:ext cx="5436270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A “UTOPIA” de Budapeste…</a:t>
            </a:r>
            <a:endParaRPr lang="pt-PT" sz="3200" b="1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70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31810" t="35110" r="19615" b="15625"/>
          <a:stretch/>
        </p:blipFill>
        <p:spPr>
          <a:xfrm>
            <a:off x="981634" y="1312160"/>
            <a:ext cx="7032813" cy="40102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80" b="9934"/>
          <a:stretch/>
        </p:blipFill>
        <p:spPr>
          <a:xfrm>
            <a:off x="7303476" y="1271819"/>
            <a:ext cx="1099128" cy="55879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456829" y="191746"/>
            <a:ext cx="550253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smtClean="0">
                <a:solidFill>
                  <a:prstClr val="black"/>
                </a:solidFill>
              </a:rPr>
              <a:t>Cobertura regional em 2014</a:t>
            </a:r>
          </a:p>
          <a:p>
            <a:r>
              <a:rPr lang="pt-PT" dirty="0" smtClean="0">
                <a:solidFill>
                  <a:prstClr val="black"/>
                </a:solidFill>
              </a:rPr>
              <a:t>Por país/território</a:t>
            </a:r>
            <a:endParaRPr lang="pt-PT" dirty="0">
              <a:solidFill>
                <a:prstClr val="black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4"/>
          <a:srcRect l="17806" t="59090" r="19357" b="20031"/>
          <a:stretch/>
        </p:blipFill>
        <p:spPr>
          <a:xfrm>
            <a:off x="1869141" y="5308913"/>
            <a:ext cx="5782193" cy="10841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86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/>
          <a:srcRect l="36179" t="27859" r="28565" b="23991"/>
          <a:stretch/>
        </p:blipFill>
        <p:spPr>
          <a:xfrm>
            <a:off x="1242956" y="1307144"/>
            <a:ext cx="6579603" cy="5052099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80" b="9934"/>
          <a:stretch/>
        </p:blipFill>
        <p:spPr>
          <a:xfrm>
            <a:off x="7303475" y="5739492"/>
            <a:ext cx="1099128" cy="55879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456829" y="191746"/>
            <a:ext cx="550253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smtClean="0">
                <a:solidFill>
                  <a:prstClr val="black"/>
                </a:solidFill>
              </a:rPr>
              <a:t>Detalhe de país</a:t>
            </a:r>
          </a:p>
          <a:p>
            <a:r>
              <a:rPr lang="pt-PT" dirty="0" smtClean="0">
                <a:solidFill>
                  <a:prstClr val="black"/>
                </a:solidFill>
              </a:rPr>
              <a:t>Brasil</a:t>
            </a:r>
            <a:endParaRPr lang="pt-PT" dirty="0">
              <a:solidFill>
                <a:prstClr val="black"/>
              </a:solidFill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1" y="205193"/>
            <a:ext cx="1220994" cy="855234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95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28607" t="12132" r="15481" b="5147"/>
          <a:stretch/>
        </p:blipFill>
        <p:spPr>
          <a:xfrm>
            <a:off x="611560" y="1268733"/>
            <a:ext cx="6170839" cy="5132861"/>
          </a:xfrm>
          <a:prstGeom prst="rect">
            <a:avLst/>
          </a:prstGeom>
        </p:spPr>
      </p:pic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6857" y="191247"/>
            <a:ext cx="5446713" cy="938213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pt-PT" sz="32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Ranking Web </a:t>
            </a:r>
            <a:r>
              <a:rPr lang="pt-PT" sz="3200" b="1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of</a:t>
            </a:r>
            <a:r>
              <a:rPr lang="pt-PT" sz="32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3200" b="1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World</a:t>
            </a:r>
            <a:r>
              <a:rPr lang="pt-PT" sz="32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3200" b="1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Repositories</a:t>
            </a:r>
            <a:r>
              <a:rPr lang="pt-PT" sz="32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(Janeiro 2015)</a:t>
            </a:r>
          </a:p>
        </p:txBody>
      </p:sp>
      <p:sp>
        <p:nvSpPr>
          <p:cNvPr id="8" name="CaixaDeTexto 7"/>
          <p:cNvSpPr txBox="1"/>
          <p:nvPr/>
        </p:nvSpPr>
        <p:spPr>
          <a:xfrm flipH="1">
            <a:off x="6697944" y="3963893"/>
            <a:ext cx="1750581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t-PT" sz="900" b="1" dirty="0" smtClean="0">
                <a:solidFill>
                  <a:prstClr val="black"/>
                </a:solidFill>
                <a:latin typeface="Calibri" pitchFamily="34" charset="0"/>
              </a:rPr>
              <a:t>Fonte:</a:t>
            </a:r>
            <a:r>
              <a:rPr lang="pt-PT" sz="900" dirty="0" smtClean="0">
                <a:solidFill>
                  <a:prstClr val="black"/>
                </a:solidFill>
                <a:latin typeface="Calibri" pitchFamily="34" charset="0"/>
              </a:rPr>
              <a:t> </a:t>
            </a:r>
            <a:r>
              <a:rPr lang="pt-PT" sz="900" dirty="0" smtClean="0">
                <a:solidFill>
                  <a:srgbClr val="000000"/>
                </a:solidFill>
                <a:latin typeface="Calibri" pitchFamily="34" charset="0"/>
              </a:rPr>
              <a:t>Ranking Web </a:t>
            </a:r>
            <a:r>
              <a:rPr lang="pt-PT" sz="900" dirty="0" err="1" smtClean="0">
                <a:solidFill>
                  <a:srgbClr val="000000"/>
                </a:solidFill>
                <a:latin typeface="Calibri" pitchFamily="34" charset="0"/>
              </a:rPr>
              <a:t>of</a:t>
            </a:r>
            <a:r>
              <a:rPr lang="pt-PT" sz="900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pt-PT" sz="900" dirty="0" err="1" smtClean="0">
                <a:solidFill>
                  <a:srgbClr val="000000"/>
                </a:solidFill>
                <a:latin typeface="Calibri" pitchFamily="34" charset="0"/>
              </a:rPr>
              <a:t>World</a:t>
            </a:r>
            <a:r>
              <a:rPr lang="pt-PT" sz="900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pt-PT" sz="900" dirty="0" err="1" smtClean="0">
                <a:solidFill>
                  <a:srgbClr val="000000"/>
                </a:solidFill>
                <a:latin typeface="Calibri" pitchFamily="34" charset="0"/>
              </a:rPr>
              <a:t>Repositories</a:t>
            </a:r>
            <a:r>
              <a:rPr lang="pt-PT" sz="900" dirty="0" smtClean="0">
                <a:solidFill>
                  <a:srgbClr val="000000"/>
                </a:solidFill>
                <a:latin typeface="Calibri" pitchFamily="34" charset="0"/>
              </a:rPr>
              <a:t> (Janeiro 2015) [</a:t>
            </a:r>
            <a:r>
              <a:rPr lang="pt-PT" sz="900" u="sng" dirty="0">
                <a:solidFill>
                  <a:srgbClr val="0000FF"/>
                </a:solidFill>
                <a:latin typeface="Calibri" pitchFamily="34" charset="0"/>
              </a:rPr>
              <a:t>http://repositories.webometrics.info/en/world</a:t>
            </a:r>
            <a:r>
              <a:rPr lang="pt-PT" sz="900" dirty="0" smtClean="0">
                <a:solidFill>
                  <a:srgbClr val="000000"/>
                </a:solidFill>
                <a:latin typeface="Calibri" pitchFamily="34" charset="0"/>
              </a:rPr>
              <a:t>]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t-PT" sz="1050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pt-PT" sz="1050" dirty="0" smtClean="0">
                <a:solidFill>
                  <a:prstClr val="black"/>
                </a:solidFill>
                <a:latin typeface="Calibri" pitchFamily="34" charset="0"/>
              </a:rPr>
              <a:t> </a:t>
            </a:r>
            <a:endParaRPr lang="pt-PT" sz="105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755575" y="6050557"/>
            <a:ext cx="5982709" cy="241992"/>
          </a:xfrm>
          <a:prstGeom prst="rect">
            <a:avLst/>
          </a:prstGeom>
          <a:noFill/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 w="6350">
                <a:solidFill>
                  <a:srgbClr val="0000FF"/>
                </a:solidFill>
              </a:ln>
            </a:endParaRPr>
          </a:p>
        </p:txBody>
      </p:sp>
      <p:cxnSp>
        <p:nvCxnSpPr>
          <p:cNvPr id="6" name="Conexão recta unidireccional 5"/>
          <p:cNvCxnSpPr/>
          <p:nvPr/>
        </p:nvCxnSpPr>
        <p:spPr>
          <a:xfrm flipV="1">
            <a:off x="304877" y="6292549"/>
            <a:ext cx="378691" cy="8877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repositories.webometrics.info/sites/default/files/REPOSITORIE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399" y="3310400"/>
            <a:ext cx="1662354" cy="354841"/>
          </a:xfrm>
          <a:prstGeom prst="rect">
            <a:avLst/>
          </a:prstGeom>
          <a:noFill/>
          <a:effectLst>
            <a:reflection blurRad="6350" stA="50000" endA="300" endPos="90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170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28487" t="12734" r="15048" b="20654"/>
          <a:stretch/>
        </p:blipFill>
        <p:spPr>
          <a:xfrm>
            <a:off x="607681" y="1307247"/>
            <a:ext cx="7346731" cy="4872836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 flipH="1">
            <a:off x="627798" y="6200456"/>
            <a:ext cx="8038529" cy="423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t-PT" sz="1100" b="1" dirty="0" smtClean="0">
                <a:solidFill>
                  <a:prstClr val="black"/>
                </a:solidFill>
                <a:latin typeface="Calibri" pitchFamily="34" charset="0"/>
              </a:rPr>
              <a:t>Fonte:</a:t>
            </a:r>
            <a:r>
              <a:rPr lang="pt-PT" sz="1100" dirty="0" smtClean="0">
                <a:solidFill>
                  <a:prstClr val="black"/>
                </a:solidFill>
                <a:latin typeface="Calibri" pitchFamily="34" charset="0"/>
              </a:rPr>
              <a:t> </a:t>
            </a:r>
            <a:r>
              <a:rPr lang="pt-PT" sz="1050" dirty="0" smtClean="0">
                <a:solidFill>
                  <a:srgbClr val="000000"/>
                </a:solidFill>
                <a:latin typeface="Calibri" pitchFamily="34" charset="0"/>
              </a:rPr>
              <a:t>Ranking Web </a:t>
            </a:r>
            <a:r>
              <a:rPr lang="pt-PT" sz="1050" dirty="0" err="1" smtClean="0">
                <a:solidFill>
                  <a:srgbClr val="000000"/>
                </a:solidFill>
                <a:latin typeface="Calibri" pitchFamily="34" charset="0"/>
              </a:rPr>
              <a:t>of</a:t>
            </a:r>
            <a:r>
              <a:rPr lang="pt-PT" sz="1050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pt-PT" sz="1050" dirty="0" err="1" smtClean="0">
                <a:solidFill>
                  <a:srgbClr val="000000"/>
                </a:solidFill>
                <a:latin typeface="Calibri" pitchFamily="34" charset="0"/>
              </a:rPr>
              <a:t>Universities</a:t>
            </a:r>
            <a:r>
              <a:rPr lang="pt-PT" sz="1050" dirty="0" smtClean="0">
                <a:solidFill>
                  <a:srgbClr val="000000"/>
                </a:solidFill>
                <a:latin typeface="Calibri" pitchFamily="34" charset="0"/>
              </a:rPr>
              <a:t> (Janeiro 2015) [</a:t>
            </a:r>
            <a:r>
              <a:rPr lang="pt-PT" sz="1050" u="sng" dirty="0">
                <a:solidFill>
                  <a:srgbClr val="0000FF"/>
                </a:solidFill>
                <a:latin typeface="Calibri" pitchFamily="34" charset="0"/>
              </a:rPr>
              <a:t>http://</a:t>
            </a:r>
            <a:r>
              <a:rPr lang="pt-PT" sz="1050" u="sng" dirty="0" smtClean="0">
                <a:solidFill>
                  <a:srgbClr val="0000FF"/>
                </a:solidFill>
                <a:latin typeface="Calibri" pitchFamily="34" charset="0"/>
              </a:rPr>
              <a:t>www.webometrics.info/en/Europe/Portugal</a:t>
            </a:r>
            <a:r>
              <a:rPr lang="pt-PT" sz="1050" dirty="0" smtClean="0">
                <a:solidFill>
                  <a:srgbClr val="000000"/>
                </a:solidFill>
                <a:latin typeface="Calibri" pitchFamily="34" charset="0"/>
              </a:rPr>
              <a:t>]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t-PT" sz="1050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pt-PT" sz="1050" dirty="0" smtClean="0">
                <a:solidFill>
                  <a:prstClr val="black"/>
                </a:solidFill>
                <a:latin typeface="Calibri" pitchFamily="34" charset="0"/>
              </a:rPr>
              <a:t> </a:t>
            </a:r>
            <a:endParaRPr lang="pt-PT" sz="105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94222" y="177545"/>
            <a:ext cx="5445930" cy="93873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Ranking Web </a:t>
            </a:r>
            <a:r>
              <a:rPr lang="pt-PT" sz="3200" b="1" dirty="0" err="1" smtClean="0">
                <a:latin typeface="Calibri" pitchFamily="34" charset="0"/>
                <a:cs typeface="Calibri" pitchFamily="34" charset="0"/>
              </a:rPr>
              <a:t>of</a:t>
            </a:r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3200" b="1" dirty="0" err="1" smtClean="0">
                <a:latin typeface="Calibri" pitchFamily="34" charset="0"/>
                <a:cs typeface="Calibri" pitchFamily="34" charset="0"/>
              </a:rPr>
              <a:t>Universities</a:t>
            </a:r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algn="l"/>
            <a:r>
              <a:rPr lang="pt-PT" sz="1800" b="1" dirty="0" smtClean="0">
                <a:latin typeface="Calibri" pitchFamily="34" charset="0"/>
                <a:cs typeface="Calibri" pitchFamily="34" charset="0"/>
              </a:rPr>
              <a:t>(Janeiro 2014) Top Portugal</a:t>
            </a:r>
          </a:p>
        </p:txBody>
      </p:sp>
      <p:sp>
        <p:nvSpPr>
          <p:cNvPr id="5" name="Rectângulo 2"/>
          <p:cNvSpPr/>
          <p:nvPr/>
        </p:nvSpPr>
        <p:spPr>
          <a:xfrm>
            <a:off x="755575" y="2415205"/>
            <a:ext cx="7050944" cy="229441"/>
          </a:xfrm>
          <a:prstGeom prst="rect">
            <a:avLst/>
          </a:prstGeom>
          <a:noFill/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 w="6350">
                <a:solidFill>
                  <a:srgbClr val="0000FF"/>
                </a:solidFill>
              </a:ln>
            </a:endParaRPr>
          </a:p>
        </p:txBody>
      </p:sp>
      <p:cxnSp>
        <p:nvCxnSpPr>
          <p:cNvPr id="6" name="Conexão recta unidireccional 5"/>
          <p:cNvCxnSpPr/>
          <p:nvPr/>
        </p:nvCxnSpPr>
        <p:spPr>
          <a:xfrm flipV="1">
            <a:off x="6141493" y="2670258"/>
            <a:ext cx="330380" cy="14555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xão recta unidireccional 5"/>
          <p:cNvCxnSpPr/>
          <p:nvPr/>
        </p:nvCxnSpPr>
        <p:spPr>
          <a:xfrm flipV="1">
            <a:off x="4604965" y="2688953"/>
            <a:ext cx="330380" cy="14555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m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6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Outros Rankings…</a:t>
            </a:r>
            <a:endParaRPr lang="pt-PT" sz="1800" b="1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24"/>
          <a:stretch/>
        </p:blipFill>
        <p:spPr>
          <a:xfrm>
            <a:off x="1179643" y="2224454"/>
            <a:ext cx="6480332" cy="291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29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2"/>
          <a:srcRect l="50390" t="47249" r="12213" b="12041"/>
          <a:stretch/>
        </p:blipFill>
        <p:spPr>
          <a:xfrm>
            <a:off x="5556133" y="3861048"/>
            <a:ext cx="2976307" cy="2592000"/>
          </a:xfrm>
          <a:prstGeom prst="rect">
            <a:avLst/>
          </a:prstGeom>
        </p:spPr>
      </p:pic>
      <p:sp>
        <p:nvSpPr>
          <p:cNvPr id="9" name="Marcador de Posição do Texto 2"/>
          <p:cNvSpPr txBox="1">
            <a:spLocks/>
          </p:cNvSpPr>
          <p:nvPr/>
        </p:nvSpPr>
        <p:spPr bwMode="auto">
          <a:xfrm>
            <a:off x="722313" y="2906713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20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800">
                <a:solidFill>
                  <a:srgbClr val="333333"/>
                </a:solidFill>
                <a:latin typeface="+mn-lt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600">
                <a:solidFill>
                  <a:srgbClr val="333333"/>
                </a:solidFill>
                <a:latin typeface="+mn-lt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pt-PT" sz="11500" kern="0" dirty="0" smtClean="0">
                <a:solidFill>
                  <a:srgbClr val="9713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pt-PT" sz="11500" kern="0" dirty="0">
              <a:solidFill>
                <a:srgbClr val="9713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 bwMode="auto">
          <a:xfrm>
            <a:off x="722313" y="4406900"/>
            <a:ext cx="7772400" cy="190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9pPr>
          </a:lstStyle>
          <a:p>
            <a:pPr>
              <a:defRPr/>
            </a:pPr>
            <a:r>
              <a:rPr lang="pt-PT" kern="0" dirty="0" smtClean="0">
                <a:latin typeface="Tahoma"/>
              </a:rPr>
              <a:t>Impacto</a:t>
            </a:r>
            <a:endParaRPr lang="pt-PT" kern="0" dirty="0">
              <a:latin typeface="Tahoma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75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94360" y="1421130"/>
            <a:ext cx="7899400" cy="433959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609600" indent="-609600" fontAlgn="auto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sz="2400" dirty="0">
              <a:solidFill>
                <a:schemeClr val="tx1"/>
              </a:solidFill>
              <a:cs typeface="+mn-cs"/>
            </a:endParaRPr>
          </a:p>
          <a:p>
            <a:pPr marL="609600" indent="-609600" fontAlgn="auto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US" sz="2400" dirty="0">
                <a:solidFill>
                  <a:schemeClr val="tx1"/>
                </a:solidFill>
                <a:cs typeface="+mn-cs"/>
              </a:rPr>
              <a:t>EA:  Early Advantage </a:t>
            </a:r>
            <a:r>
              <a:rPr lang="en-US" sz="2400" dirty="0">
                <a:solidFill>
                  <a:srgbClr val="0000CC"/>
                </a:solidFill>
                <a:cs typeface="+mn-cs"/>
              </a:rPr>
              <a:t>&gt;&gt; </a:t>
            </a:r>
            <a:r>
              <a:rPr lang="en-US" sz="2400" dirty="0" err="1">
                <a:solidFill>
                  <a:srgbClr val="0000CC"/>
                </a:solidFill>
                <a:cs typeface="+mn-cs"/>
              </a:rPr>
              <a:t>Vantagem</a:t>
            </a:r>
            <a:r>
              <a:rPr lang="en-US" sz="2400" dirty="0">
                <a:solidFill>
                  <a:srgbClr val="0000CC"/>
                </a:solidFill>
                <a:cs typeface="+mn-cs"/>
              </a:rPr>
              <a:t> da </a:t>
            </a:r>
            <a:r>
              <a:rPr lang="en-US" sz="2400" dirty="0" err="1">
                <a:solidFill>
                  <a:srgbClr val="0000CC"/>
                </a:solidFill>
                <a:cs typeface="+mn-cs"/>
              </a:rPr>
              <a:t>Antecipação</a:t>
            </a:r>
            <a:endParaRPr lang="en-US" sz="2400" dirty="0">
              <a:solidFill>
                <a:srgbClr val="0000CC"/>
              </a:solidFill>
              <a:cs typeface="+mn-cs"/>
            </a:endParaRPr>
          </a:p>
          <a:p>
            <a:pPr marL="609600" indent="-609600" fontAlgn="auto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n-US" sz="2400" b="0" dirty="0">
              <a:solidFill>
                <a:schemeClr val="tx1"/>
              </a:solidFill>
              <a:cs typeface="+mn-cs"/>
            </a:endParaRPr>
          </a:p>
          <a:p>
            <a:pPr marL="609600" indent="-609600" fontAlgn="auto">
              <a:lnSpc>
                <a:spcPct val="4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defRPr/>
            </a:pPr>
            <a:endParaRPr lang="en-US" sz="2400" dirty="0">
              <a:solidFill>
                <a:schemeClr val="tx1"/>
              </a:solidFill>
              <a:cs typeface="+mn-cs"/>
            </a:endParaRPr>
          </a:p>
          <a:p>
            <a:pPr marL="609600" indent="-609600" fontAlgn="auto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US" sz="2400" dirty="0">
                <a:solidFill>
                  <a:schemeClr val="tx1"/>
                </a:solidFill>
                <a:cs typeface="+mn-cs"/>
              </a:rPr>
              <a:t>QA:  Quality Advantage </a:t>
            </a:r>
            <a:r>
              <a:rPr lang="en-US" sz="1100" dirty="0">
                <a:solidFill>
                  <a:schemeClr val="tx1"/>
                </a:solidFill>
                <a:cs typeface="+mn-cs"/>
              </a:rPr>
              <a:t>(</a:t>
            </a:r>
            <a:r>
              <a:rPr lang="en-US" sz="1100" dirty="0" err="1">
                <a:solidFill>
                  <a:schemeClr val="tx1"/>
                </a:solidFill>
                <a:cs typeface="+mn-cs"/>
              </a:rPr>
              <a:t>Seglen</a:t>
            </a:r>
            <a:r>
              <a:rPr lang="en-US" sz="1100" dirty="0">
                <a:solidFill>
                  <a:schemeClr val="tx1"/>
                </a:solidFill>
                <a:cs typeface="+mn-cs"/>
              </a:rPr>
              <a:t> 80/20 effect) </a:t>
            </a:r>
            <a:r>
              <a:rPr lang="en-US" sz="2400" dirty="0">
                <a:solidFill>
                  <a:srgbClr val="0000CC"/>
                </a:solidFill>
                <a:cs typeface="+mn-cs"/>
              </a:rPr>
              <a:t>&gt;&gt; </a:t>
            </a:r>
            <a:r>
              <a:rPr lang="en-US" sz="2400" dirty="0" err="1">
                <a:solidFill>
                  <a:srgbClr val="0000CC"/>
                </a:solidFill>
                <a:cs typeface="+mn-cs"/>
              </a:rPr>
              <a:t>Vantagem</a:t>
            </a:r>
            <a:r>
              <a:rPr lang="en-US" sz="2400" dirty="0">
                <a:solidFill>
                  <a:srgbClr val="0000CC"/>
                </a:solidFill>
                <a:cs typeface="+mn-cs"/>
              </a:rPr>
              <a:t> da </a:t>
            </a:r>
            <a:r>
              <a:rPr lang="en-US" sz="2400" dirty="0" err="1">
                <a:solidFill>
                  <a:srgbClr val="0000CC"/>
                </a:solidFill>
                <a:cs typeface="+mn-cs"/>
              </a:rPr>
              <a:t>Qualidade</a:t>
            </a:r>
            <a:endParaRPr lang="en-US" sz="2400" dirty="0">
              <a:solidFill>
                <a:srgbClr val="0000CC"/>
              </a:solidFill>
              <a:cs typeface="+mn-cs"/>
            </a:endParaRPr>
          </a:p>
          <a:p>
            <a:pPr marL="609600" indent="-609600" fontAlgn="auto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sz="2400" b="0" dirty="0">
              <a:solidFill>
                <a:schemeClr val="tx1"/>
              </a:solidFill>
              <a:cs typeface="+mn-cs"/>
            </a:endParaRPr>
          </a:p>
          <a:p>
            <a:pPr marL="609600" indent="-609600" fontAlgn="auto">
              <a:lnSpc>
                <a:spcPct val="4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sz="2400" dirty="0">
              <a:solidFill>
                <a:schemeClr val="tx1"/>
              </a:solidFill>
              <a:cs typeface="+mn-cs"/>
            </a:endParaRPr>
          </a:p>
          <a:p>
            <a:pPr marL="609600" indent="-609600" fontAlgn="auto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US" sz="2400" dirty="0">
                <a:solidFill>
                  <a:schemeClr val="tx1"/>
                </a:solidFill>
                <a:cs typeface="+mn-cs"/>
              </a:rPr>
              <a:t>UA:  Usage Advantage </a:t>
            </a:r>
            <a:r>
              <a:rPr lang="en-US" sz="2400" dirty="0">
                <a:solidFill>
                  <a:srgbClr val="0000CC"/>
                </a:solidFill>
                <a:cs typeface="+mn-cs"/>
              </a:rPr>
              <a:t>&gt;&gt; </a:t>
            </a:r>
            <a:r>
              <a:rPr lang="en-US" sz="2400" dirty="0" err="1">
                <a:solidFill>
                  <a:srgbClr val="0000CC"/>
                </a:solidFill>
                <a:cs typeface="+mn-cs"/>
              </a:rPr>
              <a:t>Vantagem</a:t>
            </a:r>
            <a:r>
              <a:rPr lang="en-US" sz="2400" dirty="0">
                <a:solidFill>
                  <a:srgbClr val="0000CC"/>
                </a:solidFill>
                <a:cs typeface="+mn-cs"/>
              </a:rPr>
              <a:t> do </a:t>
            </a:r>
            <a:r>
              <a:rPr lang="en-US" sz="2400" dirty="0" err="1">
                <a:solidFill>
                  <a:srgbClr val="0000CC"/>
                </a:solidFill>
                <a:cs typeface="+mn-cs"/>
              </a:rPr>
              <a:t>Uso</a:t>
            </a:r>
            <a:endParaRPr lang="en-US" sz="2400" dirty="0">
              <a:solidFill>
                <a:srgbClr val="0000CC"/>
              </a:solidFill>
              <a:cs typeface="+mn-cs"/>
            </a:endParaRPr>
          </a:p>
          <a:p>
            <a:pPr marL="609600" indent="-609600" fontAlgn="auto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sz="2400" b="0" dirty="0">
              <a:solidFill>
                <a:schemeClr val="tx1"/>
              </a:solidFill>
              <a:cs typeface="+mn-cs"/>
            </a:endParaRPr>
          </a:p>
          <a:p>
            <a:pPr marL="609600" indent="-609600" fontAlgn="auto">
              <a:lnSpc>
                <a:spcPct val="4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defRPr/>
            </a:pPr>
            <a:endParaRPr lang="en-US" sz="2400" dirty="0">
              <a:solidFill>
                <a:schemeClr val="tx1"/>
              </a:solidFill>
              <a:cs typeface="+mn-cs"/>
            </a:endParaRPr>
          </a:p>
          <a:p>
            <a:pPr marL="609600" indent="-609600" fontAlgn="auto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US" sz="2400" i="1" dirty="0">
                <a:solidFill>
                  <a:schemeClr val="tx1"/>
                </a:solidFill>
                <a:cs typeface="+mn-cs"/>
              </a:rPr>
              <a:t>(CA:  Competitive Advantage) </a:t>
            </a:r>
            <a:r>
              <a:rPr lang="en-US" sz="2400" dirty="0">
                <a:solidFill>
                  <a:srgbClr val="0000CC"/>
                </a:solidFill>
                <a:cs typeface="+mn-cs"/>
              </a:rPr>
              <a:t>&gt;&gt; </a:t>
            </a:r>
            <a:r>
              <a:rPr lang="en-US" sz="2400" dirty="0" err="1">
                <a:solidFill>
                  <a:srgbClr val="0000CC"/>
                </a:solidFill>
                <a:cs typeface="+mn-cs"/>
              </a:rPr>
              <a:t>Vantagem</a:t>
            </a:r>
            <a:r>
              <a:rPr lang="en-US" sz="2400" dirty="0">
                <a:solidFill>
                  <a:srgbClr val="0000CC"/>
                </a:solidFill>
                <a:cs typeface="+mn-cs"/>
              </a:rPr>
              <a:t> </a:t>
            </a:r>
            <a:r>
              <a:rPr lang="en-US" sz="2400" dirty="0" err="1">
                <a:solidFill>
                  <a:srgbClr val="0000CC"/>
                </a:solidFill>
                <a:cs typeface="+mn-cs"/>
              </a:rPr>
              <a:t>Competitiva</a:t>
            </a:r>
            <a:endParaRPr lang="en-US" sz="2400" dirty="0">
              <a:solidFill>
                <a:srgbClr val="0000CC"/>
              </a:solidFill>
              <a:cs typeface="+mn-cs"/>
            </a:endParaRPr>
          </a:p>
          <a:p>
            <a:pPr marL="609600" indent="-609600" fontAlgn="auto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sz="2400" b="0" dirty="0">
              <a:solidFill>
                <a:schemeClr val="tx1"/>
              </a:solidFill>
              <a:cs typeface="+mn-cs"/>
            </a:endParaRPr>
          </a:p>
          <a:p>
            <a:pPr marL="609600" indent="-609600" fontAlgn="auto">
              <a:lnSpc>
                <a:spcPct val="4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defRPr/>
            </a:pPr>
            <a:endParaRPr lang="en-US" sz="2400" dirty="0">
              <a:solidFill>
                <a:schemeClr val="tx1"/>
              </a:solidFill>
              <a:cs typeface="+mn-cs"/>
            </a:endParaRPr>
          </a:p>
          <a:p>
            <a:pPr marL="609600" indent="-609600" fontAlgn="auto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US" sz="2400" i="1" dirty="0">
                <a:solidFill>
                  <a:schemeClr val="tx1"/>
                </a:solidFill>
                <a:cs typeface="+mn-cs"/>
              </a:rPr>
              <a:t>(QB:  Quality Bias) </a:t>
            </a:r>
            <a:r>
              <a:rPr lang="en-US" sz="2400" dirty="0">
                <a:solidFill>
                  <a:srgbClr val="0000CC"/>
                </a:solidFill>
                <a:cs typeface="+mn-cs"/>
              </a:rPr>
              <a:t>&gt;&gt; </a:t>
            </a:r>
            <a:r>
              <a:rPr lang="en-US" sz="2400" dirty="0" err="1">
                <a:solidFill>
                  <a:srgbClr val="0000CC"/>
                </a:solidFill>
                <a:cs typeface="+mn-cs"/>
              </a:rPr>
              <a:t>Propensão</a:t>
            </a:r>
            <a:r>
              <a:rPr lang="en-US" sz="2400" dirty="0">
                <a:solidFill>
                  <a:srgbClr val="0000CC"/>
                </a:solidFill>
                <a:cs typeface="+mn-cs"/>
              </a:rPr>
              <a:t> </a:t>
            </a:r>
            <a:r>
              <a:rPr lang="en-US" sz="2400" dirty="0" err="1">
                <a:solidFill>
                  <a:srgbClr val="0000CC"/>
                </a:solidFill>
                <a:cs typeface="+mn-cs"/>
              </a:rPr>
              <a:t>para</a:t>
            </a:r>
            <a:r>
              <a:rPr lang="en-US" sz="2400" dirty="0">
                <a:solidFill>
                  <a:srgbClr val="0000CC"/>
                </a:solidFill>
                <a:cs typeface="+mn-cs"/>
              </a:rPr>
              <a:t> a </a:t>
            </a:r>
            <a:r>
              <a:rPr lang="en-US" sz="2400" dirty="0" err="1">
                <a:solidFill>
                  <a:srgbClr val="0000CC"/>
                </a:solidFill>
                <a:cs typeface="+mn-cs"/>
              </a:rPr>
              <a:t>Qualidade</a:t>
            </a:r>
            <a:endParaRPr lang="en-GB" sz="2400" b="0" dirty="0">
              <a:solidFill>
                <a:srgbClr val="0000CC"/>
              </a:solidFill>
              <a:cs typeface="+mn-cs"/>
            </a:endParaRPr>
          </a:p>
          <a:p>
            <a:pPr marL="609600" indent="-609600" fontAlgn="auto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sz="2400" dirty="0">
              <a:solidFill>
                <a:schemeClr val="tx1"/>
              </a:solidFill>
              <a:cs typeface="+mn-cs"/>
            </a:endParaRPr>
          </a:p>
          <a:p>
            <a:pPr marL="609600" indent="-609600" fontAlgn="auto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sz="2400" dirty="0">
              <a:solidFill>
                <a:schemeClr val="tx1"/>
              </a:solidFill>
              <a:cs typeface="+mn-cs"/>
            </a:endParaRPr>
          </a:p>
          <a:p>
            <a:pPr marL="609600" indent="-609600" fontAlgn="auto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defRPr/>
            </a:pPr>
            <a:endParaRPr lang="en-GB" sz="1800" dirty="0">
              <a:solidFill>
                <a:schemeClr val="tx1"/>
              </a:solidFill>
              <a:cs typeface="+mn-cs"/>
            </a:endParaRPr>
          </a:p>
          <a:p>
            <a:pPr marL="609600" indent="-609600" fontAlgn="auto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GB" sz="600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3909060" y="5935980"/>
            <a:ext cx="4367213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pt-PT" sz="1200" dirty="0">
                <a:latin typeface="Calibri" pitchFamily="34" charset="0"/>
                <a:cs typeface="+mn-cs"/>
              </a:rPr>
              <a:t>(Traduzido e adaptado de </a:t>
            </a:r>
            <a:r>
              <a:rPr lang="pt-PT" sz="1200" dirty="0" err="1">
                <a:latin typeface="Calibri" pitchFamily="34" charset="0"/>
                <a:cs typeface="+mn-cs"/>
              </a:rPr>
              <a:t>Stevan</a:t>
            </a:r>
            <a:r>
              <a:rPr lang="pt-PT" sz="1200" dirty="0">
                <a:latin typeface="Calibri" pitchFamily="34" charset="0"/>
                <a:cs typeface="+mn-cs"/>
              </a:rPr>
              <a:t> </a:t>
            </a:r>
            <a:r>
              <a:rPr lang="pt-PT" sz="1200" dirty="0" err="1">
                <a:latin typeface="Calibri" pitchFamily="34" charset="0"/>
                <a:cs typeface="+mn-cs"/>
              </a:rPr>
              <a:t>Harnad</a:t>
            </a:r>
            <a:r>
              <a:rPr lang="pt-PT" sz="1200" dirty="0">
                <a:latin typeface="Calibri" pitchFamily="34" charset="0"/>
                <a:cs typeface="+mn-cs"/>
              </a:rPr>
              <a:t>; Alma </a:t>
            </a:r>
            <a:r>
              <a:rPr lang="pt-PT" sz="1200" dirty="0" err="1">
                <a:latin typeface="Calibri" pitchFamily="34" charset="0"/>
                <a:cs typeface="+mn-cs"/>
              </a:rPr>
              <a:t>Swan</a:t>
            </a:r>
            <a:r>
              <a:rPr lang="pt-PT" sz="1200" dirty="0">
                <a:latin typeface="Calibri" pitchFamily="34" charset="0"/>
                <a:cs typeface="+mn-cs"/>
              </a:rPr>
              <a:t> &amp; </a:t>
            </a:r>
            <a:r>
              <a:rPr lang="pt-PT" sz="1200" dirty="0" err="1">
                <a:latin typeface="Calibri" pitchFamily="34" charset="0"/>
                <a:cs typeface="+mn-cs"/>
              </a:rPr>
              <a:t>Arthur</a:t>
            </a:r>
            <a:r>
              <a:rPr lang="pt-PT" sz="1200" dirty="0">
                <a:latin typeface="Calibri" pitchFamily="34" charset="0"/>
                <a:cs typeface="+mn-cs"/>
              </a:rPr>
              <a:t> </a:t>
            </a:r>
            <a:r>
              <a:rPr lang="pt-PT" sz="1200" dirty="0" err="1">
                <a:latin typeface="Calibri" pitchFamily="34" charset="0"/>
                <a:cs typeface="+mn-cs"/>
              </a:rPr>
              <a:t>Sale</a:t>
            </a:r>
            <a:r>
              <a:rPr lang="pt-PT" sz="1200" dirty="0">
                <a:latin typeface="Calibri" pitchFamily="34" charset="0"/>
                <a:cs typeface="+mn-cs"/>
              </a:rPr>
              <a:t>)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err="1"/>
              <a:t>Componentes</a:t>
            </a:r>
            <a:r>
              <a:rPr lang="en-US" sz="3600" dirty="0"/>
              <a:t> da </a:t>
            </a:r>
            <a:r>
              <a:rPr lang="en-US" sz="3600" dirty="0" err="1"/>
              <a:t>vantagem</a:t>
            </a:r>
            <a:r>
              <a:rPr lang="en-US" sz="3600" dirty="0"/>
              <a:t> OA</a:t>
            </a:r>
            <a:br>
              <a:rPr lang="en-US" sz="3600" dirty="0"/>
            </a:br>
            <a:r>
              <a:rPr lang="en-US" sz="900" dirty="0"/>
              <a:t/>
            </a:r>
            <a:br>
              <a:rPr lang="en-US" sz="900" dirty="0"/>
            </a:br>
            <a:r>
              <a:rPr lang="en-US" sz="2700" dirty="0"/>
              <a:t>EA + QA + UA + (CA) + (QB)</a:t>
            </a:r>
            <a:endParaRPr lang="pt-PT" sz="2700" b="1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95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411" y="1089389"/>
            <a:ext cx="8190324" cy="5423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m 4" descr="Imagem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141" y="1003049"/>
            <a:ext cx="8003968" cy="5688696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Impacto</a:t>
            </a:r>
            <a:endParaRPr lang="pt-PT" sz="1800" b="1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437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4"/>
          <p:cNvGraphicFramePr/>
          <p:nvPr/>
        </p:nvGraphicFramePr>
        <p:xfrm>
          <a:off x="546265" y="1769424"/>
          <a:ext cx="7980218" cy="4120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Impacto</a:t>
            </a:r>
            <a:endParaRPr lang="pt-PT" sz="1800" b="1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767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TILIZ~1\AppData\Local\Temp\journal.pone.0013636.g00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326627"/>
            <a:ext cx="6283259" cy="5037079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Impacto</a:t>
            </a:r>
            <a:endParaRPr lang="pt-PT" sz="1800" b="1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451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98515" y="1916832"/>
            <a:ext cx="7897091" cy="3509264"/>
          </a:xfrm>
          <a:prstGeom prst="rect">
            <a:avLst/>
          </a:prstGeom>
          <a:noFill/>
          <a:ln/>
        </p:spPr>
        <p:txBody>
          <a:bodyPr vert="horz">
            <a:normAutofit fontScale="92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A50021"/>
              </a:buClr>
              <a:buSzTx/>
              <a:buFont typeface="Wingdings" pitchFamily="2" charset="2"/>
              <a:buNone/>
              <a:tabLst/>
              <a:defRPr/>
            </a:pPr>
            <a:endParaRPr kumimoji="0" lang="pt-PT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lvl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defRPr/>
            </a:pPr>
            <a:r>
              <a:rPr kumimoji="0" lang="pt-PT" sz="39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Open Access</a:t>
            </a:r>
            <a:r>
              <a:rPr lang="pt-PT" sz="3900" baseline="30000" dirty="0" smtClean="0">
                <a:latin typeface="Calibri" pitchFamily="34" charset="0"/>
                <a:cs typeface="Calibri" pitchFamily="34" charset="0"/>
              </a:rPr>
              <a:t>, “</a:t>
            </a:r>
            <a:r>
              <a:rPr lang="pt-PT" sz="3900" b="1" baseline="30000" dirty="0" smtClean="0">
                <a:latin typeface="Calibri" pitchFamily="34" charset="0"/>
                <a:cs typeface="Calibri" pitchFamily="34" charset="0"/>
              </a:rPr>
              <a:t>Acesso Aberto</a:t>
            </a:r>
            <a:r>
              <a:rPr lang="pt-PT" sz="3900" baseline="30000" dirty="0" smtClean="0">
                <a:latin typeface="Calibri" pitchFamily="34" charset="0"/>
                <a:cs typeface="Calibri" pitchFamily="34" charset="0"/>
              </a:rPr>
              <a:t>” (ou "</a:t>
            </a:r>
            <a:r>
              <a:rPr lang="pt-PT" sz="3900" b="1" baseline="30000" dirty="0" smtClean="0">
                <a:latin typeface="Calibri" pitchFamily="34" charset="0"/>
                <a:cs typeface="Calibri" pitchFamily="34" charset="0"/>
              </a:rPr>
              <a:t>Acesso Livre</a:t>
            </a:r>
            <a:r>
              <a:rPr lang="pt-PT" sz="3900" baseline="30000" dirty="0" smtClean="0">
                <a:latin typeface="Calibri" pitchFamily="34" charset="0"/>
                <a:cs typeface="Calibri" pitchFamily="34" charset="0"/>
              </a:rPr>
              <a:t>" ) </a:t>
            </a:r>
            <a:r>
              <a:rPr kumimoji="0" lang="pt-PT" sz="39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significa a disponibilização livre na Internet de cópias gratuitas, online, de artigos de revistas científicas revistos por pares (</a:t>
            </a:r>
            <a:r>
              <a:rPr kumimoji="0" lang="pt-PT" sz="39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peer-reviewed</a:t>
            </a:r>
            <a:r>
              <a:rPr kumimoji="0" lang="pt-PT" sz="39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), bem como outras </a:t>
            </a:r>
            <a:r>
              <a:rPr kumimoji="0" lang="pt-PT" sz="39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publicaç</a:t>
            </a:r>
            <a:r>
              <a:rPr lang="pt-PT" sz="3900" baseline="30000" dirty="0" err="1" smtClean="0">
                <a:latin typeface="Calibri" pitchFamily="34" charset="0"/>
                <a:cs typeface="Calibri" pitchFamily="34" charset="0"/>
              </a:rPr>
              <a:t>ões</a:t>
            </a:r>
            <a:r>
              <a:rPr lang="pt-PT" sz="3900" baseline="30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kumimoji="0" lang="pt-PT" sz="39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acad</a:t>
            </a:r>
            <a:r>
              <a:rPr lang="pt-PT" sz="3900" baseline="30000" dirty="0" err="1" smtClean="0">
                <a:latin typeface="Calibri" pitchFamily="34" charset="0"/>
                <a:cs typeface="Calibri" pitchFamily="34" charset="0"/>
              </a:rPr>
              <a:t>émicas</a:t>
            </a:r>
            <a:r>
              <a:rPr lang="pt-PT" sz="3900" baseline="30000" dirty="0" smtClean="0">
                <a:latin typeface="Calibri" pitchFamily="34" charset="0"/>
                <a:cs typeface="Calibri" pitchFamily="34" charset="0"/>
              </a:rPr>
              <a:t> e científicas (</a:t>
            </a:r>
            <a:r>
              <a:rPr lang="pt-PT" sz="3900" baseline="30000" dirty="0">
                <a:latin typeface="Calibri" pitchFamily="34" charset="0"/>
                <a:cs typeface="Calibri" pitchFamily="34" charset="0"/>
              </a:rPr>
              <a:t>comunicações em conferências, teses e dissertações, relatórios técnicos, etc.)</a:t>
            </a:r>
            <a:r>
              <a:rPr lang="pt-PT" sz="3900" baseline="30000" dirty="0" smtClean="0">
                <a:latin typeface="Calibri" pitchFamily="34" charset="0"/>
                <a:cs typeface="Calibri" pitchFamily="34" charset="0"/>
              </a:rPr>
              <a:t>.</a:t>
            </a:r>
            <a:endParaRPr kumimoji="0" lang="pt-PT" sz="3900" b="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452560" y="174625"/>
            <a:ext cx="5436270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O que é o Open Access?</a:t>
            </a:r>
            <a:endParaRPr lang="pt-PT" sz="3200" b="1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" t="5062"/>
          <a:stretch/>
        </p:blipFill>
        <p:spPr>
          <a:xfrm>
            <a:off x="541628" y="1223682"/>
            <a:ext cx="8016402" cy="5235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3003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24533850"/>
              </p:ext>
            </p:extLst>
          </p:nvPr>
        </p:nvGraphicFramePr>
        <p:xfrm>
          <a:off x="725213" y="1280161"/>
          <a:ext cx="7672747" cy="501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Níveis de impacto</a:t>
            </a:r>
            <a:endParaRPr lang="pt-PT" sz="1800" b="1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62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2"/>
          <a:srcRect l="50390" t="47249" r="12213" b="12041"/>
          <a:stretch/>
        </p:blipFill>
        <p:spPr>
          <a:xfrm>
            <a:off x="5556133" y="3861048"/>
            <a:ext cx="2976307" cy="2592000"/>
          </a:xfrm>
          <a:prstGeom prst="rect">
            <a:avLst/>
          </a:prstGeom>
        </p:spPr>
      </p:pic>
      <p:sp>
        <p:nvSpPr>
          <p:cNvPr id="9" name="Marcador de Posição do Texto 2"/>
          <p:cNvSpPr txBox="1">
            <a:spLocks/>
          </p:cNvSpPr>
          <p:nvPr/>
        </p:nvSpPr>
        <p:spPr bwMode="auto">
          <a:xfrm>
            <a:off x="722313" y="2906713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20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800">
                <a:solidFill>
                  <a:srgbClr val="333333"/>
                </a:solidFill>
                <a:latin typeface="+mn-lt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600">
                <a:solidFill>
                  <a:srgbClr val="333333"/>
                </a:solidFill>
                <a:latin typeface="+mn-lt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pt-PT" sz="11500" kern="0" dirty="0" smtClean="0">
                <a:solidFill>
                  <a:srgbClr val="9713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pt-PT" sz="11500" kern="0" dirty="0">
              <a:solidFill>
                <a:srgbClr val="9713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 bwMode="auto">
          <a:xfrm>
            <a:off x="722313" y="4406900"/>
            <a:ext cx="7772400" cy="190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9pPr>
          </a:lstStyle>
          <a:p>
            <a:pPr>
              <a:defRPr/>
            </a:pPr>
            <a:r>
              <a:rPr lang="pt-PT" kern="0" dirty="0" smtClean="0">
                <a:latin typeface="Tahoma"/>
              </a:rPr>
              <a:t>Partilha</a:t>
            </a:r>
            <a:endParaRPr lang="pt-PT" kern="0" dirty="0">
              <a:latin typeface="Tahoma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43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767"/>
          <a:stretch/>
        </p:blipFill>
        <p:spPr>
          <a:xfrm>
            <a:off x="535256" y="1199407"/>
            <a:ext cx="8003074" cy="5260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Partilha</a:t>
            </a:r>
            <a:endParaRPr lang="pt-PT" sz="1800" b="1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05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532263" y="1201003"/>
            <a:ext cx="8024883" cy="5254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28" y="1636418"/>
            <a:ext cx="7603394" cy="414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564909" y="1119559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>
                <a:solidFill>
                  <a:prstClr val="black"/>
                </a:solidFill>
              </a:rPr>
              <a:t>Diretório Acesso </a:t>
            </a:r>
            <a:r>
              <a:rPr lang="pt-PT" sz="3200" b="1" dirty="0" smtClean="0">
                <a:solidFill>
                  <a:prstClr val="black"/>
                </a:solidFill>
              </a:rPr>
              <a:t>Livre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564909" y="5684856"/>
            <a:ext cx="801123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t-PT" altLang="pt-PT" sz="2800" dirty="0">
                <a:solidFill>
                  <a:srgbClr val="800000"/>
                </a:solidFill>
                <a:latin typeface="NewsGotT" pitchFamily="2" charset="0"/>
              </a:rPr>
              <a:t>http://www.sdum.uminho.pt/site/acessolivre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525740" y="6133799"/>
            <a:ext cx="8038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 Nota: atualmente encontra-se descontinuado!</a:t>
            </a:r>
            <a:endParaRPr lang="pt-PT" dirty="0">
              <a:solidFill>
                <a:srgbClr val="FF0000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Impacto</a:t>
            </a:r>
            <a:endParaRPr lang="pt-PT" sz="1800" b="1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495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311448" y="1090349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smtClean="0">
                <a:solidFill>
                  <a:prstClr val="black"/>
                </a:solidFill>
              </a:rPr>
              <a:t>Website Projetos Open </a:t>
            </a:r>
            <a:r>
              <a:rPr lang="pt-PT" sz="3200" b="1" dirty="0" err="1" smtClean="0">
                <a:solidFill>
                  <a:prstClr val="black"/>
                </a:solidFill>
              </a:rPr>
              <a:t>Acess</a:t>
            </a:r>
            <a:endParaRPr lang="pt-PT" sz="3200" b="1" dirty="0" smtClean="0">
              <a:solidFill>
                <a:prstClr val="black"/>
              </a:solidFill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62936" y="5933468"/>
            <a:ext cx="51323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t-PT" altLang="pt-PT" sz="2800" dirty="0">
                <a:solidFill>
                  <a:srgbClr val="800000"/>
                </a:solidFill>
                <a:latin typeface="NewsGotT" pitchFamily="2" charset="0"/>
              </a:rPr>
              <a:t>http://openaccess.sdum.uminho.pt/</a:t>
            </a:r>
            <a:endParaRPr lang="pt-PT" altLang="pt-PT" dirty="0">
              <a:solidFill>
                <a:srgbClr val="8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" t="18344" r="21781" b="6494"/>
          <a:stretch/>
        </p:blipFill>
        <p:spPr bwMode="auto">
          <a:xfrm>
            <a:off x="593764" y="1615297"/>
            <a:ext cx="7749329" cy="42511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Impacto</a:t>
            </a:r>
            <a:endParaRPr lang="pt-PT" sz="1800" b="1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56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532263" y="1201003"/>
            <a:ext cx="8024883" cy="5254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376" y="1363009"/>
            <a:ext cx="3515675" cy="49873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71" y="1580563"/>
            <a:ext cx="3563110" cy="8365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Impacto</a:t>
            </a:r>
            <a:endParaRPr lang="pt-PT" sz="1800" b="1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181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532263" y="1201003"/>
            <a:ext cx="8024883" cy="5254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CaixaDeTexto 3"/>
          <p:cNvSpPr txBox="1"/>
          <p:nvPr/>
        </p:nvSpPr>
        <p:spPr>
          <a:xfrm>
            <a:off x="1762710" y="1244735"/>
            <a:ext cx="54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prstClr val="black"/>
                </a:solidFill>
              </a:rPr>
              <a:t>Portal do Conhecimento Cabo Verde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1249775" y="1653233"/>
            <a:ext cx="6446175" cy="4300390"/>
            <a:chOff x="1249775" y="1653233"/>
            <a:chExt cx="6446175" cy="430039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72" r="2792"/>
            <a:stretch/>
          </p:blipFill>
          <p:spPr bwMode="auto">
            <a:xfrm>
              <a:off x="1249775" y="1653233"/>
              <a:ext cx="6446175" cy="3686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655" r="2825"/>
            <a:stretch/>
          </p:blipFill>
          <p:spPr bwMode="auto">
            <a:xfrm>
              <a:off x="1249775" y="4928621"/>
              <a:ext cx="6446174" cy="1025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97798" y="6025166"/>
            <a:ext cx="51323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t-PT" altLang="pt-PT" sz="2800" dirty="0">
                <a:solidFill>
                  <a:srgbClr val="800000"/>
                </a:solidFill>
                <a:latin typeface="NewsGotT" pitchFamily="2" charset="0"/>
              </a:rPr>
              <a:t>http://portaldoconhecimento.gov.cv/</a:t>
            </a:r>
            <a:endParaRPr lang="pt-PT" altLang="pt-PT" dirty="0">
              <a:solidFill>
                <a:srgbClr val="800000"/>
              </a:solidFill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Impacto</a:t>
            </a:r>
            <a:endParaRPr lang="pt-PT" sz="1800" b="1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660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duotone>
              <a:srgbClr val="8064A2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4" y="1493972"/>
            <a:ext cx="8001001" cy="39720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aixaDeTexto 3"/>
          <p:cNvSpPr txBox="1"/>
          <p:nvPr/>
        </p:nvSpPr>
        <p:spPr>
          <a:xfrm>
            <a:off x="1493601" y="5602713"/>
            <a:ext cx="6605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dirty="0" smtClean="0">
                <a:solidFill>
                  <a:prstClr val="black"/>
                </a:solidFill>
                <a:latin typeface="NewsGotT" pitchFamily="2" charset="0"/>
              </a:rPr>
              <a:t>Apresentações efetuadas sobre o RepositóriUM e o Acesso Aberto</a:t>
            </a:r>
          </a:p>
          <a:p>
            <a:pPr algn="ctr">
              <a:lnSpc>
                <a:spcPct val="150000"/>
              </a:lnSpc>
            </a:pPr>
            <a:r>
              <a:rPr lang="pt-PT" dirty="0" smtClean="0">
                <a:solidFill>
                  <a:prstClr val="black"/>
                </a:solidFill>
                <a:latin typeface="NewsGotT" pitchFamily="2" charset="0"/>
              </a:rPr>
              <a:t>Visitas e estágios acolhidos no âmbito do RepositóriUM</a:t>
            </a:r>
            <a:endParaRPr lang="pt-PT" dirty="0">
              <a:solidFill>
                <a:prstClr val="black"/>
              </a:solidFill>
              <a:latin typeface="NewsGotT" pitchFamily="2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264" y="5730994"/>
            <a:ext cx="200025" cy="20002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333" y="6154075"/>
            <a:ext cx="200025" cy="200025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349" y="2416293"/>
            <a:ext cx="200025" cy="200025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649" y="2435343"/>
            <a:ext cx="200025" cy="200025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424" y="3768843"/>
            <a:ext cx="200025" cy="200025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649" y="2378193"/>
            <a:ext cx="200025" cy="200025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958" y="3925225"/>
            <a:ext cx="200025" cy="200025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458" y="2925100"/>
            <a:ext cx="200025" cy="200025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821" y="3970442"/>
            <a:ext cx="200025" cy="200025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399" y="2854443"/>
            <a:ext cx="200025" cy="200025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499" y="2749668"/>
            <a:ext cx="200025" cy="200025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249" y="1940043"/>
            <a:ext cx="200025" cy="200025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783" y="2553625"/>
            <a:ext cx="200025" cy="200025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724" y="4416543"/>
            <a:ext cx="200025" cy="200025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999" y="3483093"/>
            <a:ext cx="200025" cy="200025"/>
          </a:xfrm>
          <a:prstGeom prst="rect">
            <a:avLst/>
          </a:prstGeom>
        </p:spPr>
      </p:pic>
      <p:pic>
        <p:nvPicPr>
          <p:cNvPr id="20" name="Imagem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749" y="4483218"/>
            <a:ext cx="200025" cy="200025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758" y="1877350"/>
            <a:ext cx="200025" cy="200025"/>
          </a:xfrm>
          <a:prstGeom prst="rect">
            <a:avLst/>
          </a:prstGeom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433" y="2458375"/>
            <a:ext cx="200025" cy="200025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458" y="2496475"/>
            <a:ext cx="200025" cy="200025"/>
          </a:xfrm>
          <a:prstGeom prst="rect">
            <a:avLst/>
          </a:prstGeom>
        </p:spPr>
      </p:pic>
      <p:pic>
        <p:nvPicPr>
          <p:cNvPr id="24" name="Imagem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183" y="2506000"/>
            <a:ext cx="200025" cy="200025"/>
          </a:xfrm>
          <a:prstGeom prst="rect">
            <a:avLst/>
          </a:prstGeom>
        </p:spPr>
      </p:pic>
      <p:pic>
        <p:nvPicPr>
          <p:cNvPr id="25" name="Imagem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3685" y="2117049"/>
            <a:ext cx="200025" cy="200025"/>
          </a:xfrm>
          <a:prstGeom prst="rect">
            <a:avLst/>
          </a:prstGeom>
        </p:spPr>
      </p:pic>
      <p:pic>
        <p:nvPicPr>
          <p:cNvPr id="26" name="Imagem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354" y="4066526"/>
            <a:ext cx="200025" cy="200025"/>
          </a:xfrm>
          <a:prstGeom prst="rect">
            <a:avLst/>
          </a:prstGeom>
        </p:spPr>
      </p:pic>
      <p:pic>
        <p:nvPicPr>
          <p:cNvPr id="27" name="Imagem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274" y="1949816"/>
            <a:ext cx="200025" cy="200025"/>
          </a:xfrm>
          <a:prstGeom prst="rect">
            <a:avLst/>
          </a:prstGeom>
        </p:spPr>
      </p:pic>
      <p:pic>
        <p:nvPicPr>
          <p:cNvPr id="28" name="Imagem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910" y="2029328"/>
            <a:ext cx="200025" cy="200025"/>
          </a:xfrm>
          <a:prstGeom prst="rect">
            <a:avLst/>
          </a:prstGeom>
        </p:spPr>
      </p:pic>
      <p:pic>
        <p:nvPicPr>
          <p:cNvPr id="29" name="Imagem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056" y="2442798"/>
            <a:ext cx="200025" cy="200025"/>
          </a:xfrm>
          <a:prstGeom prst="rect">
            <a:avLst/>
          </a:prstGeom>
        </p:spPr>
      </p:pic>
      <p:pic>
        <p:nvPicPr>
          <p:cNvPr id="30" name="Imagem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004" y="1894157"/>
            <a:ext cx="200025" cy="200025"/>
          </a:xfrm>
          <a:prstGeom prst="rect">
            <a:avLst/>
          </a:prstGeom>
        </p:spPr>
      </p:pic>
      <p:pic>
        <p:nvPicPr>
          <p:cNvPr id="31" name="Imagem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641" y="2124746"/>
            <a:ext cx="200025" cy="200025"/>
          </a:xfrm>
          <a:prstGeom prst="rect">
            <a:avLst/>
          </a:prstGeom>
        </p:spPr>
      </p:pic>
      <p:pic>
        <p:nvPicPr>
          <p:cNvPr id="32" name="Imagem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936" y="2171956"/>
            <a:ext cx="200025" cy="200025"/>
          </a:xfrm>
          <a:prstGeom prst="rect">
            <a:avLst/>
          </a:prstGeom>
        </p:spPr>
      </p:pic>
      <p:pic>
        <p:nvPicPr>
          <p:cNvPr id="33" name="Imagem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277" y="2141476"/>
            <a:ext cx="200025" cy="200025"/>
          </a:xfrm>
          <a:prstGeom prst="rect">
            <a:avLst/>
          </a:prstGeom>
        </p:spPr>
      </p:pic>
      <p:pic>
        <p:nvPicPr>
          <p:cNvPr id="34" name="Imagem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006" y="2196306"/>
            <a:ext cx="200025" cy="200025"/>
          </a:xfrm>
          <a:prstGeom prst="rect">
            <a:avLst/>
          </a:prstGeom>
        </p:spPr>
      </p:pic>
      <p:pic>
        <p:nvPicPr>
          <p:cNvPr id="35" name="Imagem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742" y="2030654"/>
            <a:ext cx="200025" cy="200025"/>
          </a:xfrm>
          <a:prstGeom prst="rect">
            <a:avLst/>
          </a:prstGeom>
        </p:spPr>
      </p:pic>
      <p:pic>
        <p:nvPicPr>
          <p:cNvPr id="36" name="Imagem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222" y="2164500"/>
            <a:ext cx="200025" cy="200025"/>
          </a:xfrm>
          <a:prstGeom prst="rect">
            <a:avLst/>
          </a:prstGeom>
        </p:spPr>
      </p:pic>
      <p:pic>
        <p:nvPicPr>
          <p:cNvPr id="37" name="Imagem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786" y="2235567"/>
            <a:ext cx="200025" cy="200025"/>
          </a:xfrm>
          <a:prstGeom prst="rect">
            <a:avLst/>
          </a:prstGeom>
        </p:spPr>
      </p:pic>
      <p:pic>
        <p:nvPicPr>
          <p:cNvPr id="38" name="Imagem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733" y="2315500"/>
            <a:ext cx="200025" cy="200025"/>
          </a:xfrm>
          <a:prstGeom prst="rect">
            <a:avLst/>
          </a:prstGeom>
        </p:spPr>
      </p:pic>
      <p:sp>
        <p:nvSpPr>
          <p:cNvPr id="39" name="Título 1"/>
          <p:cNvSpPr>
            <a:spLocks noGrp="1"/>
          </p:cNvSpPr>
          <p:nvPr>
            <p:ph type="title" idx="4294967295"/>
          </p:nvPr>
        </p:nvSpPr>
        <p:spPr>
          <a:xfrm>
            <a:off x="457200" y="187458"/>
            <a:ext cx="5530850" cy="1009650"/>
          </a:xfrm>
        </p:spPr>
        <p:txBody>
          <a:bodyPr>
            <a:noAutofit/>
          </a:bodyPr>
          <a:lstStyle/>
          <a:p>
            <a:pPr algn="l"/>
            <a:r>
              <a:rPr lang="pt-PT" sz="3200" b="1" dirty="0" smtClean="0"/>
              <a:t>Presença do RepositóriUM no mundo…</a:t>
            </a:r>
            <a:endParaRPr lang="es-ES" sz="3200" b="1" dirty="0"/>
          </a:p>
        </p:txBody>
      </p:sp>
      <p:pic>
        <p:nvPicPr>
          <p:cNvPr id="41" name="Imagem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13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2"/>
          <a:srcRect l="50390" t="47249" r="12213" b="12041"/>
          <a:stretch/>
        </p:blipFill>
        <p:spPr>
          <a:xfrm>
            <a:off x="5556133" y="3861048"/>
            <a:ext cx="2976307" cy="2592000"/>
          </a:xfrm>
          <a:prstGeom prst="rect">
            <a:avLst/>
          </a:prstGeom>
        </p:spPr>
      </p:pic>
      <p:sp>
        <p:nvSpPr>
          <p:cNvPr id="9" name="Marcador de Posição do Texto 2"/>
          <p:cNvSpPr txBox="1">
            <a:spLocks/>
          </p:cNvSpPr>
          <p:nvPr/>
        </p:nvSpPr>
        <p:spPr bwMode="auto">
          <a:xfrm>
            <a:off x="722313" y="2906713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20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800">
                <a:solidFill>
                  <a:srgbClr val="333333"/>
                </a:solidFill>
                <a:latin typeface="+mn-lt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600">
                <a:solidFill>
                  <a:srgbClr val="333333"/>
                </a:solidFill>
                <a:latin typeface="+mn-lt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pt-PT" sz="11500" kern="0" dirty="0" smtClean="0">
                <a:solidFill>
                  <a:srgbClr val="9713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endParaRPr lang="pt-PT" sz="11500" kern="0" dirty="0">
              <a:solidFill>
                <a:srgbClr val="9713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 bwMode="auto">
          <a:xfrm>
            <a:off x="722313" y="4406900"/>
            <a:ext cx="7772400" cy="190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9pPr>
          </a:lstStyle>
          <a:p>
            <a:pPr>
              <a:defRPr/>
            </a:pPr>
            <a:r>
              <a:rPr lang="pt-PT" kern="0" dirty="0" err="1" smtClean="0">
                <a:latin typeface="Tahoma"/>
              </a:rPr>
              <a:t>Projectos</a:t>
            </a:r>
            <a:endParaRPr lang="pt-PT" kern="0" dirty="0">
              <a:latin typeface="Tahoma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04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17941604"/>
              </p:ext>
            </p:extLst>
          </p:nvPr>
        </p:nvGraphicFramePr>
        <p:xfrm>
          <a:off x="545749" y="685504"/>
          <a:ext cx="7949723" cy="2964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Straight Connector 6"/>
          <p:cNvCxnSpPr/>
          <p:nvPr/>
        </p:nvCxnSpPr>
        <p:spPr>
          <a:xfrm>
            <a:off x="1733033" y="2599766"/>
            <a:ext cx="0" cy="22320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7"/>
          <p:cNvCxnSpPr/>
          <p:nvPr/>
        </p:nvCxnSpPr>
        <p:spPr>
          <a:xfrm>
            <a:off x="3018349" y="2599766"/>
            <a:ext cx="0" cy="22320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8"/>
          <p:cNvCxnSpPr/>
          <p:nvPr/>
        </p:nvCxnSpPr>
        <p:spPr>
          <a:xfrm>
            <a:off x="4407319" y="2599766"/>
            <a:ext cx="0" cy="22320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10"/>
          <p:cNvSpPr txBox="1"/>
          <p:nvPr/>
        </p:nvSpPr>
        <p:spPr>
          <a:xfrm>
            <a:off x="629814" y="2533091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DRIVER II</a:t>
            </a:r>
            <a:endParaRPr lang="en-US" b="1" dirty="0"/>
          </a:p>
        </p:txBody>
      </p:sp>
      <p:sp>
        <p:nvSpPr>
          <p:cNvPr id="9" name="TextBox 11"/>
          <p:cNvSpPr txBox="1"/>
          <p:nvPr/>
        </p:nvSpPr>
        <p:spPr>
          <a:xfrm>
            <a:off x="1945386" y="2533091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RCAAP</a:t>
            </a:r>
            <a:endParaRPr lang="en-US" b="1" dirty="0"/>
          </a:p>
        </p:txBody>
      </p:sp>
      <p:sp>
        <p:nvSpPr>
          <p:cNvPr id="10" name="TextBox 12"/>
          <p:cNvSpPr txBox="1"/>
          <p:nvPr/>
        </p:nvSpPr>
        <p:spPr>
          <a:xfrm>
            <a:off x="3070458" y="2533091"/>
            <a:ext cx="1323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NECOBELAC</a:t>
            </a:r>
            <a:endParaRPr lang="en-US" b="1" dirty="0"/>
          </a:p>
        </p:txBody>
      </p:sp>
      <p:sp>
        <p:nvSpPr>
          <p:cNvPr id="11" name="TextBox 13"/>
          <p:cNvSpPr txBox="1"/>
          <p:nvPr/>
        </p:nvSpPr>
        <p:spPr>
          <a:xfrm>
            <a:off x="3037121" y="3699509"/>
            <a:ext cx="1323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err="1" smtClean="0"/>
              <a:t>OpenAIRE</a:t>
            </a:r>
            <a:endParaRPr lang="en-US" b="1" dirty="0"/>
          </a:p>
        </p:txBody>
      </p:sp>
      <p:sp>
        <p:nvSpPr>
          <p:cNvPr id="12" name="TextBox 14"/>
          <p:cNvSpPr txBox="1"/>
          <p:nvPr/>
        </p:nvSpPr>
        <p:spPr>
          <a:xfrm>
            <a:off x="4457747" y="2533091"/>
            <a:ext cx="1323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err="1" smtClean="0"/>
              <a:t>MedOANet</a:t>
            </a:r>
            <a:endParaRPr lang="en-US" b="1" dirty="0"/>
          </a:p>
        </p:txBody>
      </p:sp>
      <p:sp>
        <p:nvSpPr>
          <p:cNvPr id="13" name="TextBox 15"/>
          <p:cNvSpPr txBox="1"/>
          <p:nvPr/>
        </p:nvSpPr>
        <p:spPr>
          <a:xfrm>
            <a:off x="4424689" y="3699509"/>
            <a:ext cx="1647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err="1" smtClean="0"/>
              <a:t>OpenAIRE</a:t>
            </a:r>
            <a:r>
              <a:rPr lang="pt-PT" b="1" dirty="0" smtClean="0"/>
              <a:t>+</a:t>
            </a:r>
            <a:endParaRPr lang="en-US" b="1" dirty="0"/>
          </a:p>
        </p:txBody>
      </p:sp>
      <p:pic>
        <p:nvPicPr>
          <p:cNvPr id="14" name="Picture 2" descr="C:\Users\claraboavida\Dropbox\PROA\OAW_2013\OA_Timeline_2013\driver_project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8" y="3007197"/>
            <a:ext cx="903954" cy="857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claraboavida\Dropbox\PROA\OAW_2013\OA_Timeline_2013\imagens timeline\logoRCAAP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136" y="3007197"/>
            <a:ext cx="820737" cy="935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claraboavida\Dropbox\PROA\OAW_2013\OA_Timeline_2013\imagens timeline\necobelac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948" y="3007197"/>
            <a:ext cx="740320" cy="54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C:\Users\claraboavida\Dropbox\PROA\OAW_2013\OA_Timeline_2013\imagens timeline\openaire_all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077" y="4268109"/>
            <a:ext cx="1262062" cy="414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C:\Users\claraboavida\Dropbox\PROA\OAW_2013\OA_Timeline_2013\imagens timeline\medoanet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371" y="3007197"/>
            <a:ext cx="1092200" cy="408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7" descr="C:\Users\claraboavida\Dropbox\PROA\OAW_2013\OA_Timeline_2013\logo_open_aire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891" y="4084612"/>
            <a:ext cx="1052920" cy="754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395536" y="188640"/>
            <a:ext cx="5616624" cy="998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200" b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Projetos</a:t>
            </a:r>
            <a:r>
              <a:rPr lang="en-US" sz="32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Open Access com o </a:t>
            </a:r>
            <a:r>
              <a:rPr lang="en-US" sz="3200" b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envolvimento</a:t>
            </a:r>
            <a:r>
              <a:rPr lang="en-US" sz="32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dos SDUM</a:t>
            </a:r>
            <a:endParaRPr lang="en-US" sz="32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1" name="Straight Connector 8"/>
          <p:cNvCxnSpPr/>
          <p:nvPr/>
        </p:nvCxnSpPr>
        <p:spPr>
          <a:xfrm>
            <a:off x="5716161" y="2590802"/>
            <a:ext cx="0" cy="22320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8"/>
          <p:cNvCxnSpPr/>
          <p:nvPr/>
        </p:nvCxnSpPr>
        <p:spPr>
          <a:xfrm>
            <a:off x="6984662" y="2608732"/>
            <a:ext cx="0" cy="22320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14"/>
          <p:cNvSpPr txBox="1"/>
          <p:nvPr/>
        </p:nvSpPr>
        <p:spPr>
          <a:xfrm>
            <a:off x="5751288" y="2536553"/>
            <a:ext cx="1323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FOSTER</a:t>
            </a:r>
            <a:endParaRPr lang="en-US" b="1" dirty="0"/>
          </a:p>
        </p:txBody>
      </p:sp>
      <p:sp>
        <p:nvSpPr>
          <p:cNvPr id="24" name="TextBox 14"/>
          <p:cNvSpPr txBox="1"/>
          <p:nvPr/>
        </p:nvSpPr>
        <p:spPr>
          <a:xfrm>
            <a:off x="5737841" y="3716817"/>
            <a:ext cx="1323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Pasteur4OA</a:t>
            </a:r>
            <a:endParaRPr lang="en-US" b="1" dirty="0"/>
          </a:p>
        </p:txBody>
      </p:sp>
      <p:sp>
        <p:nvSpPr>
          <p:cNvPr id="25" name="TextBox 14"/>
          <p:cNvSpPr txBox="1"/>
          <p:nvPr/>
        </p:nvSpPr>
        <p:spPr>
          <a:xfrm>
            <a:off x="6940792" y="2530150"/>
            <a:ext cx="1619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OpenAIRE2020</a:t>
            </a:r>
            <a:endParaRPr lang="en-US" b="1" dirty="0"/>
          </a:p>
        </p:txBody>
      </p:sp>
      <p:pic>
        <p:nvPicPr>
          <p:cNvPr id="26" name="Picture 7" descr="C:\Users\claraboavida\Dropbox\PROA\OAW_2013\OA_Timeline_2013\logo_open_aire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328" y="2921317"/>
            <a:ext cx="1052920" cy="754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Imagem 2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829" y="4249820"/>
            <a:ext cx="778766" cy="538128"/>
          </a:xfrm>
          <a:prstGeom prst="rect">
            <a:avLst/>
          </a:prstGeom>
        </p:spPr>
      </p:pic>
      <p:pic>
        <p:nvPicPr>
          <p:cNvPr id="28" name="Imagem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282" y="2932779"/>
            <a:ext cx="823860" cy="439273"/>
          </a:xfrm>
          <a:prstGeom prst="rect">
            <a:avLst/>
          </a:prstGeom>
        </p:spPr>
      </p:pic>
      <p:pic>
        <p:nvPicPr>
          <p:cNvPr id="30" name="Imagem 2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56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2"/>
          <p:cNvSpPr txBox="1">
            <a:spLocks/>
          </p:cNvSpPr>
          <p:nvPr/>
        </p:nvSpPr>
        <p:spPr>
          <a:xfrm>
            <a:off x="723354" y="1396453"/>
            <a:ext cx="5513969" cy="53581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altLang="pt-PT" sz="1600" smtClean="0"/>
              <a:t>Acesso Livre a quê?</a:t>
            </a:r>
          </a:p>
        </p:txBody>
      </p:sp>
      <p:sp>
        <p:nvSpPr>
          <p:cNvPr id="3" name="Rectângulo arredondado 12"/>
          <p:cNvSpPr/>
          <p:nvPr/>
        </p:nvSpPr>
        <p:spPr>
          <a:xfrm>
            <a:off x="655093" y="4749214"/>
            <a:ext cx="7747926" cy="1684898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 sz="1600" b="0">
              <a:solidFill>
                <a:prstClr val="white"/>
              </a:solidFill>
              <a:latin typeface="+mj-lt"/>
              <a:cs typeface="+mn-cs"/>
            </a:endParaRPr>
          </a:p>
        </p:txBody>
      </p:sp>
      <p:sp>
        <p:nvSpPr>
          <p:cNvPr id="4" name="Rectângulo arredondado 13"/>
          <p:cNvSpPr/>
          <p:nvPr/>
        </p:nvSpPr>
        <p:spPr>
          <a:xfrm>
            <a:off x="653506" y="1294332"/>
            <a:ext cx="7749514" cy="1690581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 sz="1600" b="0">
              <a:solidFill>
                <a:prstClr val="white"/>
              </a:solidFill>
              <a:latin typeface="+mj-lt"/>
              <a:cs typeface="+mn-cs"/>
            </a:endParaRPr>
          </a:p>
        </p:txBody>
      </p:sp>
      <p:sp>
        <p:nvSpPr>
          <p:cNvPr id="5" name="Rectângulo arredondado 14"/>
          <p:cNvSpPr/>
          <p:nvPr/>
        </p:nvSpPr>
        <p:spPr>
          <a:xfrm>
            <a:off x="650330" y="3065023"/>
            <a:ext cx="7752689" cy="1578151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 sz="1600" b="0">
              <a:solidFill>
                <a:prstClr val="white"/>
              </a:solidFill>
              <a:latin typeface="+mj-lt"/>
              <a:cs typeface="+mn-cs"/>
            </a:endParaRPr>
          </a:p>
        </p:txBody>
      </p:sp>
      <p:sp>
        <p:nvSpPr>
          <p:cNvPr id="6" name="Seta para cima 5"/>
          <p:cNvSpPr/>
          <p:nvPr/>
        </p:nvSpPr>
        <p:spPr>
          <a:xfrm>
            <a:off x="941497" y="1503602"/>
            <a:ext cx="1008162" cy="977612"/>
          </a:xfrm>
          <a:prstGeom prst="upArrow">
            <a:avLst/>
          </a:prstGeom>
          <a:gradFill rotWithShape="1">
            <a:gsLst>
              <a:gs pos="0">
                <a:srgbClr val="9BBB59">
                  <a:hueOff val="0"/>
                  <a:satOff val="0"/>
                  <a:lumOff val="0"/>
                  <a:alphaOff val="0"/>
                  <a:shade val="51000"/>
                  <a:satMod val="130000"/>
                </a:srgbClr>
              </a:gs>
              <a:gs pos="80000">
                <a:srgbClr val="9BBB59">
                  <a:hueOff val="0"/>
                  <a:satOff val="0"/>
                  <a:lumOff val="0"/>
                  <a:alphaOff val="0"/>
                  <a:shade val="93000"/>
                  <a:satMod val="130000"/>
                </a:srgbClr>
              </a:gs>
              <a:gs pos="100000">
                <a:srgbClr val="9BBB59">
                  <a:hueOff val="0"/>
                  <a:satOff val="0"/>
                  <a:lumOff val="0"/>
                  <a:alphaOff val="0"/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</p:sp>
      <p:sp>
        <p:nvSpPr>
          <p:cNvPr id="7" name="Seta para cima 6"/>
          <p:cNvSpPr/>
          <p:nvPr/>
        </p:nvSpPr>
        <p:spPr>
          <a:xfrm rot="16200000">
            <a:off x="972103" y="3274644"/>
            <a:ext cx="1008165" cy="977615"/>
          </a:xfrm>
          <a:prstGeom prst="upArrow">
            <a:avLst/>
          </a:prstGeom>
          <a:solidFill>
            <a:srgbClr val="FFC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</p:sp>
      <p:sp>
        <p:nvSpPr>
          <p:cNvPr id="8" name="Seta para cima 7"/>
          <p:cNvSpPr/>
          <p:nvPr/>
        </p:nvSpPr>
        <p:spPr>
          <a:xfrm rot="10800000">
            <a:off x="951591" y="4930711"/>
            <a:ext cx="1008162" cy="977612"/>
          </a:xfrm>
          <a:prstGeom prst="upArrow">
            <a:avLst/>
          </a:pr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</p:sp>
      <p:sp>
        <p:nvSpPr>
          <p:cNvPr id="9" name="CaixaDeTexto 8"/>
          <p:cNvSpPr txBox="1"/>
          <p:nvPr/>
        </p:nvSpPr>
        <p:spPr>
          <a:xfrm>
            <a:off x="2237651" y="1210713"/>
            <a:ext cx="616537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pt-PT" b="1" dirty="0">
                <a:solidFill>
                  <a:srgbClr val="006600"/>
                </a:solidFill>
                <a:latin typeface="+mj-lt"/>
                <a:cs typeface="+mn-cs"/>
              </a:rPr>
              <a:t>Essencial:</a:t>
            </a:r>
          </a:p>
          <a:p>
            <a:pPr algn="just">
              <a:lnSpc>
                <a:spcPct val="150000"/>
              </a:lnSpc>
              <a:defRPr/>
            </a:pPr>
            <a:r>
              <a:rPr lang="pt-PT" dirty="0">
                <a:solidFill>
                  <a:prstClr val="black"/>
                </a:solidFill>
                <a:latin typeface="+mj-lt"/>
                <a:cs typeface="+mn-cs"/>
              </a:rPr>
              <a:t>Aos cerca de 2.5 milhões de artigos publicados por ano, a nível mundial,  em cerca de </a:t>
            </a:r>
            <a:r>
              <a:rPr lang="pt-PT" dirty="0" smtClean="0">
                <a:solidFill>
                  <a:prstClr val="black"/>
                </a:solidFill>
                <a:latin typeface="+mj-lt"/>
                <a:cs typeface="+mn-cs"/>
              </a:rPr>
              <a:t>29,000 </a:t>
            </a:r>
            <a:r>
              <a:rPr lang="pt-PT" dirty="0">
                <a:solidFill>
                  <a:prstClr val="black"/>
                </a:solidFill>
                <a:latin typeface="+mj-lt"/>
                <a:cs typeface="+mn-cs"/>
              </a:rPr>
              <a:t>revistas  com </a:t>
            </a:r>
            <a:r>
              <a:rPr lang="pt-PT" dirty="0" err="1">
                <a:solidFill>
                  <a:prstClr val="black"/>
                </a:solidFill>
                <a:latin typeface="+mj-lt"/>
                <a:cs typeface="+mn-cs"/>
              </a:rPr>
              <a:t>peer-review</a:t>
            </a:r>
            <a:r>
              <a:rPr lang="pt-PT" dirty="0">
                <a:solidFill>
                  <a:prstClr val="black"/>
                </a:solidFill>
                <a:latin typeface="+mj-lt"/>
                <a:cs typeface="+mn-cs"/>
              </a:rPr>
              <a:t> em todas as disciplinas académicas e cientificas.</a:t>
            </a:r>
            <a:endParaRPr lang="pt-PT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cs typeface="+mn-cs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2302042" y="3171773"/>
            <a:ext cx="6100978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pt-PT" b="1" dirty="0">
                <a:solidFill>
                  <a:srgbClr val="FFC000"/>
                </a:solidFill>
                <a:latin typeface="+mj-lt"/>
                <a:cs typeface="+mn-cs"/>
              </a:rPr>
              <a:t>Opcional:</a:t>
            </a:r>
          </a:p>
          <a:p>
            <a:pPr>
              <a:lnSpc>
                <a:spcPct val="150000"/>
              </a:lnSpc>
              <a:defRPr/>
            </a:pPr>
            <a:r>
              <a:rPr lang="pt-PT" dirty="0">
                <a:solidFill>
                  <a:prstClr val="black"/>
                </a:solidFill>
                <a:latin typeface="+mj-lt"/>
                <a:cs typeface="+mn-cs"/>
              </a:rPr>
              <a:t>A comunicações, teses e dissertações, relatórios, </a:t>
            </a:r>
            <a:r>
              <a:rPr lang="pt-PT" dirty="0" err="1">
                <a:solidFill>
                  <a:prstClr val="black"/>
                </a:solidFill>
                <a:latin typeface="+mj-lt"/>
                <a:cs typeface="+mn-cs"/>
              </a:rPr>
              <a:t>working</a:t>
            </a:r>
            <a:r>
              <a:rPr lang="pt-PT" dirty="0">
                <a:solidFill>
                  <a:prstClr val="black"/>
                </a:solidFill>
                <a:latin typeface="+mj-lt"/>
                <a:cs typeface="+mn-cs"/>
              </a:rPr>
              <a:t> </a:t>
            </a:r>
            <a:r>
              <a:rPr lang="pt-PT" dirty="0" err="1">
                <a:solidFill>
                  <a:prstClr val="black"/>
                </a:solidFill>
                <a:latin typeface="+mj-lt"/>
                <a:cs typeface="+mn-cs"/>
              </a:rPr>
              <a:t>papers</a:t>
            </a:r>
            <a:r>
              <a:rPr lang="pt-PT" dirty="0">
                <a:solidFill>
                  <a:prstClr val="black"/>
                </a:solidFill>
                <a:latin typeface="+mj-lt"/>
                <a:cs typeface="+mn-cs"/>
              </a:rPr>
              <a:t>, artigos não revistos (</a:t>
            </a:r>
            <a:r>
              <a:rPr lang="pt-PT" dirty="0" err="1">
                <a:solidFill>
                  <a:prstClr val="black"/>
                </a:solidFill>
                <a:latin typeface="+mj-lt"/>
                <a:cs typeface="+mn-cs"/>
              </a:rPr>
              <a:t>preprints</a:t>
            </a:r>
            <a:r>
              <a:rPr lang="pt-PT" dirty="0">
                <a:solidFill>
                  <a:prstClr val="black"/>
                </a:solidFill>
                <a:latin typeface="+mj-lt"/>
                <a:cs typeface="+mn-cs"/>
              </a:rPr>
              <a:t>); monografias; etc</a:t>
            </a:r>
            <a:r>
              <a:rPr lang="pt-PT" sz="1600" dirty="0">
                <a:solidFill>
                  <a:prstClr val="black"/>
                </a:solidFill>
                <a:latin typeface="+mj-lt"/>
                <a:cs typeface="+mn-cs"/>
              </a:rPr>
              <a:t>.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2302043" y="4670249"/>
            <a:ext cx="610097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b="1" dirty="0">
                <a:solidFill>
                  <a:srgbClr val="FF0000"/>
                </a:solidFill>
                <a:latin typeface="+mj-lt"/>
                <a:cs typeface="+mn-cs"/>
              </a:rPr>
              <a:t>Não Aplicável:</a:t>
            </a:r>
          </a:p>
          <a:p>
            <a:pPr>
              <a:lnSpc>
                <a:spcPct val="150000"/>
              </a:lnSpc>
              <a:defRPr/>
            </a:pPr>
            <a:r>
              <a:rPr lang="pt-PT" dirty="0">
                <a:solidFill>
                  <a:prstClr val="black"/>
                </a:solidFill>
                <a:latin typeface="+mj-lt"/>
                <a:cs typeface="+mn-cs"/>
              </a:rPr>
              <a:t>O Acesso </a:t>
            </a:r>
            <a:r>
              <a:rPr lang="pt-PT" dirty="0" smtClean="0">
                <a:solidFill>
                  <a:prstClr val="black"/>
                </a:solidFill>
                <a:latin typeface="+mj-lt"/>
                <a:cs typeface="+mn-cs"/>
              </a:rPr>
              <a:t>Aberto </a:t>
            </a:r>
            <a:r>
              <a:rPr lang="pt-PT" dirty="0">
                <a:solidFill>
                  <a:prstClr val="black"/>
                </a:solidFill>
                <a:latin typeface="+mj-lt"/>
                <a:cs typeface="+mn-cs"/>
              </a:rPr>
              <a:t>não se aplica a livros sobre os quais os autores pretendam obter receitas ou textos não académicos, como notícias ou ficção.</a:t>
            </a: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452560" y="174625"/>
            <a:ext cx="5436270" cy="1009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Acesso Aberto a quê?</a:t>
            </a:r>
            <a:endParaRPr lang="pt-PT" sz="3200" b="1" dirty="0"/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11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4294967295"/>
          </p:nvPr>
        </p:nvSpPr>
        <p:spPr>
          <a:xfrm>
            <a:off x="562217" y="1340768"/>
            <a:ext cx="7993062" cy="5111750"/>
          </a:xfrm>
        </p:spPr>
        <p:txBody>
          <a:bodyPr>
            <a:noAutofit/>
          </a:bodyPr>
          <a:lstStyle/>
          <a:p>
            <a:pPr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sz="2400" dirty="0" smtClean="0"/>
              <a:t>Prestação de serviços à Fundação para a Ciência                        e Tecnologia (FCT) para a coordenação                           científica e técnica do projeto desde 2008.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pt-PT" sz="2400" dirty="0" smtClean="0"/>
          </a:p>
          <a:p>
            <a:pPr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pt-PT" sz="2400" dirty="0" smtClean="0"/>
          </a:p>
          <a:p>
            <a:pPr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sz="2400" dirty="0" err="1" smtClean="0"/>
              <a:t>Objetivos</a:t>
            </a:r>
            <a:endParaRPr lang="pt-PT" sz="2400" dirty="0" smtClean="0"/>
          </a:p>
          <a:p>
            <a:pPr lvl="1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sz="2000" b="1" dirty="0"/>
              <a:t>Aumentar a visibilidade, acessibilidade e difusão dos resultados da </a:t>
            </a:r>
            <a:r>
              <a:rPr lang="pt-PT" sz="2000" b="1" dirty="0" err="1"/>
              <a:t>atividade</a:t>
            </a:r>
            <a:r>
              <a:rPr lang="pt-PT" sz="2000" b="1" dirty="0"/>
              <a:t> académica e de investigação científica </a:t>
            </a:r>
            <a:r>
              <a:rPr lang="pt-PT" sz="2000" b="1" dirty="0" smtClean="0"/>
              <a:t>portuguesa</a:t>
            </a:r>
          </a:p>
          <a:p>
            <a:pPr lvl="1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sz="2000" b="1" dirty="0"/>
              <a:t>Facilitar a gestão e o acesso à informação sobre a produção científica </a:t>
            </a:r>
            <a:r>
              <a:rPr lang="pt-PT" sz="2000" b="1" dirty="0" smtClean="0"/>
              <a:t>nacional</a:t>
            </a:r>
          </a:p>
          <a:p>
            <a:pPr lvl="1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sz="2000" b="1" dirty="0"/>
              <a:t>Integrar Portugal num conjunto de iniciativas internacionais</a:t>
            </a:r>
            <a:endParaRPr lang="pt-PT" sz="2000" dirty="0"/>
          </a:p>
        </p:txBody>
      </p:sp>
      <p:pic>
        <p:nvPicPr>
          <p:cNvPr id="2050" name="Picture 2" descr="Repositório Científico de Acesso Aberto de Portug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093" y="1565618"/>
            <a:ext cx="1564070" cy="164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16858" y="191247"/>
            <a:ext cx="2821018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 dirty="0" smtClean="0"/>
              <a:t>RCAAP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47888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16858" y="191247"/>
            <a:ext cx="2821018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 dirty="0" smtClean="0"/>
              <a:t>RCAAP</a:t>
            </a:r>
            <a:endParaRPr lang="en-US" sz="3200" b="1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3"/>
          <a:srcRect l="37961" t="44270" r="18782" b="18015"/>
          <a:stretch/>
        </p:blipFill>
        <p:spPr>
          <a:xfrm>
            <a:off x="603742" y="2165045"/>
            <a:ext cx="7820730" cy="3833691"/>
          </a:xfrm>
          <a:prstGeom prst="rect">
            <a:avLst/>
          </a:prstGeom>
        </p:spPr>
      </p:pic>
      <p:sp>
        <p:nvSpPr>
          <p:cNvPr id="9" name="Marcador de Posição de Conteúdo 2"/>
          <p:cNvSpPr txBox="1">
            <a:spLocks/>
          </p:cNvSpPr>
          <p:nvPr/>
        </p:nvSpPr>
        <p:spPr>
          <a:xfrm>
            <a:off x="562217" y="1340768"/>
            <a:ext cx="7993062" cy="51117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sz="2400" dirty="0" smtClean="0"/>
              <a:t>Principais serviços </a:t>
            </a:r>
            <a:r>
              <a:rPr lang="pt-PT" sz="2400" smtClean="0"/>
              <a:t>do projeto </a:t>
            </a:r>
            <a:r>
              <a:rPr lang="pt-PT" sz="2400" dirty="0" smtClean="0"/>
              <a:t>RCAAP…</a:t>
            </a:r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val="185981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672591" y="5991225"/>
            <a:ext cx="4751882" cy="365125"/>
          </a:xfrm>
        </p:spPr>
        <p:txBody>
          <a:bodyPr/>
          <a:lstStyle/>
          <a:p>
            <a:r>
              <a:rPr lang="pt-PT" dirty="0" smtClean="0"/>
              <a:t>Fonte: RCAAP - Repositório Cientifico de Acesso Aberto de Portugal</a:t>
            </a:r>
            <a:endParaRPr lang="pt-PT" dirty="0"/>
          </a:p>
        </p:txBody>
      </p:sp>
      <p:graphicFrame>
        <p:nvGraphicFramePr>
          <p:cNvPr id="7" name="Grá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3917738"/>
              </p:ext>
            </p:extLst>
          </p:nvPr>
        </p:nvGraphicFramePr>
        <p:xfrm>
          <a:off x="416857" y="1671104"/>
          <a:ext cx="8148857" cy="4143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16857" y="191247"/>
            <a:ext cx="6313727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/>
              <a:t>Evolução de Repositórios em Portugal</a:t>
            </a:r>
            <a:endParaRPr lang="en-US" sz="3200" b="1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80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Posição do Texto 11"/>
          <p:cNvSpPr>
            <a:spLocks noGrp="1"/>
          </p:cNvSpPr>
          <p:nvPr>
            <p:ph type="body" idx="4294967295"/>
          </p:nvPr>
        </p:nvSpPr>
        <p:spPr>
          <a:xfrm>
            <a:off x="621639" y="5777810"/>
            <a:ext cx="4040188" cy="6397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PT" sz="3600" dirty="0" smtClean="0">
                <a:solidFill>
                  <a:schemeClr val="bg1">
                    <a:lumMod val="50000"/>
                  </a:schemeClr>
                </a:solidFill>
                <a:hlinkClick r:id="rId2"/>
              </a:rPr>
              <a:t>www.openaire.eu</a:t>
            </a:r>
            <a:r>
              <a:rPr lang="pt-PT" sz="3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pt-PT" sz="3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Marcador de Posição de Conteúdo 12"/>
          <p:cNvSpPr>
            <a:spLocks noGrp="1"/>
          </p:cNvSpPr>
          <p:nvPr>
            <p:ph sz="half" idx="4294967295"/>
          </p:nvPr>
        </p:nvSpPr>
        <p:spPr>
          <a:xfrm>
            <a:off x="599380" y="1343220"/>
            <a:ext cx="5081666" cy="4434590"/>
          </a:xfrm>
        </p:spPr>
        <p:txBody>
          <a:bodyPr>
            <a:normAutofit fontScale="850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pt-PT" b="1" dirty="0" smtClean="0"/>
              <a:t>INFRAESTRUTURA DE </a:t>
            </a:r>
          </a:p>
          <a:p>
            <a:pPr marL="0" indent="0">
              <a:spcBef>
                <a:spcPts val="0"/>
              </a:spcBef>
              <a:buNone/>
            </a:pPr>
            <a:r>
              <a:rPr lang="pt-PT" b="1" dirty="0" smtClean="0"/>
              <a:t>OPEN </a:t>
            </a:r>
            <a:r>
              <a:rPr lang="pt-PT" b="1" dirty="0"/>
              <a:t>ACCESS NA EUROPA </a:t>
            </a:r>
          </a:p>
          <a:p>
            <a:pPr>
              <a:spcBef>
                <a:spcPts val="0"/>
              </a:spcBef>
            </a:pPr>
            <a:r>
              <a:rPr lang="pt-PT" dirty="0"/>
              <a:t>para gerir publicações científicas e informação associada por via de uma rede de </a:t>
            </a:r>
            <a:r>
              <a:rPr lang="pt-PT" dirty="0" smtClean="0"/>
              <a:t>repositórios.</a:t>
            </a:r>
          </a:p>
          <a:p>
            <a:pPr>
              <a:spcBef>
                <a:spcPts val="0"/>
              </a:spcBef>
            </a:pPr>
            <a:endParaRPr lang="pt-PT" dirty="0"/>
          </a:p>
          <a:p>
            <a:pPr marL="0" indent="0">
              <a:spcBef>
                <a:spcPts val="0"/>
              </a:spcBef>
              <a:buNone/>
            </a:pPr>
            <a:r>
              <a:rPr lang="pt-PT" b="1" dirty="0"/>
              <a:t>DISPONIBILIZA  </a:t>
            </a:r>
            <a:r>
              <a:rPr lang="pt-PT" b="1" dirty="0" smtClean="0"/>
              <a:t>SERVIÇOS DE APOIO</a:t>
            </a:r>
            <a:r>
              <a:rPr lang="pt-PT" b="1" dirty="0"/>
              <a:t>, GUIAS E APLICAÇÕES</a:t>
            </a:r>
            <a:r>
              <a:rPr lang="pt-PT" dirty="0"/>
              <a:t> </a:t>
            </a:r>
            <a:endParaRPr lang="pt-PT" dirty="0" smtClean="0"/>
          </a:p>
          <a:p>
            <a:pPr>
              <a:spcBef>
                <a:spcPts val="0"/>
              </a:spcBef>
            </a:pPr>
            <a:r>
              <a:rPr lang="pt-PT" dirty="0" smtClean="0"/>
              <a:t>para investigadores</a:t>
            </a:r>
            <a:r>
              <a:rPr lang="pt-PT" dirty="0"/>
              <a:t>, gestores de projetos e repositórios, decisores </a:t>
            </a:r>
            <a:r>
              <a:rPr lang="pt-PT" dirty="0" smtClean="0"/>
              <a:t>e financiadores.</a:t>
            </a:r>
            <a:endParaRPr lang="pt-PT" dirty="0"/>
          </a:p>
          <a:p>
            <a:pPr marL="0" indent="0">
              <a:spcBef>
                <a:spcPts val="0"/>
              </a:spcBef>
              <a:buNone/>
            </a:pPr>
            <a:endParaRPr lang="pt-PT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 dirty="0" err="1" smtClean="0"/>
              <a:t>OpenAIRE</a:t>
            </a:r>
            <a:endParaRPr lang="en-US" sz="3200" b="1" dirty="0"/>
          </a:p>
        </p:txBody>
      </p:sp>
      <p:pic>
        <p:nvPicPr>
          <p:cNvPr id="8" name="Marcador de Posição de Conteúdo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1343220"/>
            <a:ext cx="1780490" cy="1275960"/>
          </a:xfrm>
          <a:prstGeom prst="rect">
            <a:avLst/>
          </a:prstGeom>
        </p:spPr>
      </p:pic>
      <p:sp>
        <p:nvSpPr>
          <p:cNvPr id="9" name="Marcador de Posição de Conteúdo 8"/>
          <p:cNvSpPr txBox="1">
            <a:spLocks/>
          </p:cNvSpPr>
          <p:nvPr/>
        </p:nvSpPr>
        <p:spPr>
          <a:xfrm>
            <a:off x="5863570" y="2715718"/>
            <a:ext cx="3533775" cy="38499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PT" sz="1600" b="1" dirty="0" smtClean="0"/>
              <a:t>Projeto </a:t>
            </a:r>
            <a:r>
              <a:rPr lang="pt-PT" sz="1600" b="1" dirty="0" err="1" smtClean="0"/>
              <a:t>OpenAIRE</a:t>
            </a:r>
            <a:endParaRPr lang="pt-PT" sz="1600" b="1" dirty="0" smtClean="0"/>
          </a:p>
          <a:p>
            <a:pPr>
              <a:spcBef>
                <a:spcPts val="0"/>
              </a:spcBef>
            </a:pPr>
            <a:r>
              <a:rPr lang="pt-PT" sz="1600" dirty="0" smtClean="0">
                <a:solidFill>
                  <a:schemeClr val="bg1">
                    <a:lumMod val="50000"/>
                  </a:schemeClr>
                </a:solidFill>
              </a:rPr>
              <a:t>Início: 01/12/2009</a:t>
            </a:r>
          </a:p>
          <a:p>
            <a:pPr>
              <a:spcBef>
                <a:spcPts val="0"/>
              </a:spcBef>
            </a:pPr>
            <a:r>
              <a:rPr lang="pt-PT" sz="1600" dirty="0" smtClean="0">
                <a:solidFill>
                  <a:schemeClr val="bg1">
                    <a:lumMod val="50000"/>
                  </a:schemeClr>
                </a:solidFill>
              </a:rPr>
              <a:t>Fim: 30/11/2012</a:t>
            </a:r>
          </a:p>
          <a:p>
            <a:pPr>
              <a:spcBef>
                <a:spcPts val="0"/>
              </a:spcBef>
            </a:pPr>
            <a:r>
              <a:rPr lang="pt-PT" sz="1600" dirty="0" smtClean="0">
                <a:solidFill>
                  <a:schemeClr val="bg1">
                    <a:lumMod val="50000"/>
                  </a:schemeClr>
                </a:solidFill>
              </a:rPr>
              <a:t>Duração: 36 meses </a:t>
            </a:r>
          </a:p>
          <a:p>
            <a:pPr>
              <a:spcBef>
                <a:spcPts val="0"/>
              </a:spcBef>
            </a:pPr>
            <a:r>
              <a:rPr lang="pt-PT" sz="1600" dirty="0" smtClean="0">
                <a:solidFill>
                  <a:schemeClr val="bg1">
                    <a:lumMod val="50000"/>
                  </a:schemeClr>
                </a:solidFill>
              </a:rPr>
              <a:t>Financiamento 7ºPQ:</a:t>
            </a:r>
          </a:p>
          <a:p>
            <a:pPr lvl="1">
              <a:spcBef>
                <a:spcPts val="0"/>
              </a:spcBef>
            </a:pPr>
            <a:r>
              <a:rPr lang="pt-PT" sz="1600" dirty="0" smtClean="0">
                <a:solidFill>
                  <a:schemeClr val="bg1">
                    <a:lumMod val="50000"/>
                  </a:schemeClr>
                </a:solidFill>
              </a:rPr>
              <a:t>Total: 4.169.927 €</a:t>
            </a:r>
          </a:p>
          <a:p>
            <a:pPr lvl="1">
              <a:spcBef>
                <a:spcPts val="0"/>
              </a:spcBef>
            </a:pPr>
            <a:r>
              <a:rPr lang="pt-PT" sz="1600" b="1" dirty="0" err="1" smtClean="0">
                <a:solidFill>
                  <a:schemeClr val="bg1">
                    <a:lumMod val="50000"/>
                  </a:schemeClr>
                </a:solidFill>
              </a:rPr>
              <a:t>UMinho</a:t>
            </a:r>
            <a:r>
              <a:rPr lang="pt-PT" sz="1600" b="1" dirty="0" smtClean="0">
                <a:solidFill>
                  <a:schemeClr val="bg1">
                    <a:lumMod val="50000"/>
                  </a:schemeClr>
                </a:solidFill>
              </a:rPr>
              <a:t>: 120.240 €</a:t>
            </a:r>
            <a:endParaRPr lang="pt-PT" sz="1600" b="1" dirty="0" smtClean="0">
              <a:solidFill>
                <a:srgbClr val="971318"/>
              </a:solidFill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pt-PT" sz="1600" b="1" dirty="0" smtClean="0">
              <a:solidFill>
                <a:srgbClr val="971318"/>
              </a:solidFill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PT" sz="1600" b="1" dirty="0" smtClean="0"/>
              <a:t>Projeto </a:t>
            </a:r>
            <a:r>
              <a:rPr lang="pt-PT" sz="1600" b="1" dirty="0" err="1" smtClean="0"/>
              <a:t>OpenAIREplus</a:t>
            </a:r>
            <a:endParaRPr lang="pt-PT" sz="1600" b="1" dirty="0" smtClean="0"/>
          </a:p>
          <a:p>
            <a:pPr>
              <a:spcBef>
                <a:spcPts val="0"/>
              </a:spcBef>
            </a:pPr>
            <a:r>
              <a:rPr lang="pt-PT" sz="1600" dirty="0" smtClean="0"/>
              <a:t>Início: 01/12/2011</a:t>
            </a:r>
          </a:p>
          <a:p>
            <a:pPr>
              <a:spcBef>
                <a:spcPts val="0"/>
              </a:spcBef>
            </a:pPr>
            <a:r>
              <a:rPr lang="pt-PT" sz="1600" dirty="0" smtClean="0"/>
              <a:t>Fim: 31/05/2014</a:t>
            </a:r>
          </a:p>
          <a:p>
            <a:pPr>
              <a:spcBef>
                <a:spcPts val="0"/>
              </a:spcBef>
            </a:pPr>
            <a:r>
              <a:rPr lang="pt-PT" sz="1600" dirty="0" smtClean="0"/>
              <a:t>Duração: 30 meses</a:t>
            </a:r>
          </a:p>
          <a:p>
            <a:pPr>
              <a:spcBef>
                <a:spcPts val="0"/>
              </a:spcBef>
            </a:pPr>
            <a:r>
              <a:rPr lang="pt-PT" sz="1600" dirty="0" smtClean="0"/>
              <a:t>Financiamento 7ºPQ:</a:t>
            </a:r>
          </a:p>
          <a:p>
            <a:pPr lvl="1">
              <a:spcBef>
                <a:spcPts val="0"/>
              </a:spcBef>
            </a:pPr>
            <a:r>
              <a:rPr lang="pt-PT" sz="1600" dirty="0" smtClean="0"/>
              <a:t>Total: 4.200.000 €</a:t>
            </a:r>
          </a:p>
          <a:p>
            <a:pPr lvl="1">
              <a:spcBef>
                <a:spcPts val="0"/>
              </a:spcBef>
            </a:pPr>
            <a:r>
              <a:rPr lang="pt-PT" sz="1600" b="1" dirty="0" err="1" smtClean="0"/>
              <a:t>UMinho</a:t>
            </a:r>
            <a:r>
              <a:rPr lang="pt-PT" sz="1600" b="1" dirty="0" smtClean="0"/>
              <a:t>:  172.445 €</a:t>
            </a:r>
            <a:endParaRPr lang="pt-PT" sz="1600" b="1" dirty="0"/>
          </a:p>
        </p:txBody>
      </p:sp>
    </p:spTree>
    <p:extLst>
      <p:ext uri="{BB962C8B-B14F-4D97-AF65-F5344CB8AC3E}">
        <p14:creationId xmlns:p14="http://schemas.microsoft.com/office/powerpoint/2010/main" val="213351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90818" y="4021885"/>
            <a:ext cx="37804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NewsGotT" pitchFamily="2" charset="0"/>
              </a:rPr>
              <a:t>- Início</a:t>
            </a:r>
            <a:r>
              <a:rPr lang="pt-PT" dirty="0">
                <a:latin typeface="NewsGotT" pitchFamily="2" charset="0"/>
              </a:rPr>
              <a:t>: 01/02/2014</a:t>
            </a:r>
            <a:r>
              <a:rPr lang="pt-PT" dirty="0" smtClean="0">
                <a:latin typeface="NewsGotT" pitchFamily="2" charset="0"/>
              </a:rPr>
              <a:t/>
            </a:r>
            <a:br>
              <a:rPr lang="pt-PT" dirty="0" smtClean="0">
                <a:latin typeface="NewsGotT" pitchFamily="2" charset="0"/>
              </a:rPr>
            </a:br>
            <a:r>
              <a:rPr lang="pt-PT" dirty="0" smtClean="0">
                <a:latin typeface="NewsGotT" pitchFamily="2" charset="0"/>
              </a:rPr>
              <a:t>- Fim</a:t>
            </a:r>
            <a:r>
              <a:rPr lang="pt-PT" dirty="0">
                <a:latin typeface="NewsGotT" pitchFamily="2" charset="0"/>
              </a:rPr>
              <a:t>: 31/07/2016</a:t>
            </a:r>
            <a:r>
              <a:rPr lang="pt-PT" dirty="0" smtClean="0">
                <a:latin typeface="NewsGotT" pitchFamily="2" charset="0"/>
              </a:rPr>
              <a:t/>
            </a:r>
            <a:br>
              <a:rPr lang="pt-PT" dirty="0" smtClean="0">
                <a:latin typeface="NewsGotT" pitchFamily="2" charset="0"/>
              </a:rPr>
            </a:br>
            <a:r>
              <a:rPr lang="pt-PT" dirty="0" smtClean="0">
                <a:latin typeface="NewsGotT" pitchFamily="2" charset="0"/>
              </a:rPr>
              <a:t>- Duração</a:t>
            </a:r>
            <a:r>
              <a:rPr lang="pt-PT" dirty="0">
                <a:latin typeface="NewsGotT" pitchFamily="2" charset="0"/>
              </a:rPr>
              <a:t>: 30 </a:t>
            </a:r>
            <a:r>
              <a:rPr lang="pt-PT" dirty="0" smtClean="0">
                <a:latin typeface="NewsGotT" pitchFamily="2" charset="0"/>
              </a:rPr>
              <a:t>meses</a:t>
            </a:r>
          </a:p>
          <a:p>
            <a:r>
              <a:rPr lang="pt-PT" dirty="0" smtClean="0">
                <a:latin typeface="NewsGotT" pitchFamily="2" charset="0"/>
              </a:rPr>
              <a:t>- Consórcio: 15 parceiros</a:t>
            </a:r>
          </a:p>
          <a:p>
            <a:r>
              <a:rPr lang="pt-PT" dirty="0" smtClean="0">
                <a:latin typeface="NewsGotT" pitchFamily="2" charset="0"/>
              </a:rPr>
              <a:t>- Financiamento 7.º PQ:</a:t>
            </a:r>
          </a:p>
          <a:p>
            <a:r>
              <a:rPr lang="pt-PT" dirty="0" smtClean="0">
                <a:latin typeface="NewsGotT" pitchFamily="2" charset="0"/>
              </a:rPr>
              <a:t>- Total:  1.935.940,00 €</a:t>
            </a:r>
          </a:p>
          <a:p>
            <a:r>
              <a:rPr lang="pt-PT" dirty="0" smtClean="0">
                <a:latin typeface="NewsGotT" pitchFamily="2" charset="0"/>
              </a:rPr>
              <a:t>- </a:t>
            </a:r>
            <a:r>
              <a:rPr lang="pt-PT" dirty="0" err="1" smtClean="0">
                <a:latin typeface="NewsGotT" pitchFamily="2" charset="0"/>
              </a:rPr>
              <a:t>UMinho</a:t>
            </a:r>
            <a:r>
              <a:rPr lang="pt-PT" dirty="0" smtClean="0">
                <a:latin typeface="NewsGotT" pitchFamily="2" charset="0"/>
              </a:rPr>
              <a:t>: 113.633,00 €</a:t>
            </a:r>
          </a:p>
          <a:p>
            <a:r>
              <a:rPr lang="pt-PT" dirty="0" smtClean="0">
                <a:latin typeface="NewsGotT" pitchFamily="2" charset="0"/>
              </a:rPr>
              <a:t>- Website</a:t>
            </a:r>
            <a:r>
              <a:rPr lang="pt-PT" dirty="0">
                <a:latin typeface="NewsGotT" pitchFamily="2" charset="0"/>
              </a:rPr>
              <a:t>: </a:t>
            </a:r>
            <a:r>
              <a:rPr lang="pt-PT" dirty="0">
                <a:latin typeface="NewsGotT" pitchFamily="2" charset="0"/>
                <a:hlinkClick r:id="rId2"/>
              </a:rPr>
              <a:t>http://</a:t>
            </a:r>
            <a:r>
              <a:rPr lang="pt-PT" dirty="0" smtClean="0">
                <a:latin typeface="NewsGotT" pitchFamily="2" charset="0"/>
                <a:hlinkClick r:id="rId2"/>
              </a:rPr>
              <a:t>www.pasteur4oa.eu</a:t>
            </a:r>
            <a:r>
              <a:rPr lang="pt-PT" dirty="0" smtClean="0">
                <a:latin typeface="NewsGotT" pitchFamily="2" charset="0"/>
              </a:rPr>
              <a:t> </a:t>
            </a:r>
            <a:endParaRPr lang="pt-PT" dirty="0">
              <a:latin typeface="NewsGotT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0333" y="1388823"/>
            <a:ext cx="7760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sz="2400" dirty="0" smtClean="0"/>
              <a:t>Tem como objetivo apoiar </a:t>
            </a:r>
            <a:r>
              <a:rPr lang="pt-PT" sz="2400" dirty="0"/>
              <a:t>e incentivar o desenvolvimento </a:t>
            </a:r>
            <a:r>
              <a:rPr lang="pt-PT" sz="2400" dirty="0" smtClean="0"/>
              <a:t>de</a:t>
            </a:r>
            <a:r>
              <a:rPr lang="pt-PT" sz="2400" dirty="0"/>
              <a:t> </a:t>
            </a:r>
            <a:r>
              <a:rPr lang="pt-PT" sz="2400" b="1" dirty="0"/>
              <a:t>políticas de acesso aberto e </a:t>
            </a:r>
            <a:r>
              <a:rPr lang="pt-PT" sz="2400" b="1" dirty="0" smtClean="0"/>
              <a:t>de dados </a:t>
            </a:r>
            <a:r>
              <a:rPr lang="pt-PT" sz="2400" b="1" dirty="0"/>
              <a:t>abertos</a:t>
            </a:r>
            <a:r>
              <a:rPr lang="pt-PT" sz="2400" dirty="0"/>
              <a:t> </a:t>
            </a:r>
            <a:r>
              <a:rPr lang="pt-PT" sz="2400" dirty="0" smtClean="0"/>
              <a:t>nos países da </a:t>
            </a:r>
            <a:r>
              <a:rPr lang="pt-PT" sz="2400" dirty="0"/>
              <a:t>União Europeia </a:t>
            </a:r>
            <a:r>
              <a:rPr lang="pt-PT" sz="2400" b="1" dirty="0"/>
              <a:t>de acordo com a Recomendação da Comissão Europeia </a:t>
            </a:r>
            <a:r>
              <a:rPr lang="pt-PT" sz="2400" b="1" dirty="0" smtClean="0"/>
              <a:t>de julho </a:t>
            </a:r>
            <a:r>
              <a:rPr lang="pt-PT" sz="2400" b="1" dirty="0"/>
              <a:t>de 2012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313492" y="5046411"/>
            <a:ext cx="1261695" cy="978084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5300" b="1" dirty="0"/>
              <a:t>PASTEUR4OA </a:t>
            </a:r>
            <a:r>
              <a:rPr lang="en-US" sz="3600" b="1" dirty="0"/>
              <a:t>- Open Access Policy Alignment </a:t>
            </a:r>
            <a:r>
              <a:rPr lang="en-US" sz="3600" b="1" dirty="0" err="1"/>
              <a:t>STrategies</a:t>
            </a:r>
            <a:r>
              <a:rPr lang="en-US" sz="3600" b="1" dirty="0"/>
              <a:t> for European Union Research</a:t>
            </a:r>
          </a:p>
        </p:txBody>
      </p:sp>
    </p:spTree>
    <p:extLst>
      <p:ext uri="{BB962C8B-B14F-4D97-AF65-F5344CB8AC3E}">
        <p14:creationId xmlns:p14="http://schemas.microsoft.com/office/powerpoint/2010/main" val="59196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4294967295"/>
          </p:nvPr>
        </p:nvSpPr>
        <p:spPr>
          <a:xfrm>
            <a:off x="652595" y="1391846"/>
            <a:ext cx="7741897" cy="4919012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sz="2400" dirty="0" smtClean="0"/>
              <a:t>Visa </a:t>
            </a:r>
            <a:r>
              <a:rPr lang="pt-PT" sz="2400" b="1" dirty="0" smtClean="0"/>
              <a:t>apoiar os diferentes intervenientes</a:t>
            </a:r>
            <a:r>
              <a:rPr lang="pt-PT" sz="2400" dirty="0" smtClean="0"/>
              <a:t>, especialmente os </a:t>
            </a:r>
            <a:r>
              <a:rPr lang="pt-PT" sz="2400" b="1" dirty="0" smtClean="0"/>
              <a:t>jovens investigadores</a:t>
            </a:r>
            <a:r>
              <a:rPr lang="pt-PT" sz="2400" dirty="0" smtClean="0"/>
              <a:t>, na </a:t>
            </a:r>
            <a:r>
              <a:rPr lang="pt-PT" sz="2400" b="1" dirty="0" smtClean="0"/>
              <a:t>adoção do acesso aberto </a:t>
            </a:r>
            <a:r>
              <a:rPr lang="pt-PT" sz="2400" dirty="0" smtClean="0"/>
              <a:t>e no </a:t>
            </a:r>
            <a:r>
              <a:rPr lang="pt-PT" sz="2400" b="1" dirty="0" smtClean="0"/>
              <a:t>cumprimento das políticas e regras de participação estabelecidas para o Horizonte 2020</a:t>
            </a:r>
            <a:r>
              <a:rPr lang="en-US" sz="2400" dirty="0" smtClean="0"/>
              <a:t>.</a:t>
            </a:r>
          </a:p>
          <a:p>
            <a:pPr lvl="1"/>
            <a:endParaRPr lang="en-US" sz="1500" dirty="0" smtClean="0"/>
          </a:p>
          <a:p>
            <a:pPr lvl="1"/>
            <a:r>
              <a:rPr lang="en-US" sz="1800" dirty="0" err="1" smtClean="0"/>
              <a:t>Início</a:t>
            </a:r>
            <a:r>
              <a:rPr lang="en-US" sz="1800" dirty="0" smtClean="0"/>
              <a:t>: 01/02/14 </a:t>
            </a:r>
          </a:p>
          <a:p>
            <a:pPr lvl="1"/>
            <a:r>
              <a:rPr lang="en-US" sz="1800" dirty="0" err="1" smtClean="0"/>
              <a:t>Fim</a:t>
            </a:r>
            <a:r>
              <a:rPr lang="en-US" sz="1800" dirty="0" smtClean="0"/>
              <a:t>: 31/01/2016</a:t>
            </a:r>
          </a:p>
          <a:p>
            <a:pPr lvl="1"/>
            <a:r>
              <a:rPr lang="en-US" sz="1800" dirty="0" err="1" smtClean="0"/>
              <a:t>Duração</a:t>
            </a:r>
            <a:r>
              <a:rPr lang="en-US" sz="1800" dirty="0" smtClean="0"/>
              <a:t>: </a:t>
            </a:r>
            <a:r>
              <a:rPr lang="en-US" sz="1800" dirty="0"/>
              <a:t>24 </a:t>
            </a:r>
            <a:r>
              <a:rPr lang="en-US" sz="1800" dirty="0" err="1" smtClean="0"/>
              <a:t>meses</a:t>
            </a:r>
            <a:endParaRPr lang="en-US" sz="1800" dirty="0"/>
          </a:p>
          <a:p>
            <a:pPr lvl="1"/>
            <a:r>
              <a:rPr lang="en-US" sz="1800" dirty="0" err="1" smtClean="0"/>
              <a:t>Financiamento</a:t>
            </a:r>
            <a:r>
              <a:rPr lang="en-US" sz="1800" dirty="0" smtClean="0"/>
              <a:t> 7º PQ:</a:t>
            </a:r>
            <a:r>
              <a:rPr lang="en-US" sz="1800" dirty="0"/>
              <a:t>  </a:t>
            </a:r>
            <a:endParaRPr lang="en-US" sz="1800" dirty="0" smtClean="0"/>
          </a:p>
          <a:p>
            <a:pPr lvl="1"/>
            <a:r>
              <a:rPr lang="en-US" sz="1800" dirty="0" smtClean="0"/>
              <a:t>Total: 1.499.860,00€</a:t>
            </a:r>
          </a:p>
          <a:p>
            <a:pPr lvl="1"/>
            <a:r>
              <a:rPr lang="en-US" sz="1800" dirty="0" err="1" smtClean="0"/>
              <a:t>Uminho</a:t>
            </a:r>
            <a:r>
              <a:rPr lang="en-US" sz="1800" dirty="0" smtClean="0"/>
              <a:t>: 108.177,00€</a:t>
            </a:r>
          </a:p>
          <a:p>
            <a:pPr lvl="1"/>
            <a:r>
              <a:rPr lang="en-US" sz="1800" dirty="0" err="1" smtClean="0"/>
              <a:t>Coordenação</a:t>
            </a:r>
            <a:r>
              <a:rPr lang="en-US" sz="1800" dirty="0" smtClean="0"/>
              <a:t> SDUM + 12 </a:t>
            </a:r>
            <a:r>
              <a:rPr lang="en-US" sz="1800" dirty="0" err="1" smtClean="0"/>
              <a:t>parceiros</a:t>
            </a:r>
            <a:r>
              <a:rPr lang="en-US" sz="1800" dirty="0" smtClean="0"/>
              <a:t> </a:t>
            </a:r>
            <a:r>
              <a:rPr lang="en-US" sz="1800" dirty="0" err="1" smtClean="0"/>
              <a:t>europeus</a:t>
            </a:r>
            <a:endParaRPr lang="en-US" sz="1800" dirty="0" smtClean="0"/>
          </a:p>
          <a:p>
            <a:pPr lvl="1"/>
            <a:r>
              <a:rPr lang="en-US" sz="1800" dirty="0" smtClean="0"/>
              <a:t>27 </a:t>
            </a:r>
            <a:r>
              <a:rPr lang="en-US" sz="1800" dirty="0" err="1" smtClean="0"/>
              <a:t>organismos</a:t>
            </a:r>
            <a:r>
              <a:rPr lang="en-US" sz="1800" dirty="0" smtClean="0"/>
              <a:t> </a:t>
            </a:r>
            <a:r>
              <a:rPr lang="en-US" sz="1800" dirty="0" err="1" smtClean="0"/>
              <a:t>associados</a:t>
            </a:r>
            <a:r>
              <a:rPr lang="en-US" sz="1800" dirty="0" smtClean="0"/>
              <a:t> </a:t>
            </a:r>
            <a:r>
              <a:rPr lang="en-US" sz="1800" dirty="0" err="1" smtClean="0"/>
              <a:t>ao</a:t>
            </a:r>
            <a:r>
              <a:rPr lang="en-US" sz="1800" dirty="0" smtClean="0"/>
              <a:t> projeto (</a:t>
            </a:r>
            <a:r>
              <a:rPr lang="en-US" sz="1800" dirty="0" err="1" smtClean="0"/>
              <a:t>apoio</a:t>
            </a:r>
            <a:r>
              <a:rPr lang="en-US" sz="1800" dirty="0" smtClean="0"/>
              <a:t>)</a:t>
            </a:r>
            <a:endParaRPr lang="en-US" sz="1800" dirty="0"/>
          </a:p>
          <a:p>
            <a:pPr lvl="1"/>
            <a:r>
              <a:rPr lang="en-US" sz="1800" dirty="0"/>
              <a:t>Website: </a:t>
            </a:r>
            <a:r>
              <a:rPr lang="en-US" sz="1800" dirty="0">
                <a:hlinkClick r:id="rId2"/>
              </a:rPr>
              <a:t>www.fosteropenscience.eu</a:t>
            </a:r>
            <a:endParaRPr lang="en-US" sz="1800" dirty="0"/>
          </a:p>
          <a:p>
            <a:endParaRPr lang="pt-PT" sz="24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600" b="1" dirty="0"/>
              <a:t>FOSTER</a:t>
            </a:r>
            <a:r>
              <a:rPr lang="pt-PT" sz="3600" dirty="0"/>
              <a:t> - </a:t>
            </a:r>
            <a:r>
              <a:rPr lang="en-US" sz="3200" dirty="0"/>
              <a:t>Facilitate Open Science Training for European </a:t>
            </a:r>
            <a:r>
              <a:rPr lang="en-US" sz="3200" dirty="0" smtClean="0"/>
              <a:t>Research</a:t>
            </a:r>
            <a:endParaRPr lang="pt-PT" sz="1800" b="1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153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2"/>
          <a:srcRect l="50390" t="47249" r="12213" b="12041"/>
          <a:stretch/>
        </p:blipFill>
        <p:spPr>
          <a:xfrm>
            <a:off x="5556133" y="3861048"/>
            <a:ext cx="2976307" cy="2592000"/>
          </a:xfrm>
          <a:prstGeom prst="rect">
            <a:avLst/>
          </a:prstGeom>
        </p:spPr>
      </p:pic>
      <p:sp>
        <p:nvSpPr>
          <p:cNvPr id="9" name="Marcador de Posição do Texto 2"/>
          <p:cNvSpPr txBox="1">
            <a:spLocks/>
          </p:cNvSpPr>
          <p:nvPr/>
        </p:nvSpPr>
        <p:spPr bwMode="auto">
          <a:xfrm>
            <a:off x="722313" y="2906713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20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800">
                <a:solidFill>
                  <a:srgbClr val="333333"/>
                </a:solidFill>
                <a:latin typeface="+mn-lt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600">
                <a:solidFill>
                  <a:srgbClr val="333333"/>
                </a:solidFill>
                <a:latin typeface="+mn-lt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pt-PT" sz="11500" kern="0" dirty="0" smtClean="0">
                <a:solidFill>
                  <a:srgbClr val="9713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pt-PT" sz="11500" kern="0" dirty="0">
              <a:solidFill>
                <a:srgbClr val="9713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 bwMode="auto">
          <a:xfrm>
            <a:off x="722313" y="4406900"/>
            <a:ext cx="7772400" cy="190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9pPr>
          </a:lstStyle>
          <a:p>
            <a:pPr>
              <a:defRPr/>
            </a:pPr>
            <a:r>
              <a:rPr lang="pt-PT" kern="0" dirty="0" smtClean="0">
                <a:latin typeface="Tahoma"/>
              </a:rPr>
              <a:t>Integração</a:t>
            </a:r>
            <a:endParaRPr lang="pt-PT" kern="0" dirty="0">
              <a:latin typeface="Tahoma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45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ângulo 4"/>
          <p:cNvSpPr/>
          <p:nvPr/>
        </p:nvSpPr>
        <p:spPr>
          <a:xfrm>
            <a:off x="532263" y="1201003"/>
            <a:ext cx="8024883" cy="5254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4" name="Picture 2" descr="C:\Users\Utilizador\AppData\Local\Microsoft\Windows\Temporary Internet Files\Content.Outlook\6S3BHNX9\Diapositivo4.JPG"/>
          <p:cNvPicPr>
            <a:picLocks noChangeAspect="1" noChangeArrowheads="1"/>
          </p:cNvPicPr>
          <p:nvPr/>
        </p:nvPicPr>
        <p:blipFill rotWithShape="1">
          <a:blip r:embed="rId2" cstate="print"/>
          <a:srcRect t="9895" r="8829"/>
          <a:stretch/>
        </p:blipFill>
        <p:spPr bwMode="auto">
          <a:xfrm>
            <a:off x="553369" y="1661160"/>
            <a:ext cx="7885695" cy="4386151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Integrações no RepositóriUM…</a:t>
            </a:r>
            <a:endParaRPr lang="pt-PT" sz="1800" b="1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  <p:pic>
        <p:nvPicPr>
          <p:cNvPr id="8" name="Picture 6" descr="http://cdn.scipeople.com/topicimg/1141/8358/1141_372553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932" y="5917032"/>
            <a:ext cx="1134562" cy="403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75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2"/>
          <a:srcRect l="50390" t="47249" r="12213" b="12041"/>
          <a:stretch/>
        </p:blipFill>
        <p:spPr>
          <a:xfrm>
            <a:off x="5556133" y="3861048"/>
            <a:ext cx="2976307" cy="2592000"/>
          </a:xfrm>
          <a:prstGeom prst="rect">
            <a:avLst/>
          </a:prstGeom>
        </p:spPr>
      </p:pic>
      <p:sp>
        <p:nvSpPr>
          <p:cNvPr id="9" name="Marcador de Posição do Texto 2"/>
          <p:cNvSpPr txBox="1">
            <a:spLocks/>
          </p:cNvSpPr>
          <p:nvPr/>
        </p:nvSpPr>
        <p:spPr bwMode="auto">
          <a:xfrm>
            <a:off x="722313" y="2906713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20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800">
                <a:solidFill>
                  <a:srgbClr val="333333"/>
                </a:solidFill>
                <a:latin typeface="+mn-lt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600">
                <a:solidFill>
                  <a:srgbClr val="333333"/>
                </a:solidFill>
                <a:latin typeface="+mn-lt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971318"/>
              </a:buClr>
              <a:buFont typeface="Wingdings" pitchFamily="2" charset="2"/>
              <a:buNone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pt-PT" sz="11500" kern="0" dirty="0" smtClean="0">
                <a:solidFill>
                  <a:srgbClr val="9713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pt-PT" sz="11500" kern="0" dirty="0">
              <a:solidFill>
                <a:srgbClr val="9713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 bwMode="auto">
          <a:xfrm>
            <a:off x="722313" y="4406900"/>
            <a:ext cx="7772400" cy="190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333333"/>
                </a:solidFill>
                <a:latin typeface="NewsGotT" pitchFamily="2" charset="0"/>
              </a:defRPr>
            </a:lvl9pPr>
          </a:lstStyle>
          <a:p>
            <a:pPr>
              <a:defRPr/>
            </a:pPr>
            <a:r>
              <a:rPr lang="pt-PT" kern="0" dirty="0" smtClean="0">
                <a:latin typeface="Tahoma"/>
              </a:rPr>
              <a:t>futuro</a:t>
            </a:r>
            <a:endParaRPr lang="pt-PT" kern="0" dirty="0">
              <a:latin typeface="Tahoma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473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39" y="1175656"/>
            <a:ext cx="7968343" cy="5266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m 3" descr="1170088_490353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139" y="1199863"/>
            <a:ext cx="7968343" cy="5278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16857" y="191247"/>
            <a:ext cx="5446713" cy="938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latin typeface="Calibri" pitchFamily="34" charset="0"/>
                <a:cs typeface="Calibri" pitchFamily="34" charset="0"/>
              </a:rPr>
              <a:t>A meta dos </a:t>
            </a:r>
            <a:r>
              <a:rPr lang="pt-PT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100%</a:t>
            </a:r>
            <a:endParaRPr lang="pt-PT" sz="18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94" y="204621"/>
            <a:ext cx="2584785" cy="92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76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7_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8_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Custom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Custom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6_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4588</Words>
  <Application>Microsoft Office PowerPoint</Application>
  <PresentationFormat>Apresentação na tela (4:3)</PresentationFormat>
  <Paragraphs>590</Paragraphs>
  <Slides>111</Slides>
  <Notes>26</Notes>
  <HiddenSlides>4</HiddenSlides>
  <MMClips>0</MMClips>
  <ScaleCrop>false</ScaleCrop>
  <HeadingPairs>
    <vt:vector size="6" baseType="variant">
      <vt:variant>
        <vt:lpstr>Fontes usadas</vt:lpstr>
      </vt:variant>
      <vt:variant>
        <vt:i4>10</vt:i4>
      </vt:variant>
      <vt:variant>
        <vt:lpstr>Tema</vt:lpstr>
      </vt:variant>
      <vt:variant>
        <vt:i4>11</vt:i4>
      </vt:variant>
      <vt:variant>
        <vt:lpstr>Títulos de slides</vt:lpstr>
      </vt:variant>
      <vt:variant>
        <vt:i4>111</vt:i4>
      </vt:variant>
    </vt:vector>
  </HeadingPairs>
  <TitlesOfParts>
    <vt:vector size="132" baseType="lpstr">
      <vt:lpstr>Arial Unicode MS</vt:lpstr>
      <vt:lpstr>Arial</vt:lpstr>
      <vt:lpstr>Calibri</vt:lpstr>
      <vt:lpstr>Georgia</vt:lpstr>
      <vt:lpstr>Mongolian Baiti</vt:lpstr>
      <vt:lpstr>NewsGotT</vt:lpstr>
      <vt:lpstr>NewsGotTLig</vt:lpstr>
      <vt:lpstr>Tahoma</vt:lpstr>
      <vt:lpstr>Times New Roman</vt:lpstr>
      <vt:lpstr>Wingdings</vt:lpstr>
      <vt:lpstr>Tema do Office</vt:lpstr>
      <vt:lpstr>Custom Design</vt:lpstr>
      <vt:lpstr>1_Custom Design</vt:lpstr>
      <vt:lpstr>1_Tema do Office</vt:lpstr>
      <vt:lpstr>2_Tema do Office</vt:lpstr>
      <vt:lpstr>3_Tema do Office</vt:lpstr>
      <vt:lpstr>4_Tema do Office</vt:lpstr>
      <vt:lpstr>5_Tema do Office</vt:lpstr>
      <vt:lpstr>6_Tema do Office</vt:lpstr>
      <vt:lpstr>7_Tema do Office</vt:lpstr>
      <vt:lpstr>8_Tema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 importância da monitorização…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Downloads por ano Desde de 2003 mais de 12.400.000!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Ranking Web of World Repositories (Janeiro 2015)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Presença do RepositóriUM no mundo…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(baseado em Shadbolt, Brody, Carr e Harnad)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OBRIGADO!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Claudete Fernandes de Queiroz</dc:creator>
  <cp:lastModifiedBy>Claudete Fernandes de Queiroz</cp:lastModifiedBy>
  <cp:revision>1</cp:revision>
  <dcterms:modified xsi:type="dcterms:W3CDTF">2015-10-15T14:34:15Z</dcterms:modified>
</cp:coreProperties>
</file>