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notesMasterIdLst>
    <p:notesMasterId r:id="rId9"/>
  </p:notesMasterIdLst>
  <p:sldIdLst>
    <p:sldId id="256" r:id="rId2"/>
    <p:sldId id="258" r:id="rId3"/>
    <p:sldId id="259" r:id="rId4"/>
    <p:sldId id="257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1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47BA755-59CC-4C5F-9B39-E8E794D849FF}" type="doc">
      <dgm:prSet loTypeId="urn:microsoft.com/office/officeart/2005/8/layout/hList6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t-BR"/>
        </a:p>
      </dgm:t>
    </dgm:pt>
    <dgm:pt modelId="{295AA33F-4F18-4ADB-B40E-5E2F8B9AB5BA}">
      <dgm:prSet phldrT="[Texto]" custT="1"/>
      <dgm:spPr/>
      <dgm:t>
        <a:bodyPr/>
        <a:lstStyle/>
        <a:p>
          <a:r>
            <a:rPr lang="pt-BR" sz="1400" b="1" dirty="0" smtClean="0"/>
            <a:t>LINHAS DE PESQUISA</a:t>
          </a:r>
          <a:endParaRPr lang="pt-BR" sz="1400" b="1" dirty="0"/>
        </a:p>
      </dgm:t>
    </dgm:pt>
    <dgm:pt modelId="{B38D24C8-B098-4F14-B8E7-642D4D93BFED}" type="parTrans" cxnId="{222B747D-D6AE-4DD9-8B38-6D014646D85B}">
      <dgm:prSet/>
      <dgm:spPr/>
      <dgm:t>
        <a:bodyPr/>
        <a:lstStyle/>
        <a:p>
          <a:endParaRPr lang="pt-BR"/>
        </a:p>
      </dgm:t>
    </dgm:pt>
    <dgm:pt modelId="{327519D2-23DB-4AA5-8C4B-1CBA3DB3B421}" type="sibTrans" cxnId="{222B747D-D6AE-4DD9-8B38-6D014646D85B}">
      <dgm:prSet/>
      <dgm:spPr/>
      <dgm:t>
        <a:bodyPr/>
        <a:lstStyle/>
        <a:p>
          <a:endParaRPr lang="pt-BR"/>
        </a:p>
      </dgm:t>
    </dgm:pt>
    <dgm:pt modelId="{ACB40701-3B91-4453-9883-C7B21E3711D0}">
      <dgm:prSet phldrT="[Texto]" custT="1"/>
      <dgm:spPr/>
      <dgm:t>
        <a:bodyPr/>
        <a:lstStyle/>
        <a:p>
          <a:r>
            <a:rPr lang="pt-BR" sz="1400" dirty="0" smtClean="0"/>
            <a:t>Enfermagem na saúde da criança</a:t>
          </a:r>
          <a:endParaRPr lang="pt-BR" sz="1400" dirty="0"/>
        </a:p>
      </dgm:t>
    </dgm:pt>
    <dgm:pt modelId="{85DC9EEA-E695-4CAB-A11D-35EB80356226}" type="parTrans" cxnId="{30E01D1D-1E67-4E5E-AB66-15A58F3CB45D}">
      <dgm:prSet/>
      <dgm:spPr/>
      <dgm:t>
        <a:bodyPr/>
        <a:lstStyle/>
        <a:p>
          <a:endParaRPr lang="pt-BR"/>
        </a:p>
      </dgm:t>
    </dgm:pt>
    <dgm:pt modelId="{1718D913-251B-47F9-ABEA-40F4D925DA18}" type="sibTrans" cxnId="{30E01D1D-1E67-4E5E-AB66-15A58F3CB45D}">
      <dgm:prSet/>
      <dgm:spPr/>
      <dgm:t>
        <a:bodyPr/>
        <a:lstStyle/>
        <a:p>
          <a:endParaRPr lang="pt-BR"/>
        </a:p>
      </dgm:t>
    </dgm:pt>
    <dgm:pt modelId="{8858B89A-B14C-47AE-9945-A412195BE32E}">
      <dgm:prSet phldrT="[Texto]" custT="1"/>
      <dgm:spPr/>
      <dgm:t>
        <a:bodyPr/>
        <a:lstStyle/>
        <a:p>
          <a:r>
            <a:rPr lang="pt-BR" sz="1400" dirty="0" smtClean="0"/>
            <a:t>Enfermagem na saúde da mulher</a:t>
          </a:r>
          <a:endParaRPr lang="pt-BR" sz="1400" dirty="0"/>
        </a:p>
      </dgm:t>
    </dgm:pt>
    <dgm:pt modelId="{A301CCA9-569F-42B0-A9B5-FD65937D208C}" type="parTrans" cxnId="{84B783AF-5888-4503-81A7-5E8FC731A644}">
      <dgm:prSet/>
      <dgm:spPr/>
      <dgm:t>
        <a:bodyPr/>
        <a:lstStyle/>
        <a:p>
          <a:endParaRPr lang="pt-BR"/>
        </a:p>
      </dgm:t>
    </dgm:pt>
    <dgm:pt modelId="{8380B0DE-FA57-4923-9DFF-81B1B5A6FA1D}" type="sibTrans" cxnId="{84B783AF-5888-4503-81A7-5E8FC731A644}">
      <dgm:prSet/>
      <dgm:spPr/>
      <dgm:t>
        <a:bodyPr/>
        <a:lstStyle/>
        <a:p>
          <a:endParaRPr lang="pt-BR"/>
        </a:p>
      </dgm:t>
    </dgm:pt>
    <dgm:pt modelId="{2879BCB6-61F6-4236-94E9-0C9100DC0421}">
      <dgm:prSet phldrT="[Texto]" custT="1"/>
      <dgm:spPr/>
      <dgm:t>
        <a:bodyPr/>
        <a:lstStyle/>
        <a:p>
          <a:r>
            <a:rPr lang="pt-BR" sz="1600" b="1" dirty="0" smtClean="0"/>
            <a:t>METODOLOGIAS</a:t>
          </a:r>
          <a:r>
            <a:rPr lang="pt-BR" sz="1600" dirty="0" smtClean="0"/>
            <a:t>:</a:t>
          </a:r>
          <a:endParaRPr lang="pt-BR" sz="1600" dirty="0"/>
        </a:p>
      </dgm:t>
    </dgm:pt>
    <dgm:pt modelId="{D3569A59-46B1-4B6A-ACB9-85D4538A6B99}" type="parTrans" cxnId="{E861295A-5EA0-40C0-A16A-8F70C989E3FC}">
      <dgm:prSet/>
      <dgm:spPr/>
      <dgm:t>
        <a:bodyPr/>
        <a:lstStyle/>
        <a:p>
          <a:endParaRPr lang="pt-BR"/>
        </a:p>
      </dgm:t>
    </dgm:pt>
    <dgm:pt modelId="{1944E743-5F87-490B-B381-38978CCD8447}" type="sibTrans" cxnId="{E861295A-5EA0-40C0-A16A-8F70C989E3FC}">
      <dgm:prSet/>
      <dgm:spPr/>
      <dgm:t>
        <a:bodyPr/>
        <a:lstStyle/>
        <a:p>
          <a:endParaRPr lang="pt-BR"/>
        </a:p>
      </dgm:t>
    </dgm:pt>
    <dgm:pt modelId="{5ABC9855-9DCC-47A8-B134-14A4EAE15B44}">
      <dgm:prSet phldrT="[Texto]" custT="1"/>
      <dgm:spPr/>
      <dgm:t>
        <a:bodyPr/>
        <a:lstStyle/>
        <a:p>
          <a:r>
            <a:rPr lang="pt-BR" sz="1400" dirty="0" smtClean="0"/>
            <a:t>Os modos utilizados para construir conhecimentos</a:t>
          </a:r>
          <a:endParaRPr lang="pt-BR" sz="1400" dirty="0"/>
        </a:p>
      </dgm:t>
    </dgm:pt>
    <dgm:pt modelId="{225DAB64-B53F-4BE9-8B7B-3C983B1762A6}" type="parTrans" cxnId="{0609E0FC-6DA8-49A8-A0CF-9ECAFAA069F9}">
      <dgm:prSet/>
      <dgm:spPr/>
      <dgm:t>
        <a:bodyPr/>
        <a:lstStyle/>
        <a:p>
          <a:endParaRPr lang="pt-BR"/>
        </a:p>
      </dgm:t>
    </dgm:pt>
    <dgm:pt modelId="{7779FFBE-444F-4AB3-8B23-B87B2807545F}" type="sibTrans" cxnId="{0609E0FC-6DA8-49A8-A0CF-9ECAFAA069F9}">
      <dgm:prSet/>
      <dgm:spPr/>
      <dgm:t>
        <a:bodyPr/>
        <a:lstStyle/>
        <a:p>
          <a:endParaRPr lang="pt-BR"/>
        </a:p>
      </dgm:t>
    </dgm:pt>
    <dgm:pt modelId="{7AFAE356-7AE1-4C46-9764-4A8DAEF5C7CB}">
      <dgm:prSet phldrT="[Texto]" custT="1"/>
      <dgm:spPr/>
      <dgm:t>
        <a:bodyPr/>
        <a:lstStyle/>
        <a:p>
          <a:r>
            <a:rPr lang="pt-BR" sz="1400" dirty="0" smtClean="0"/>
            <a:t>Quantitativo</a:t>
          </a:r>
          <a:endParaRPr lang="pt-BR" sz="1400" dirty="0"/>
        </a:p>
      </dgm:t>
    </dgm:pt>
    <dgm:pt modelId="{567D595D-F1A1-4FBE-9AC0-CB535E58F0DA}" type="parTrans" cxnId="{CCA1E8AE-D26B-4289-ACA8-01ED338A7687}">
      <dgm:prSet/>
      <dgm:spPr/>
      <dgm:t>
        <a:bodyPr/>
        <a:lstStyle/>
        <a:p>
          <a:endParaRPr lang="pt-BR"/>
        </a:p>
      </dgm:t>
    </dgm:pt>
    <dgm:pt modelId="{7C009119-7B7B-46B2-B765-54116DB10ECD}" type="sibTrans" cxnId="{CCA1E8AE-D26B-4289-ACA8-01ED338A7687}">
      <dgm:prSet/>
      <dgm:spPr/>
      <dgm:t>
        <a:bodyPr/>
        <a:lstStyle/>
        <a:p>
          <a:endParaRPr lang="pt-BR"/>
        </a:p>
      </dgm:t>
    </dgm:pt>
    <dgm:pt modelId="{286A79D2-B6DE-400A-83EB-1B55DA52A019}">
      <dgm:prSet phldrT="[Texto]" custT="1"/>
      <dgm:spPr/>
      <dgm:t>
        <a:bodyPr/>
        <a:lstStyle/>
        <a:p>
          <a:r>
            <a:rPr lang="pt-BR" sz="1400" dirty="0" smtClean="0"/>
            <a:t>Qualitativo</a:t>
          </a:r>
          <a:endParaRPr lang="pt-BR" sz="1400" dirty="0"/>
        </a:p>
      </dgm:t>
    </dgm:pt>
    <dgm:pt modelId="{95A20691-D9E6-4813-96E7-E044C76A2348}" type="parTrans" cxnId="{06BF0007-132C-422F-B104-2CF5C6EFB71F}">
      <dgm:prSet/>
      <dgm:spPr/>
      <dgm:t>
        <a:bodyPr/>
        <a:lstStyle/>
        <a:p>
          <a:endParaRPr lang="pt-BR"/>
        </a:p>
      </dgm:t>
    </dgm:pt>
    <dgm:pt modelId="{29240FE2-5223-4408-A30E-F1B1DC326B20}" type="sibTrans" cxnId="{06BF0007-132C-422F-B104-2CF5C6EFB71F}">
      <dgm:prSet/>
      <dgm:spPr/>
      <dgm:t>
        <a:bodyPr/>
        <a:lstStyle/>
        <a:p>
          <a:endParaRPr lang="pt-BR"/>
        </a:p>
      </dgm:t>
    </dgm:pt>
    <dgm:pt modelId="{19CB067E-C6FB-4C5C-BE54-F66AE2E32336}">
      <dgm:prSet phldrT="[Texto]" custT="1"/>
      <dgm:spPr/>
      <dgm:t>
        <a:bodyPr/>
        <a:lstStyle/>
        <a:p>
          <a:r>
            <a:rPr lang="pt-BR" sz="1400" dirty="0" smtClean="0"/>
            <a:t>Aplicada para produtos e processos  </a:t>
          </a:r>
          <a:endParaRPr lang="pt-BR" sz="1400" dirty="0"/>
        </a:p>
      </dgm:t>
    </dgm:pt>
    <dgm:pt modelId="{D0762E57-EC1A-478A-BD2E-A796F449FD03}" type="parTrans" cxnId="{42158AA2-A792-4B92-A528-877A7A33A230}">
      <dgm:prSet/>
      <dgm:spPr/>
      <dgm:t>
        <a:bodyPr/>
        <a:lstStyle/>
        <a:p>
          <a:endParaRPr lang="pt-BR"/>
        </a:p>
      </dgm:t>
    </dgm:pt>
    <dgm:pt modelId="{085E8432-088C-4206-BBB3-4F68DE114C03}" type="sibTrans" cxnId="{42158AA2-A792-4B92-A528-877A7A33A230}">
      <dgm:prSet/>
      <dgm:spPr/>
      <dgm:t>
        <a:bodyPr/>
        <a:lstStyle/>
        <a:p>
          <a:endParaRPr lang="pt-BR"/>
        </a:p>
      </dgm:t>
    </dgm:pt>
    <dgm:pt modelId="{C50F9FE2-4A33-4042-B5B1-C31020E81E96}">
      <dgm:prSet phldrT="[Texto]" custT="1"/>
      <dgm:spPr/>
      <dgm:t>
        <a:bodyPr/>
        <a:lstStyle/>
        <a:p>
          <a:r>
            <a:rPr lang="pt-BR" sz="1400" dirty="0" smtClean="0"/>
            <a:t>Gestão de Enfermagem e a saúde do trabalhador</a:t>
          </a:r>
          <a:endParaRPr lang="pt-BR" sz="1400" dirty="0"/>
        </a:p>
      </dgm:t>
    </dgm:pt>
    <dgm:pt modelId="{9B69339A-5410-49D5-B0F3-CEB9533FB6E8}" type="parTrans" cxnId="{33507CAE-087F-411A-A286-7847EB1C6D10}">
      <dgm:prSet/>
      <dgm:spPr/>
      <dgm:t>
        <a:bodyPr/>
        <a:lstStyle/>
        <a:p>
          <a:endParaRPr lang="pt-BR"/>
        </a:p>
      </dgm:t>
    </dgm:pt>
    <dgm:pt modelId="{A3019B56-E934-4BC5-9E00-C6BA012F69B9}" type="sibTrans" cxnId="{33507CAE-087F-411A-A286-7847EB1C6D10}">
      <dgm:prSet/>
      <dgm:spPr/>
      <dgm:t>
        <a:bodyPr/>
        <a:lstStyle/>
        <a:p>
          <a:endParaRPr lang="pt-BR"/>
        </a:p>
      </dgm:t>
    </dgm:pt>
    <dgm:pt modelId="{F54316B9-1F41-43BC-B890-60750665D9D9}">
      <dgm:prSet phldrT="[Texto]" custT="1"/>
      <dgm:spPr/>
      <dgm:t>
        <a:bodyPr/>
        <a:lstStyle/>
        <a:p>
          <a:endParaRPr lang="pt-BR" sz="1200" dirty="0"/>
        </a:p>
      </dgm:t>
    </dgm:pt>
    <dgm:pt modelId="{6EB47D70-ABE2-4E45-A29E-70B1ED9ED577}" type="parTrans" cxnId="{B5752E15-7C9D-428E-A44A-99F17F8B413C}">
      <dgm:prSet/>
      <dgm:spPr/>
      <dgm:t>
        <a:bodyPr/>
        <a:lstStyle/>
        <a:p>
          <a:endParaRPr lang="pt-BR"/>
        </a:p>
      </dgm:t>
    </dgm:pt>
    <dgm:pt modelId="{DC67A487-03F9-461F-B0AF-E3E5A38BB50B}" type="sibTrans" cxnId="{B5752E15-7C9D-428E-A44A-99F17F8B413C}">
      <dgm:prSet/>
      <dgm:spPr/>
      <dgm:t>
        <a:bodyPr/>
        <a:lstStyle/>
        <a:p>
          <a:endParaRPr lang="pt-BR"/>
        </a:p>
      </dgm:t>
    </dgm:pt>
    <dgm:pt modelId="{D27FE32E-4566-40FE-AD25-525E373A498E}" type="pres">
      <dgm:prSet presAssocID="{647BA755-59CC-4C5F-9B39-E8E794D849FF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pt-BR"/>
        </a:p>
      </dgm:t>
    </dgm:pt>
    <dgm:pt modelId="{23F7DFCB-817D-4F63-A6A3-0B50DBD5D4E5}" type="pres">
      <dgm:prSet presAssocID="{295AA33F-4F18-4ADB-B40E-5E2F8B9AB5BA}" presName="node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FEF3FD07-BC23-464C-BD77-B266B1E73591}" type="pres">
      <dgm:prSet presAssocID="{327519D2-23DB-4AA5-8C4B-1CBA3DB3B421}" presName="sibTrans" presStyleCnt="0"/>
      <dgm:spPr/>
    </dgm:pt>
    <dgm:pt modelId="{2A74DCA7-C6E1-43E0-B8E1-E4176AA06303}" type="pres">
      <dgm:prSet presAssocID="{2879BCB6-61F6-4236-94E9-0C9100DC0421}" presName="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</dgm:ptLst>
  <dgm:cxnLst>
    <dgm:cxn modelId="{30E01D1D-1E67-4E5E-AB66-15A58F3CB45D}" srcId="{295AA33F-4F18-4ADB-B40E-5E2F8B9AB5BA}" destId="{ACB40701-3B91-4453-9883-C7B21E3711D0}" srcOrd="0" destOrd="0" parTransId="{85DC9EEA-E695-4CAB-A11D-35EB80356226}" sibTransId="{1718D913-251B-47F9-ABEA-40F4D925DA18}"/>
    <dgm:cxn modelId="{06BF0007-132C-422F-B104-2CF5C6EFB71F}" srcId="{2879BCB6-61F6-4236-94E9-0C9100DC0421}" destId="{286A79D2-B6DE-400A-83EB-1B55DA52A019}" srcOrd="2" destOrd="0" parTransId="{95A20691-D9E6-4813-96E7-E044C76A2348}" sibTransId="{29240FE2-5223-4408-A30E-F1B1DC326B20}"/>
    <dgm:cxn modelId="{B693C911-4E2B-4894-ABE3-801C7E2DB391}" type="presOf" srcId="{5ABC9855-9DCC-47A8-B134-14A4EAE15B44}" destId="{2A74DCA7-C6E1-43E0-B8E1-E4176AA06303}" srcOrd="0" destOrd="1" presId="urn:microsoft.com/office/officeart/2005/8/layout/hList6"/>
    <dgm:cxn modelId="{BFD176B3-F61D-40AB-A8B0-6F62CBA74085}" type="presOf" srcId="{286A79D2-B6DE-400A-83EB-1B55DA52A019}" destId="{2A74DCA7-C6E1-43E0-B8E1-E4176AA06303}" srcOrd="0" destOrd="3" presId="urn:microsoft.com/office/officeart/2005/8/layout/hList6"/>
    <dgm:cxn modelId="{B5752E15-7C9D-428E-A44A-99F17F8B413C}" srcId="{295AA33F-4F18-4ADB-B40E-5E2F8B9AB5BA}" destId="{F54316B9-1F41-43BC-B890-60750665D9D9}" srcOrd="3" destOrd="0" parTransId="{6EB47D70-ABE2-4E45-A29E-70B1ED9ED577}" sibTransId="{DC67A487-03F9-461F-B0AF-E3E5A38BB50B}"/>
    <dgm:cxn modelId="{CDAFFEFB-371E-473B-9442-034E60DA6C4A}" type="presOf" srcId="{295AA33F-4F18-4ADB-B40E-5E2F8B9AB5BA}" destId="{23F7DFCB-817D-4F63-A6A3-0B50DBD5D4E5}" srcOrd="0" destOrd="0" presId="urn:microsoft.com/office/officeart/2005/8/layout/hList6"/>
    <dgm:cxn modelId="{A33653CD-188C-4908-9058-2DBE7E2A2306}" type="presOf" srcId="{ACB40701-3B91-4453-9883-C7B21E3711D0}" destId="{23F7DFCB-817D-4F63-A6A3-0B50DBD5D4E5}" srcOrd="0" destOrd="1" presId="urn:microsoft.com/office/officeart/2005/8/layout/hList6"/>
    <dgm:cxn modelId="{2211A55F-1DFA-45BD-83A3-2C715199848B}" type="presOf" srcId="{647BA755-59CC-4C5F-9B39-E8E794D849FF}" destId="{D27FE32E-4566-40FE-AD25-525E373A498E}" srcOrd="0" destOrd="0" presId="urn:microsoft.com/office/officeart/2005/8/layout/hList6"/>
    <dgm:cxn modelId="{84B783AF-5888-4503-81A7-5E8FC731A644}" srcId="{295AA33F-4F18-4ADB-B40E-5E2F8B9AB5BA}" destId="{8858B89A-B14C-47AE-9945-A412195BE32E}" srcOrd="1" destOrd="0" parTransId="{A301CCA9-569F-42B0-A9B5-FD65937D208C}" sibTransId="{8380B0DE-FA57-4923-9DFF-81B1B5A6FA1D}"/>
    <dgm:cxn modelId="{CCA1E8AE-D26B-4289-ACA8-01ED338A7687}" srcId="{2879BCB6-61F6-4236-94E9-0C9100DC0421}" destId="{7AFAE356-7AE1-4C46-9764-4A8DAEF5C7CB}" srcOrd="1" destOrd="0" parTransId="{567D595D-F1A1-4FBE-9AC0-CB535E58F0DA}" sibTransId="{7C009119-7B7B-46B2-B765-54116DB10ECD}"/>
    <dgm:cxn modelId="{222B747D-D6AE-4DD9-8B38-6D014646D85B}" srcId="{647BA755-59CC-4C5F-9B39-E8E794D849FF}" destId="{295AA33F-4F18-4ADB-B40E-5E2F8B9AB5BA}" srcOrd="0" destOrd="0" parTransId="{B38D24C8-B098-4F14-B8E7-642D4D93BFED}" sibTransId="{327519D2-23DB-4AA5-8C4B-1CBA3DB3B421}"/>
    <dgm:cxn modelId="{CB8F92D2-9631-4B56-B90E-4C2CA66082B7}" type="presOf" srcId="{19CB067E-C6FB-4C5C-BE54-F66AE2E32336}" destId="{2A74DCA7-C6E1-43E0-B8E1-E4176AA06303}" srcOrd="0" destOrd="4" presId="urn:microsoft.com/office/officeart/2005/8/layout/hList6"/>
    <dgm:cxn modelId="{A3FA53C5-FC6E-4A88-B323-D305F28F5F36}" type="presOf" srcId="{7AFAE356-7AE1-4C46-9764-4A8DAEF5C7CB}" destId="{2A74DCA7-C6E1-43E0-B8E1-E4176AA06303}" srcOrd="0" destOrd="2" presId="urn:microsoft.com/office/officeart/2005/8/layout/hList6"/>
    <dgm:cxn modelId="{E861295A-5EA0-40C0-A16A-8F70C989E3FC}" srcId="{647BA755-59CC-4C5F-9B39-E8E794D849FF}" destId="{2879BCB6-61F6-4236-94E9-0C9100DC0421}" srcOrd="1" destOrd="0" parTransId="{D3569A59-46B1-4B6A-ACB9-85D4538A6B99}" sibTransId="{1944E743-5F87-490B-B381-38978CCD8447}"/>
    <dgm:cxn modelId="{7E37CA9D-DBEA-4225-AED2-BA1CF0935557}" type="presOf" srcId="{8858B89A-B14C-47AE-9945-A412195BE32E}" destId="{23F7DFCB-817D-4F63-A6A3-0B50DBD5D4E5}" srcOrd="0" destOrd="2" presId="urn:microsoft.com/office/officeart/2005/8/layout/hList6"/>
    <dgm:cxn modelId="{C466799E-F745-4746-BA6C-7AAB1EDF3753}" type="presOf" srcId="{F54316B9-1F41-43BC-B890-60750665D9D9}" destId="{23F7DFCB-817D-4F63-A6A3-0B50DBD5D4E5}" srcOrd="0" destOrd="4" presId="urn:microsoft.com/office/officeart/2005/8/layout/hList6"/>
    <dgm:cxn modelId="{42158AA2-A792-4B92-A528-877A7A33A230}" srcId="{2879BCB6-61F6-4236-94E9-0C9100DC0421}" destId="{19CB067E-C6FB-4C5C-BE54-F66AE2E32336}" srcOrd="3" destOrd="0" parTransId="{D0762E57-EC1A-478A-BD2E-A796F449FD03}" sibTransId="{085E8432-088C-4206-BBB3-4F68DE114C03}"/>
    <dgm:cxn modelId="{CD8CAA8D-A953-43ED-B842-4B9C5AC989A9}" type="presOf" srcId="{C50F9FE2-4A33-4042-B5B1-C31020E81E96}" destId="{23F7DFCB-817D-4F63-A6A3-0B50DBD5D4E5}" srcOrd="0" destOrd="3" presId="urn:microsoft.com/office/officeart/2005/8/layout/hList6"/>
    <dgm:cxn modelId="{0609E0FC-6DA8-49A8-A0CF-9ECAFAA069F9}" srcId="{2879BCB6-61F6-4236-94E9-0C9100DC0421}" destId="{5ABC9855-9DCC-47A8-B134-14A4EAE15B44}" srcOrd="0" destOrd="0" parTransId="{225DAB64-B53F-4BE9-8B7B-3C983B1762A6}" sibTransId="{7779FFBE-444F-4AB3-8B23-B87B2807545F}"/>
    <dgm:cxn modelId="{1FD788DB-D431-40B4-96D6-7FC46E09564F}" type="presOf" srcId="{2879BCB6-61F6-4236-94E9-0C9100DC0421}" destId="{2A74DCA7-C6E1-43E0-B8E1-E4176AA06303}" srcOrd="0" destOrd="0" presId="urn:microsoft.com/office/officeart/2005/8/layout/hList6"/>
    <dgm:cxn modelId="{33507CAE-087F-411A-A286-7847EB1C6D10}" srcId="{295AA33F-4F18-4ADB-B40E-5E2F8B9AB5BA}" destId="{C50F9FE2-4A33-4042-B5B1-C31020E81E96}" srcOrd="2" destOrd="0" parTransId="{9B69339A-5410-49D5-B0F3-CEB9533FB6E8}" sibTransId="{A3019B56-E934-4BC5-9E00-C6BA012F69B9}"/>
    <dgm:cxn modelId="{359DC551-AAD8-4BAA-8375-D85B2EDCFF30}" type="presParOf" srcId="{D27FE32E-4566-40FE-AD25-525E373A498E}" destId="{23F7DFCB-817D-4F63-A6A3-0B50DBD5D4E5}" srcOrd="0" destOrd="0" presId="urn:microsoft.com/office/officeart/2005/8/layout/hList6"/>
    <dgm:cxn modelId="{593D8B84-7B37-4A7E-BEDB-373DEAA52EAE}" type="presParOf" srcId="{D27FE32E-4566-40FE-AD25-525E373A498E}" destId="{FEF3FD07-BC23-464C-BD77-B266B1E73591}" srcOrd="1" destOrd="0" presId="urn:microsoft.com/office/officeart/2005/8/layout/hList6"/>
    <dgm:cxn modelId="{C9C11ABE-A38D-4D66-9FB0-056B7D15A0AF}" type="presParOf" srcId="{D27FE32E-4566-40FE-AD25-525E373A498E}" destId="{2A74DCA7-C6E1-43E0-B8E1-E4176AA06303}" srcOrd="2" destOrd="0" presId="urn:microsoft.com/office/officeart/2005/8/layout/hList6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6">
  <dgm:title val=""/>
  <dgm:desc val=""/>
  <dgm:catLst>
    <dgm:cat type="list" pri="1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ptType="node" refType="h"/>
      <dgm:constr type="w" for="ch" ptType="node" refType="w"/>
      <dgm:constr type="primFontSz" for="ch" ptType="node" op="equ"/>
      <dgm:constr type="w" for="ch" forName="sibTrans" refType="w" fact="0.075"/>
    </dgm:constrLst>
    <dgm:ruleLst/>
    <dgm:forEach name="nodesForEach" axis="ch" ptType="node">
      <dgm:layoutNode name="node">
        <dgm:varLst>
          <dgm:bulletEnabled val="1"/>
        </dgm:varLst>
        <dgm:alg type="tx"/>
        <dgm:choose name="Name4">
          <dgm:if name="Name5" func="var" arg="dir" op="equ" val="norm">
            <dgm:shape xmlns:r="http://schemas.openxmlformats.org/officeDocument/2006/relationships" rot="-90" type="flowChartManualOperation" r:blip="">
              <dgm:adjLst/>
            </dgm:shape>
          </dgm:if>
          <dgm:else name="Name6">
            <dgm:shape xmlns:r="http://schemas.openxmlformats.org/officeDocument/2006/relationships" rot="90" type="flowChartManualOperation" r:blip="">
              <dgm:adjLst/>
            </dgm:shape>
          </dgm:else>
        </dgm:choose>
        <dgm:presOf axis="desOrSelf" ptType="node"/>
        <dgm:constrLst>
          <dgm:constr type="primFontSz" val="65"/>
          <dgm:constr type="tMarg"/>
          <dgm:constr type="bMarg"/>
          <dgm:constr type="lMarg" refType="primFontSz" fact="0.5"/>
          <dgm:constr type="rMarg" refType="lMarg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449E6C-695B-4BFE-80B1-3A8D92DCCF70}" type="datetimeFigureOut">
              <a:rPr lang="pt-BR" smtClean="0"/>
              <a:pPr/>
              <a:t>27/10/2015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8BA40EF-E334-4B83-BB34-F03026E62B49}" type="slidenum">
              <a:rPr lang="pt-BR" smtClean="0"/>
              <a:pPr/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pt-BR" dirty="0" err="1" smtClean="0"/>
              <a:t>pÒs</a:t>
            </a:r>
            <a:r>
              <a:rPr lang="pt-BR" dirty="0" smtClean="0"/>
              <a:t>- Graduação</a:t>
            </a:r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BA40EF-E334-4B83-BB34-F03026E62B49}" type="slidenum">
              <a:rPr lang="pt-BR" smtClean="0"/>
              <a:pPr/>
              <a:t>5</a:t>
            </a:fld>
            <a:endParaRPr lang="pt-B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riângulo retângulo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ítulo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17" name="Subtítulo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pt-BR" smtClean="0"/>
              <a:t>Clique para editar o estilo do subtítulo mestre</a:t>
            </a:r>
            <a:endParaRPr kumimoji="0" lang="en-US"/>
          </a:p>
        </p:txBody>
      </p:sp>
      <p:grpSp>
        <p:nvGrpSpPr>
          <p:cNvPr id="2" name="Grupo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orma livre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orma livre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orma livre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Conector reto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Espaço Reservado para Data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13DA3A8A-EFA6-49EC-AA7A-D103941A4BA2}" type="datetimeFigureOut">
              <a:rPr lang="pt-BR" smtClean="0"/>
              <a:pPr/>
              <a:t>27/10/2015</a:t>
            </a:fld>
            <a:endParaRPr lang="pt-BR"/>
          </a:p>
        </p:txBody>
      </p:sp>
      <p:sp>
        <p:nvSpPr>
          <p:cNvPr id="19" name="Espaço Reservado para Rodapé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pt-BR"/>
          </a:p>
        </p:txBody>
      </p:sp>
      <p:sp>
        <p:nvSpPr>
          <p:cNvPr id="27" name="Espaço Reservado para Número de Slide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1AFD237A-D8E8-432B-A99F-FDE58086305A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3DA3A8A-EFA6-49EC-AA7A-D103941A4BA2}" type="datetimeFigureOut">
              <a:rPr lang="pt-BR" smtClean="0"/>
              <a:pPr/>
              <a:t>27/10/2015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AFD237A-D8E8-432B-A99F-FDE58086305A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3DA3A8A-EFA6-49EC-AA7A-D103941A4BA2}" type="datetimeFigureOut">
              <a:rPr lang="pt-BR" smtClean="0"/>
              <a:pPr/>
              <a:t>27/10/2015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AFD237A-D8E8-432B-A99F-FDE58086305A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3DA3A8A-EFA6-49EC-AA7A-D103941A4BA2}" type="datetimeFigureOut">
              <a:rPr lang="pt-BR" smtClean="0"/>
              <a:pPr/>
              <a:t>27/10/2015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AFD237A-D8E8-432B-A99F-FDE58086305A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7" name="Título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3DA3A8A-EFA6-49EC-AA7A-D103941A4BA2}" type="datetimeFigureOut">
              <a:rPr lang="pt-BR" smtClean="0"/>
              <a:pPr/>
              <a:t>27/10/2015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AFD237A-D8E8-432B-A99F-FDE58086305A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7" name="Divisa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Divisa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3DA3A8A-EFA6-49EC-AA7A-D103941A4BA2}" type="datetimeFigureOut">
              <a:rPr lang="pt-BR" smtClean="0"/>
              <a:pPr/>
              <a:t>27/10/2015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AFD237A-D8E8-432B-A99F-FDE58086305A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8" name="Título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ção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5" name="Espaço Reservado para Conteúdo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3DA3A8A-EFA6-49EC-AA7A-D103941A4BA2}" type="datetimeFigureOut">
              <a:rPr lang="pt-BR" smtClean="0"/>
              <a:pPr/>
              <a:t>27/10/2015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AFD237A-D8E8-432B-A99F-FDE58086305A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3DA3A8A-EFA6-49EC-AA7A-D103941A4BA2}" type="datetimeFigureOut">
              <a:rPr lang="pt-BR" smtClean="0"/>
              <a:pPr/>
              <a:t>27/10/2015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AFD237A-D8E8-432B-A99F-FDE58086305A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6" name="Título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3DA3A8A-EFA6-49EC-AA7A-D103941A4BA2}" type="datetimeFigureOut">
              <a:rPr lang="pt-BR" smtClean="0"/>
              <a:pPr/>
              <a:t>27/10/2015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AFD237A-D8E8-432B-A99F-FDE58086305A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údo com Legenda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13DA3A8A-EFA6-49EC-AA7A-D103941A4BA2}" type="datetimeFigureOut">
              <a:rPr lang="pt-BR" smtClean="0"/>
              <a:pPr/>
              <a:t>27/10/2015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AFD237A-D8E8-432B-A99F-FDE58086305A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m com Legenda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pt-BR" smtClean="0"/>
              <a:t>Clique no ícone para adicionar uma imagem</a:t>
            </a:r>
            <a:endParaRPr kumimoji="0" lang="en-US" dirty="0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13DA3A8A-EFA6-49EC-AA7A-D103941A4BA2}" type="datetimeFigureOut">
              <a:rPr lang="pt-BR" smtClean="0"/>
              <a:pPr/>
              <a:t>27/10/2015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1AFD237A-D8E8-432B-A99F-FDE58086305A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8" name="Forma livre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orma livre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Triângulo retângulo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Conector reto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Divisa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Divisa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orma livre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orma livre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Triângulo retângulo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Conector reto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Espaço Reservado para Título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0" name="Espaço Reservado para Texto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  <a:p>
            <a:pPr lvl="1" eaLnBrk="1" latinLnBrk="0" hangingPunct="1"/>
            <a:r>
              <a:rPr kumimoji="0" lang="pt-BR" smtClean="0"/>
              <a:t>Segundo nível</a:t>
            </a:r>
          </a:p>
          <a:p>
            <a:pPr lvl="2" eaLnBrk="1" latinLnBrk="0" hangingPunct="1"/>
            <a:r>
              <a:rPr kumimoji="0" lang="pt-BR" smtClean="0"/>
              <a:t>Terceiro nível</a:t>
            </a:r>
          </a:p>
          <a:p>
            <a:pPr lvl="3" eaLnBrk="1" latinLnBrk="0" hangingPunct="1"/>
            <a:r>
              <a:rPr kumimoji="0" lang="pt-BR" smtClean="0"/>
              <a:t>Quarto nível</a:t>
            </a:r>
          </a:p>
          <a:p>
            <a:pPr lvl="4" eaLnBrk="1" latinLnBrk="0" hangingPunct="1"/>
            <a:r>
              <a:rPr kumimoji="0" lang="pt-BR" smtClean="0"/>
              <a:t>Quinto nível</a:t>
            </a:r>
            <a:endParaRPr kumimoji="0" lang="en-US"/>
          </a:p>
        </p:txBody>
      </p:sp>
      <p:sp>
        <p:nvSpPr>
          <p:cNvPr id="10" name="Espaço Reservado para Data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13DA3A8A-EFA6-49EC-AA7A-D103941A4BA2}" type="datetimeFigureOut">
              <a:rPr lang="pt-BR" smtClean="0"/>
              <a:pPr/>
              <a:t>27/10/2015</a:t>
            </a:fld>
            <a:endParaRPr lang="pt-BR"/>
          </a:p>
        </p:txBody>
      </p:sp>
      <p:sp>
        <p:nvSpPr>
          <p:cNvPr id="22" name="Espaço Reservado para Rodapé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pt-BR"/>
          </a:p>
        </p:txBody>
      </p:sp>
      <p:sp>
        <p:nvSpPr>
          <p:cNvPr id="18" name="Espaço Reservado para Número de Slide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1AFD237A-D8E8-432B-A99F-FDE58086305A}" type="slidenum">
              <a:rPr lang="pt-BR" smtClean="0"/>
              <a:pPr/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5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pt-BR" sz="2400" dirty="0" smtClean="0"/>
              <a:t>INSTITUTO FERNANDES FIGUEIRA </a:t>
            </a:r>
            <a:br>
              <a:rPr lang="pt-BR" sz="2400" dirty="0" smtClean="0"/>
            </a:br>
            <a:r>
              <a:rPr lang="pt-BR" sz="2400" dirty="0" smtClean="0"/>
              <a:t>COORDENAÇÃO TÉCNICA DE ENFERMAGEM</a:t>
            </a:r>
            <a:br>
              <a:rPr lang="pt-BR" sz="2400" dirty="0" smtClean="0"/>
            </a:br>
            <a:r>
              <a:rPr lang="pt-BR" sz="2400" dirty="0" smtClean="0"/>
              <a:t>IX  REUNIÃO GPENFE/IFF/FIOCRUZ/CNPq/2015</a:t>
            </a:r>
            <a:endParaRPr lang="pt-BR" sz="2400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/>
          </a:bodyPr>
          <a:lstStyle/>
          <a:p>
            <a:r>
              <a:rPr lang="pt-BR" dirty="0" smtClean="0"/>
              <a:t>TEMAS: LINHAS DE PESQUISA EM ENFERMAGEM</a:t>
            </a:r>
          </a:p>
          <a:p>
            <a:r>
              <a:rPr lang="pt-BR" dirty="0" smtClean="0"/>
              <a:t>DESDOBRAMENTOS E PERSPECTIVAS</a:t>
            </a:r>
          </a:p>
          <a:p>
            <a:r>
              <a:rPr lang="pt-BR" sz="1700" dirty="0" smtClean="0"/>
              <a:t>Dra Sueli Rezende Cunha</a:t>
            </a:r>
            <a:endParaRPr lang="pt-BR" sz="17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Desdobramentos  e Possibilidades</a:t>
            </a:r>
            <a:endParaRPr lang="pt-BR" dirty="0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pt-BR" sz="1600" b="1" i="1" dirty="0" smtClean="0"/>
              <a:t>GPENFE: PESQUISADORES  DE ENFERMAGEM E SUAS LINHAS </a:t>
            </a:r>
            <a:endParaRPr lang="pt-BR" sz="1600" b="1" i="1" dirty="0"/>
          </a:p>
        </p:txBody>
      </p:sp>
      <p:graphicFrame>
        <p:nvGraphicFramePr>
          <p:cNvPr id="5" name="Tabela 4"/>
          <p:cNvGraphicFramePr>
            <a:graphicFrameLocks noGrp="1"/>
          </p:cNvGraphicFramePr>
          <p:nvPr/>
        </p:nvGraphicFramePr>
        <p:xfrm>
          <a:off x="1714480" y="714356"/>
          <a:ext cx="6096000" cy="417444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86148"/>
                <a:gridCol w="2809852"/>
              </a:tblGrid>
              <a:tr h="615343">
                <a:tc>
                  <a:txBody>
                    <a:bodyPr/>
                    <a:lstStyle/>
                    <a:p>
                      <a:r>
                        <a:rPr lang="pt-BR" dirty="0" smtClean="0"/>
                        <a:t>Pesquisador Doutor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 smtClean="0"/>
                        <a:t>Linha de Pesquisa</a:t>
                      </a:r>
                      <a:r>
                        <a:rPr lang="pt-BR" baseline="0" dirty="0" smtClean="0"/>
                        <a:t> Enfermagem</a:t>
                      </a:r>
                      <a:endParaRPr lang="pt-BR" dirty="0"/>
                    </a:p>
                  </a:txBody>
                  <a:tcPr/>
                </a:tc>
              </a:tr>
              <a:tr h="1933934">
                <a:tc>
                  <a:txBody>
                    <a:bodyPr/>
                    <a:lstStyle/>
                    <a:p>
                      <a:r>
                        <a:rPr lang="pt-BR" sz="1400" dirty="0" smtClean="0"/>
                        <a:t>Sueli Rezende Cunha-2001</a:t>
                      </a:r>
                    </a:p>
                    <a:p>
                      <a:r>
                        <a:rPr lang="pt-BR" sz="1400" dirty="0" err="1" smtClean="0"/>
                        <a:t>Noélia</a:t>
                      </a:r>
                      <a:r>
                        <a:rPr lang="pt-BR" sz="1400" baseline="0" dirty="0" smtClean="0"/>
                        <a:t> </a:t>
                      </a:r>
                      <a:r>
                        <a:rPr lang="pt-BR" sz="1400" baseline="0" dirty="0" err="1" smtClean="0"/>
                        <a:t>Ladislau</a:t>
                      </a:r>
                      <a:r>
                        <a:rPr lang="pt-BR" sz="1400" baseline="0" dirty="0" smtClean="0"/>
                        <a:t>  Leite- 2009</a:t>
                      </a:r>
                    </a:p>
                    <a:p>
                      <a:r>
                        <a:rPr lang="pt-BR" sz="1400" baseline="0" dirty="0" smtClean="0"/>
                        <a:t>Grace Ferreira Araújo- 2010</a:t>
                      </a:r>
                    </a:p>
                    <a:p>
                      <a:r>
                        <a:rPr lang="pt-BR" sz="1400" baseline="0" dirty="0" smtClean="0"/>
                        <a:t>Adriana Teixeira Reis – 2010</a:t>
                      </a:r>
                    </a:p>
                    <a:p>
                      <a:r>
                        <a:rPr lang="pt-BR" sz="1400" baseline="0" dirty="0" smtClean="0"/>
                        <a:t>Antônio Eduardo V.S -2012</a:t>
                      </a:r>
                    </a:p>
                    <a:p>
                      <a:r>
                        <a:rPr lang="pt-BR" sz="1400" baseline="0" dirty="0" smtClean="0"/>
                        <a:t>Mariana </a:t>
                      </a:r>
                      <a:r>
                        <a:rPr lang="pt-BR" sz="1400" baseline="0" dirty="0" err="1" smtClean="0"/>
                        <a:t>Cardim</a:t>
                      </a:r>
                      <a:r>
                        <a:rPr lang="pt-BR" sz="1400" baseline="0" dirty="0" smtClean="0"/>
                        <a:t>        - 2012</a:t>
                      </a:r>
                    </a:p>
                    <a:p>
                      <a:r>
                        <a:rPr lang="pt-BR" sz="1400" baseline="0" dirty="0" smtClean="0"/>
                        <a:t>Márcia Barbosa Paiva – 2014</a:t>
                      </a:r>
                    </a:p>
                    <a:p>
                      <a:r>
                        <a:rPr lang="pt-BR" sz="1400" baseline="0" dirty="0" smtClean="0"/>
                        <a:t>Karla Pontes              - 2014</a:t>
                      </a:r>
                    </a:p>
                    <a:p>
                      <a:r>
                        <a:rPr lang="pt-BR" sz="1400" baseline="0" dirty="0" smtClean="0"/>
                        <a:t>Elena Araújo Martinez- 2015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pt-BR" sz="14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Atenção de Enfermagem à saúde de neonatos, crianças e adolescentes, estratégias e práticas seguras de cuidado, aspectos educativos e dimensões técnicas e científicas da atenção a doenças crônicas</a:t>
                      </a:r>
                      <a:endParaRPr lang="pt-BR" sz="1400" b="0" dirty="0"/>
                    </a:p>
                  </a:txBody>
                  <a:tcPr/>
                </a:tc>
              </a:tr>
              <a:tr h="1522688">
                <a:tc>
                  <a:txBody>
                    <a:bodyPr/>
                    <a:lstStyle/>
                    <a:p>
                      <a:r>
                        <a:rPr lang="pt-BR" sz="1400" dirty="0" smtClean="0"/>
                        <a:t>Gloria Inês Beal </a:t>
                      </a:r>
                      <a:r>
                        <a:rPr lang="pt-BR" sz="1400" dirty="0" err="1" smtClean="0"/>
                        <a:t>Gotardo</a:t>
                      </a:r>
                      <a:r>
                        <a:rPr lang="pt-BR" sz="1400" dirty="0" smtClean="0"/>
                        <a:t>   --</a:t>
                      </a:r>
                      <a:r>
                        <a:rPr lang="pt-BR" sz="1400" baseline="0" dirty="0" smtClean="0"/>
                        <a:t> 2003</a:t>
                      </a:r>
                      <a:endParaRPr lang="pt-BR" sz="1400" dirty="0" smtClean="0"/>
                    </a:p>
                    <a:p>
                      <a:r>
                        <a:rPr lang="pt-BR" sz="1400" dirty="0" err="1" smtClean="0"/>
                        <a:t>Katia</a:t>
                      </a:r>
                      <a:r>
                        <a:rPr lang="pt-BR" sz="1400" dirty="0" smtClean="0"/>
                        <a:t> </a:t>
                      </a:r>
                      <a:r>
                        <a:rPr lang="pt-BR" sz="1400" dirty="0" err="1" smtClean="0"/>
                        <a:t>Sydrônio</a:t>
                      </a:r>
                      <a:r>
                        <a:rPr lang="pt-BR" sz="1400" baseline="0" dirty="0" smtClean="0"/>
                        <a:t> -----           2006</a:t>
                      </a:r>
                    </a:p>
                    <a:p>
                      <a:r>
                        <a:rPr lang="pt-BR" sz="1400" baseline="0" dirty="0" smtClean="0"/>
                        <a:t>Elizabeth </a:t>
                      </a:r>
                      <a:r>
                        <a:rPr lang="pt-BR" sz="1400" baseline="0" dirty="0" err="1" smtClean="0"/>
                        <a:t>Crivaro</a:t>
                      </a:r>
                      <a:r>
                        <a:rPr lang="pt-BR" sz="1400" baseline="0" dirty="0" smtClean="0"/>
                        <a:t> ------      2010</a:t>
                      </a:r>
                    </a:p>
                    <a:p>
                      <a:r>
                        <a:rPr lang="pt-BR" sz="1400" baseline="0" dirty="0" err="1" smtClean="0"/>
                        <a:t>Rosania</a:t>
                      </a:r>
                      <a:r>
                        <a:rPr lang="pt-BR" sz="1400" baseline="0" dirty="0" smtClean="0"/>
                        <a:t> Bicego--------     2014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pt-BR" sz="14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Atenção</a:t>
                      </a:r>
                      <a:r>
                        <a:rPr kumimoji="0" lang="pt-BR" sz="1400" b="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de Enfermagem a saúde da mulher: </a:t>
                      </a:r>
                      <a:r>
                        <a:rPr kumimoji="0" lang="pt-BR" sz="14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Aspectos fundamentais do cuidado dimensões demográficas, tecnológicas, sociais, culturais e filosóficas</a:t>
                      </a:r>
                      <a:endParaRPr lang="pt-BR" sz="1400" b="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4876800"/>
            <a:ext cx="8396176" cy="457200"/>
          </a:xfrm>
          <a:ln>
            <a:solidFill>
              <a:schemeClr val="bg2">
                <a:lumMod val="25000"/>
              </a:schemeClr>
            </a:solidFill>
          </a:ln>
        </p:spPr>
        <p:txBody>
          <a:bodyPr/>
          <a:lstStyle/>
          <a:p>
            <a:r>
              <a:rPr lang="pt-BR" sz="1600" b="1" dirty="0" smtClean="0"/>
              <a:t>ASPECTOS  FILOSÓFICOS &amp; DESENVOLVIMENTO TECNOLÓGICO</a:t>
            </a:r>
            <a:endParaRPr lang="pt-BR" sz="1600" b="1" dirty="0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2"/>
          </p:nvPr>
        </p:nvSpPr>
        <p:spPr/>
        <p:txBody>
          <a:bodyPr>
            <a:normAutofit fontScale="92500" lnSpcReduction="10000"/>
          </a:bodyPr>
          <a:lstStyle/>
          <a:p>
            <a:pPr fontAlgn="t"/>
            <a:r>
              <a:rPr lang="pt-BR" dirty="0" smtClean="0"/>
              <a:t>Enfermagem na Promoção da Saúde e Educação para Vida: Aspectos conceituais e tecnologias para  reorientação de modelos assistenciais.</a:t>
            </a:r>
          </a:p>
          <a:p>
            <a:pPr fontAlgn="t"/>
            <a:endParaRPr lang="pt-BR" dirty="0" smtClean="0"/>
          </a:p>
          <a:p>
            <a:endParaRPr lang="pt-BR" dirty="0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pt-BR" b="1" i="1" dirty="0" smtClean="0"/>
              <a:t>GPENFE: PESQUISADORES  DE ENFERMAGEM E SUAS LINHAS </a:t>
            </a:r>
          </a:p>
          <a:p>
            <a:endParaRPr lang="pt-BR" dirty="0"/>
          </a:p>
        </p:txBody>
      </p:sp>
      <p:graphicFrame>
        <p:nvGraphicFramePr>
          <p:cNvPr id="5" name="Tabela 4"/>
          <p:cNvGraphicFramePr>
            <a:graphicFrameLocks noGrp="1"/>
          </p:cNvGraphicFramePr>
          <p:nvPr/>
        </p:nvGraphicFramePr>
        <p:xfrm>
          <a:off x="1524000" y="1397000"/>
          <a:ext cx="6096000" cy="238823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3048000"/>
              </a:tblGrid>
              <a:tr h="440865">
                <a:tc>
                  <a:txBody>
                    <a:bodyPr/>
                    <a:lstStyle/>
                    <a:p>
                      <a:r>
                        <a:rPr lang="pt-BR" dirty="0" smtClean="0"/>
                        <a:t>Pesquisador Doutor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 smtClean="0"/>
                        <a:t>Linha de Pesquisa em Enfermagem</a:t>
                      </a:r>
                      <a:endParaRPr lang="pt-BR" dirty="0"/>
                    </a:p>
                  </a:txBody>
                  <a:tcPr/>
                </a:tc>
              </a:tr>
              <a:tr h="797756">
                <a:tc>
                  <a:txBody>
                    <a:bodyPr/>
                    <a:lstStyle/>
                    <a:p>
                      <a:r>
                        <a:rPr lang="pt-BR" sz="1400" dirty="0" smtClean="0"/>
                        <a:t>Maria C. </a:t>
                      </a:r>
                      <a:r>
                        <a:rPr lang="pt-BR" sz="1400" dirty="0" err="1" smtClean="0"/>
                        <a:t>Samu</a:t>
                      </a:r>
                      <a:r>
                        <a:rPr lang="pt-BR" sz="1400" dirty="0" smtClean="0"/>
                        <a:t> </a:t>
                      </a:r>
                      <a:r>
                        <a:rPr lang="pt-BR" sz="1400" dirty="0" err="1" smtClean="0"/>
                        <a:t>Pezzi</a:t>
                      </a:r>
                      <a:r>
                        <a:rPr lang="pt-BR" sz="1400" dirty="0" smtClean="0"/>
                        <a:t>- 2011</a:t>
                      </a:r>
                    </a:p>
                    <a:p>
                      <a:r>
                        <a:rPr lang="pt-BR" sz="1400" dirty="0" smtClean="0"/>
                        <a:t>Luciana Silva </a:t>
                      </a:r>
                      <a:r>
                        <a:rPr lang="pt-BR" sz="1400" dirty="0" err="1" smtClean="0"/>
                        <a:t>Lanzellotti</a:t>
                      </a:r>
                      <a:r>
                        <a:rPr lang="pt-BR" sz="1400" dirty="0" smtClean="0"/>
                        <a:t> – 2014</a:t>
                      </a:r>
                    </a:p>
                    <a:p>
                      <a:r>
                        <a:rPr lang="pt-BR" sz="1400" dirty="0" smtClean="0"/>
                        <a:t>Karla Pontes                    - 2014</a:t>
                      </a:r>
                    </a:p>
                    <a:p>
                      <a:endParaRPr lang="pt-B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sz="1400" dirty="0" smtClean="0"/>
                        <a:t>Enfermagem e os aspectos</a:t>
                      </a:r>
                      <a:r>
                        <a:rPr lang="pt-BR" sz="1400" baseline="0" dirty="0" smtClean="0"/>
                        <a:t> centrais do </a:t>
                      </a:r>
                      <a:r>
                        <a:rPr lang="pt-BR" sz="1400" dirty="0" smtClean="0"/>
                        <a:t>Gerenciamento  dos processos  de cuidado</a:t>
                      </a:r>
                      <a:r>
                        <a:rPr lang="pt-BR" sz="1400" baseline="0" dirty="0" smtClean="0"/>
                        <a:t> e dos </a:t>
                      </a:r>
                      <a:r>
                        <a:rPr lang="pt-BR" sz="1400" dirty="0" smtClean="0"/>
                        <a:t>recursos humanos e materiais</a:t>
                      </a:r>
                      <a:r>
                        <a:rPr lang="pt-BR" sz="1400" baseline="0" dirty="0" smtClean="0"/>
                        <a:t> orientados para a  saúde   ocupacional</a:t>
                      </a:r>
                      <a:endParaRPr lang="pt-BR" sz="1400" dirty="0"/>
                    </a:p>
                  </a:txBody>
                  <a:tcPr/>
                </a:tc>
              </a:tr>
              <a:tr h="376556">
                <a:tc>
                  <a:txBody>
                    <a:bodyPr/>
                    <a:lstStyle/>
                    <a:p>
                      <a:endParaRPr lang="pt-B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t-BR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CaixaDeTexto 5"/>
          <p:cNvSpPr txBox="1"/>
          <p:nvPr/>
        </p:nvSpPr>
        <p:spPr>
          <a:xfrm>
            <a:off x="285720" y="5357826"/>
            <a:ext cx="4143404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500" dirty="0" smtClean="0"/>
              <a:t>Metodologias de resolução de problemas aplicadas ao desenvolvimento de novos processos e produtos</a:t>
            </a:r>
            <a:endParaRPr lang="pt-BR" sz="15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BR" sz="2400" dirty="0" smtClean="0"/>
              <a:t>Linhas de Pesquisa </a:t>
            </a:r>
            <a:r>
              <a:rPr lang="pt-BR" sz="2400" dirty="0" err="1" smtClean="0"/>
              <a:t>Enfermagem-IFF</a:t>
            </a:r>
            <a:r>
              <a:rPr lang="pt-BR" sz="2400" dirty="0" smtClean="0"/>
              <a:t/>
            </a:r>
            <a:br>
              <a:rPr lang="pt-BR" sz="2400" dirty="0" smtClean="0"/>
            </a:br>
            <a:r>
              <a:rPr lang="pt-BR" sz="2400" dirty="0" smtClean="0"/>
              <a:t>Pós- Graduação Stricto Sensu: Mestrado Profissional</a:t>
            </a:r>
            <a:endParaRPr lang="pt-BR" sz="2400" dirty="0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0" y="5410200"/>
            <a:ext cx="4497388" cy="762000"/>
          </a:xfrm>
        </p:spPr>
        <p:txBody>
          <a:bodyPr>
            <a:normAutofit lnSpcReduction="10000"/>
          </a:bodyPr>
          <a:lstStyle/>
          <a:p>
            <a:r>
              <a:rPr lang="pt-BR" dirty="0" smtClean="0"/>
              <a:t>Enfermagem na Atenção e     Promoção da Saúde  </a:t>
            </a:r>
            <a:endParaRPr lang="pt-BR" dirty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3"/>
          </p:nvPr>
        </p:nvSpPr>
        <p:spPr/>
        <p:txBody>
          <a:bodyPr>
            <a:normAutofit lnSpcReduction="10000"/>
          </a:bodyPr>
          <a:lstStyle/>
          <a:p>
            <a:r>
              <a:rPr lang="pt-BR" dirty="0" smtClean="0"/>
              <a:t>Mestrado Profissional Enfermagem</a:t>
            </a:r>
            <a:endParaRPr lang="pt-BR" dirty="0"/>
          </a:p>
        </p:txBody>
      </p:sp>
      <p:sp>
        <p:nvSpPr>
          <p:cNvPr id="5" name="Espaço Reservado para Conteúdo 4"/>
          <p:cNvSpPr>
            <a:spLocks noGrp="1"/>
          </p:cNvSpPr>
          <p:nvPr>
            <p:ph sz="quarter" idx="2"/>
          </p:nvPr>
        </p:nvSpPr>
        <p:spPr/>
        <p:txBody>
          <a:bodyPr>
            <a:normAutofit/>
          </a:bodyPr>
          <a:lstStyle/>
          <a:p>
            <a:r>
              <a:rPr lang="pt-BR" sz="1600" dirty="0" smtClean="0"/>
              <a:t>Área de Concentração: Ciências da Saúde: Enfermagem</a:t>
            </a:r>
            <a:endParaRPr lang="pt-BR" sz="1600" dirty="0"/>
          </a:p>
        </p:txBody>
      </p:sp>
      <p:graphicFrame>
        <p:nvGraphicFramePr>
          <p:cNvPr id="8" name="Espaço Reservado para Conteúdo 7"/>
          <p:cNvGraphicFramePr>
            <a:graphicFrameLocks noGrp="1"/>
          </p:cNvGraphicFramePr>
          <p:nvPr>
            <p:ph sz="quarter" idx="4"/>
          </p:nvPr>
        </p:nvGraphicFramePr>
        <p:xfrm>
          <a:off x="4572000" y="1285860"/>
          <a:ext cx="4041775" cy="39417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Elipse 6"/>
          <p:cNvSpPr/>
          <p:nvPr/>
        </p:nvSpPr>
        <p:spPr>
          <a:xfrm>
            <a:off x="1000100" y="2428868"/>
            <a:ext cx="3000396" cy="278608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600" dirty="0" smtClean="0"/>
              <a:t>Mulher</a:t>
            </a:r>
          </a:p>
          <a:p>
            <a:pPr algn="ctr"/>
            <a:r>
              <a:rPr lang="pt-BR" sz="1600" dirty="0" smtClean="0"/>
              <a:t>Criança</a:t>
            </a:r>
          </a:p>
          <a:p>
            <a:pPr algn="ctr"/>
            <a:r>
              <a:rPr lang="pt-BR" sz="1600" dirty="0" smtClean="0"/>
              <a:t>Neonato </a:t>
            </a:r>
          </a:p>
          <a:p>
            <a:pPr algn="ctr"/>
            <a:r>
              <a:rPr lang="pt-BR" sz="1600" dirty="0" smtClean="0"/>
              <a:t>Adolescente</a:t>
            </a:r>
          </a:p>
          <a:p>
            <a:pPr algn="ctr"/>
            <a:r>
              <a:rPr lang="pt-BR" sz="1600" dirty="0" smtClean="0"/>
              <a:t>Trabalhadores</a:t>
            </a:r>
          </a:p>
          <a:p>
            <a:pPr algn="ctr"/>
            <a:r>
              <a:rPr lang="pt-BR" sz="1600" dirty="0"/>
              <a:t>G</a:t>
            </a:r>
            <a:r>
              <a:rPr lang="pt-BR" sz="1600" dirty="0" smtClean="0"/>
              <a:t>estão</a:t>
            </a:r>
          </a:p>
          <a:p>
            <a:pPr algn="ctr"/>
            <a:r>
              <a:rPr lang="pt-BR" sz="1600" dirty="0" smtClean="0"/>
              <a:t>Família</a:t>
            </a:r>
          </a:p>
          <a:p>
            <a:pPr algn="ctr"/>
            <a:r>
              <a:rPr lang="pt-BR" sz="1600" dirty="0" smtClean="0"/>
              <a:t>Hospital</a:t>
            </a:r>
          </a:p>
          <a:p>
            <a:pPr algn="ctr"/>
            <a:r>
              <a:rPr lang="pt-BR" sz="1600" dirty="0" smtClean="0"/>
              <a:t>Domicílio </a:t>
            </a:r>
          </a:p>
          <a:p>
            <a:pPr algn="ctr"/>
            <a:r>
              <a:rPr lang="pt-BR" sz="1600" dirty="0"/>
              <a:t>C</a:t>
            </a:r>
            <a:r>
              <a:rPr lang="pt-BR" sz="1600" dirty="0" smtClean="0"/>
              <a:t>omunidade</a:t>
            </a:r>
          </a:p>
          <a:p>
            <a:pPr algn="ctr"/>
            <a:endParaRPr lang="pt-BR" dirty="0"/>
          </a:p>
        </p:txBody>
      </p:sp>
      <p:sp>
        <p:nvSpPr>
          <p:cNvPr id="9" name="Quadro 8"/>
          <p:cNvSpPr/>
          <p:nvPr/>
        </p:nvSpPr>
        <p:spPr>
          <a:xfrm>
            <a:off x="571472" y="2000240"/>
            <a:ext cx="3857652" cy="3357586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chemeClr val="tx1"/>
              </a:solidFill>
            </a:endParaRPr>
          </a:p>
        </p:txBody>
      </p:sp>
      <p:sp>
        <p:nvSpPr>
          <p:cNvPr id="10" name="CaixaDeTexto 9"/>
          <p:cNvSpPr txBox="1"/>
          <p:nvPr/>
        </p:nvSpPr>
        <p:spPr>
          <a:xfrm>
            <a:off x="571472" y="2000240"/>
            <a:ext cx="38576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/>
              <a:t>Ciência, Tecnologia &amp; Inovação</a:t>
            </a:r>
            <a:endParaRPr lang="pt-BR" dirty="0"/>
          </a:p>
        </p:txBody>
      </p:sp>
      <p:sp>
        <p:nvSpPr>
          <p:cNvPr id="11" name="CaixaDeTexto 10"/>
          <p:cNvSpPr txBox="1"/>
          <p:nvPr/>
        </p:nvSpPr>
        <p:spPr>
          <a:xfrm>
            <a:off x="571472" y="5000636"/>
            <a:ext cx="38576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/>
              <a:t>Cuidar/Pesquisar/Educar/ Inovar</a:t>
            </a:r>
            <a:endParaRPr lang="pt-BR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a10img0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14480" y="808954"/>
            <a:ext cx="5143536" cy="5302723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</p:pic>
      <p:sp>
        <p:nvSpPr>
          <p:cNvPr id="6" name="Seta para a direita 5"/>
          <p:cNvSpPr/>
          <p:nvPr/>
        </p:nvSpPr>
        <p:spPr>
          <a:xfrm>
            <a:off x="2500298" y="0"/>
            <a:ext cx="5929354" cy="114298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7" name="CaixaDeTexto 6"/>
          <p:cNvSpPr txBox="1"/>
          <p:nvPr/>
        </p:nvSpPr>
        <p:spPr>
          <a:xfrm>
            <a:off x="2500298" y="285728"/>
            <a:ext cx="5929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/>
              <a:t>Pós Graduação Stricto Sensu :</a:t>
            </a:r>
          </a:p>
          <a:p>
            <a:r>
              <a:rPr lang="pt-BR" dirty="0" smtClean="0"/>
              <a:t> MESTRADO PROFISSIONAL ENFERMAGEM</a:t>
            </a:r>
            <a:endParaRPr lang="pt-BR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DESDOBRAMENTOS</a:t>
            </a:r>
            <a:endParaRPr lang="pt-BR" dirty="0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28596" y="4929198"/>
            <a:ext cx="4068792" cy="1243002"/>
          </a:xfrm>
        </p:spPr>
        <p:txBody>
          <a:bodyPr>
            <a:normAutofit/>
          </a:bodyPr>
          <a:lstStyle/>
          <a:p>
            <a:r>
              <a:rPr lang="pt-BR" dirty="0" smtClean="0"/>
              <a:t>Disciplinas tronco comum/instrumentais e complementares</a:t>
            </a:r>
            <a:endParaRPr lang="pt-BR" dirty="0"/>
          </a:p>
        </p:txBody>
      </p:sp>
      <p:sp>
        <p:nvSpPr>
          <p:cNvPr id="4" name="Espaço Reservado para Conteúdo 3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r>
              <a:rPr lang="pt-BR" dirty="0" smtClean="0"/>
              <a:t>Estrutura Curricular:</a:t>
            </a:r>
          </a:p>
          <a:p>
            <a:r>
              <a:rPr lang="pt-BR" dirty="0" smtClean="0"/>
              <a:t>Definir EMENTAS das disciplinas a partir das apresentações e sugestões das linhas de cada pesquisador</a:t>
            </a:r>
            <a:endParaRPr lang="pt-BR" dirty="0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half" idx="3"/>
          </p:nvPr>
        </p:nvSpPr>
        <p:spPr/>
        <p:txBody>
          <a:bodyPr>
            <a:normAutofit fontScale="77500" lnSpcReduction="20000"/>
          </a:bodyPr>
          <a:lstStyle/>
          <a:p>
            <a:r>
              <a:rPr lang="pt-BR" dirty="0" smtClean="0"/>
              <a:t>Pós- graduações </a:t>
            </a:r>
            <a:r>
              <a:rPr lang="pt-BR" dirty="0" err="1" smtClean="0"/>
              <a:t>latu</a:t>
            </a:r>
            <a:r>
              <a:rPr lang="pt-BR" dirty="0" smtClean="0"/>
              <a:t>  e </a:t>
            </a:r>
            <a:r>
              <a:rPr lang="pt-BR" dirty="0" err="1" smtClean="0"/>
              <a:t>stricto</a:t>
            </a:r>
            <a:r>
              <a:rPr lang="pt-BR" dirty="0" smtClean="0"/>
              <a:t> </a:t>
            </a:r>
            <a:r>
              <a:rPr lang="pt-BR" dirty="0" err="1" smtClean="0"/>
              <a:t>sensu</a:t>
            </a:r>
            <a:r>
              <a:rPr lang="pt-BR" dirty="0" smtClean="0"/>
              <a:t> enfermagem do IFF</a:t>
            </a:r>
            <a:endParaRPr lang="pt-BR" dirty="0"/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/>
        <p:txBody>
          <a:bodyPr>
            <a:normAutofit lnSpcReduction="10000"/>
          </a:bodyPr>
          <a:lstStyle/>
          <a:p>
            <a:r>
              <a:rPr lang="pt-BR" dirty="0" smtClean="0"/>
              <a:t>I Fórum de Pesquisa e Ensino em Enfermagem do IFF</a:t>
            </a:r>
          </a:p>
          <a:p>
            <a:r>
              <a:rPr lang="pt-BR" dirty="0" smtClean="0"/>
              <a:t>Discutir e otimizar as qualificações</a:t>
            </a:r>
          </a:p>
          <a:p>
            <a:r>
              <a:rPr lang="pt-BR" dirty="0" smtClean="0"/>
              <a:t>Excelência das  as atividades de ensino</a:t>
            </a:r>
          </a:p>
          <a:p>
            <a:r>
              <a:rPr lang="pt-BR" dirty="0" smtClean="0"/>
              <a:t>Avançar nas pós graduações </a:t>
            </a:r>
            <a:r>
              <a:rPr lang="pt-BR" dirty="0" err="1" smtClean="0"/>
              <a:t>Latu</a:t>
            </a:r>
            <a:r>
              <a:rPr lang="pt-BR" dirty="0" smtClean="0"/>
              <a:t> e </a:t>
            </a:r>
            <a:r>
              <a:rPr lang="pt-BR" dirty="0" err="1" smtClean="0"/>
              <a:t>stricto</a:t>
            </a:r>
            <a:r>
              <a:rPr lang="pt-BR" dirty="0" smtClean="0"/>
              <a:t> </a:t>
            </a:r>
            <a:r>
              <a:rPr lang="pt-BR" dirty="0" err="1" smtClean="0"/>
              <a:t>sensu</a:t>
            </a:r>
            <a:r>
              <a:rPr lang="pt-BR" dirty="0" smtClean="0"/>
              <a:t> enfermagem</a:t>
            </a:r>
            <a:endParaRPr lang="pt-BR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ítulo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Próximos Encontros</a:t>
            </a:r>
            <a:endParaRPr lang="pt-BR" dirty="0"/>
          </a:p>
        </p:txBody>
      </p:sp>
      <p:sp>
        <p:nvSpPr>
          <p:cNvPr id="9" name="Espaço Reservado para Texto 8"/>
          <p:cNvSpPr>
            <a:spLocks noGrp="1"/>
          </p:cNvSpPr>
          <p:nvPr>
            <p:ph type="body" idx="2"/>
          </p:nvPr>
        </p:nvSpPr>
        <p:spPr/>
        <p:txBody>
          <a:bodyPr>
            <a:normAutofit fontScale="25000" lnSpcReduction="20000"/>
          </a:bodyPr>
          <a:lstStyle/>
          <a:p>
            <a:r>
              <a:rPr lang="pt-BR" sz="6400" dirty="0" smtClean="0"/>
              <a:t>30 de setembro ( sala 1)</a:t>
            </a:r>
          </a:p>
          <a:p>
            <a:r>
              <a:rPr lang="pt-BR" sz="6400" dirty="0" smtClean="0"/>
              <a:t> 28 de outubro    ( sala 2) </a:t>
            </a:r>
          </a:p>
          <a:p>
            <a:r>
              <a:rPr lang="pt-BR" sz="6400" dirty="0" smtClean="0"/>
              <a:t> 25 de novembro ( sala 1)</a:t>
            </a:r>
          </a:p>
          <a:p>
            <a:r>
              <a:rPr lang="pt-BR" sz="6400" dirty="0" smtClean="0"/>
              <a:t> 16 de dezembro  ( sala 1)</a:t>
            </a:r>
          </a:p>
          <a:p>
            <a:r>
              <a:rPr lang="pt-BR" sz="6400" dirty="0" smtClean="0"/>
              <a:t> </a:t>
            </a:r>
          </a:p>
          <a:p>
            <a:r>
              <a:rPr lang="pt-BR" sz="5600" dirty="0" smtClean="0"/>
              <a:t> </a:t>
            </a:r>
          </a:p>
          <a:p>
            <a:r>
              <a:rPr lang="pt-BR" dirty="0" smtClean="0"/>
              <a:t>Q</a:t>
            </a:r>
            <a:endParaRPr lang="pt-BR" dirty="0"/>
          </a:p>
        </p:txBody>
      </p:sp>
      <p:sp>
        <p:nvSpPr>
          <p:cNvPr id="8" name="Espaço Reservado para Conteúdo 7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pt-BR" dirty="0" smtClean="0"/>
              <a:t>Próximas etapas do </a:t>
            </a:r>
            <a:r>
              <a:rPr lang="pt-BR" dirty="0" err="1" smtClean="0"/>
              <a:t>Gpenfe</a:t>
            </a:r>
            <a:endParaRPr lang="pt-BR" dirty="0" smtClean="0"/>
          </a:p>
          <a:p>
            <a:r>
              <a:rPr lang="pt-BR" dirty="0" smtClean="0"/>
              <a:t>Organizar I Fórum</a:t>
            </a:r>
          </a:p>
          <a:p>
            <a:r>
              <a:rPr lang="pt-BR" dirty="0" smtClean="0"/>
              <a:t>Laboratório de publicações enfermagem</a:t>
            </a:r>
          </a:p>
          <a:p>
            <a:r>
              <a:rPr lang="pt-BR" dirty="0" smtClean="0"/>
              <a:t>Elaboração das ementas pelos pesquisadores responsáveis pelas disciplinas</a:t>
            </a:r>
          </a:p>
          <a:p>
            <a:r>
              <a:rPr lang="pt-BR" dirty="0" smtClean="0"/>
              <a:t>AVANÇAR NO PROJETO PEDAGÓGICO DA STRICTO SENSU:</a:t>
            </a:r>
          </a:p>
          <a:p>
            <a:r>
              <a:rPr lang="pt-BR" dirty="0" smtClean="0"/>
              <a:t>MESTRADO PROFISSIONAL ENFERMAGEM</a:t>
            </a:r>
          </a:p>
          <a:p>
            <a:r>
              <a:rPr lang="pt-BR" dirty="0" smtClean="0"/>
              <a:t>AGENDA</a:t>
            </a:r>
            <a:endParaRPr lang="pt-BR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urso">
  <a:themeElements>
    <a:clrScheme name="Concurso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urso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urso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391</TotalTime>
  <Words>449</Words>
  <Application>Microsoft Office PowerPoint</Application>
  <PresentationFormat>Apresentação na tela (4:3)</PresentationFormat>
  <Paragraphs>86</Paragraphs>
  <Slides>7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7</vt:i4>
      </vt:variant>
    </vt:vector>
  </HeadingPairs>
  <TitlesOfParts>
    <vt:vector size="8" baseType="lpstr">
      <vt:lpstr>Concurso</vt:lpstr>
      <vt:lpstr>INSTITUTO FERNANDES FIGUEIRA  COORDENAÇÃO TÉCNICA DE ENFERMAGEM IX  REUNIÃO GPENFE/IFF/FIOCRUZ/CNPq/2015</vt:lpstr>
      <vt:lpstr>Desdobramentos  e Possibilidades</vt:lpstr>
      <vt:lpstr>ASPECTOS  FILOSÓFICOS &amp; DESENVOLVIMENTO TECNOLÓGICO</vt:lpstr>
      <vt:lpstr>Linhas de Pesquisa Enfermagem-IFF Pós- Graduação Stricto Sensu: Mestrado Profissional</vt:lpstr>
      <vt:lpstr>Slide 5</vt:lpstr>
      <vt:lpstr>DESDOBRAMENTOS</vt:lpstr>
      <vt:lpstr>Próximos Encontros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INSTITUTO FERNANDES FIGUEIRA COORDENAÇÃO TÉCNICA DE ENFERMAGEM VIII REUNIÃO GEPENFE/2015</dc:title>
  <dc:creator>Sueli cunha</dc:creator>
  <cp:lastModifiedBy>Sueli cunha</cp:lastModifiedBy>
  <cp:revision>37</cp:revision>
  <dcterms:created xsi:type="dcterms:W3CDTF">2015-09-29T18:47:41Z</dcterms:created>
  <dcterms:modified xsi:type="dcterms:W3CDTF">2015-10-28T01:04:56Z</dcterms:modified>
</cp:coreProperties>
</file>