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5"/>
  </p:notesMasterIdLst>
  <p:handoutMasterIdLst>
    <p:handoutMasterId r:id="rId116"/>
  </p:handoutMasterIdLst>
  <p:sldIdLst>
    <p:sldId id="258" r:id="rId2"/>
    <p:sldId id="411" r:id="rId3"/>
    <p:sldId id="412" r:id="rId4"/>
    <p:sldId id="413" r:id="rId5"/>
    <p:sldId id="279" r:id="rId6"/>
    <p:sldId id="280" r:id="rId7"/>
    <p:sldId id="281" r:id="rId8"/>
    <p:sldId id="282" r:id="rId9"/>
    <p:sldId id="283" r:id="rId10"/>
    <p:sldId id="284" r:id="rId11"/>
    <p:sldId id="285" r:id="rId12"/>
    <p:sldId id="286" r:id="rId13"/>
    <p:sldId id="287" r:id="rId14"/>
    <p:sldId id="288" r:id="rId15"/>
    <p:sldId id="289" r:id="rId16"/>
    <p:sldId id="290" r:id="rId17"/>
    <p:sldId id="291" r:id="rId18"/>
    <p:sldId id="292" r:id="rId19"/>
    <p:sldId id="293" r:id="rId20"/>
    <p:sldId id="294" r:id="rId21"/>
    <p:sldId id="295" r:id="rId22"/>
    <p:sldId id="296" r:id="rId23"/>
    <p:sldId id="297" r:id="rId24"/>
    <p:sldId id="298" r:id="rId25"/>
    <p:sldId id="299" r:id="rId26"/>
    <p:sldId id="301" r:id="rId27"/>
    <p:sldId id="402" r:id="rId28"/>
    <p:sldId id="403" r:id="rId29"/>
    <p:sldId id="404" r:id="rId30"/>
    <p:sldId id="405" r:id="rId31"/>
    <p:sldId id="406" r:id="rId32"/>
    <p:sldId id="407" r:id="rId33"/>
    <p:sldId id="408" r:id="rId34"/>
    <p:sldId id="409" r:id="rId35"/>
    <p:sldId id="302" r:id="rId36"/>
    <p:sldId id="303" r:id="rId37"/>
    <p:sldId id="304" r:id="rId38"/>
    <p:sldId id="305" r:id="rId39"/>
    <p:sldId id="306" r:id="rId40"/>
    <p:sldId id="307" r:id="rId41"/>
    <p:sldId id="308" r:id="rId42"/>
    <p:sldId id="309" r:id="rId43"/>
    <p:sldId id="310" r:id="rId44"/>
    <p:sldId id="311" r:id="rId45"/>
    <p:sldId id="312" r:id="rId46"/>
    <p:sldId id="313" r:id="rId47"/>
    <p:sldId id="314" r:id="rId48"/>
    <p:sldId id="316" r:id="rId49"/>
    <p:sldId id="410" r:id="rId50"/>
    <p:sldId id="319" r:id="rId51"/>
    <p:sldId id="320" r:id="rId52"/>
    <p:sldId id="321" r:id="rId53"/>
    <p:sldId id="322" r:id="rId54"/>
    <p:sldId id="323" r:id="rId55"/>
    <p:sldId id="324" r:id="rId56"/>
    <p:sldId id="325" r:id="rId57"/>
    <p:sldId id="326" r:id="rId58"/>
    <p:sldId id="327" r:id="rId59"/>
    <p:sldId id="328" r:id="rId60"/>
    <p:sldId id="329" r:id="rId61"/>
    <p:sldId id="330" r:id="rId62"/>
    <p:sldId id="331" r:id="rId63"/>
    <p:sldId id="339" r:id="rId64"/>
    <p:sldId id="340" r:id="rId65"/>
    <p:sldId id="341" r:id="rId66"/>
    <p:sldId id="342" r:id="rId67"/>
    <p:sldId id="343" r:id="rId68"/>
    <p:sldId id="344" r:id="rId69"/>
    <p:sldId id="345" r:id="rId70"/>
    <p:sldId id="346" r:id="rId71"/>
    <p:sldId id="347" r:id="rId72"/>
    <p:sldId id="348" r:id="rId73"/>
    <p:sldId id="349" r:id="rId74"/>
    <p:sldId id="350" r:id="rId75"/>
    <p:sldId id="351" r:id="rId76"/>
    <p:sldId id="352" r:id="rId77"/>
    <p:sldId id="353" r:id="rId78"/>
    <p:sldId id="354" r:id="rId79"/>
    <p:sldId id="355" r:id="rId80"/>
    <p:sldId id="356" r:id="rId81"/>
    <p:sldId id="357" r:id="rId82"/>
    <p:sldId id="358" r:id="rId83"/>
    <p:sldId id="359" r:id="rId84"/>
    <p:sldId id="360" r:id="rId85"/>
    <p:sldId id="361" r:id="rId86"/>
    <p:sldId id="362" r:id="rId87"/>
    <p:sldId id="363" r:id="rId88"/>
    <p:sldId id="364" r:id="rId89"/>
    <p:sldId id="365" r:id="rId90"/>
    <p:sldId id="366" r:id="rId91"/>
    <p:sldId id="367" r:id="rId92"/>
    <p:sldId id="368" r:id="rId93"/>
    <p:sldId id="369" r:id="rId94"/>
    <p:sldId id="370" r:id="rId95"/>
    <p:sldId id="371" r:id="rId96"/>
    <p:sldId id="372" r:id="rId97"/>
    <p:sldId id="373" r:id="rId98"/>
    <p:sldId id="374" r:id="rId99"/>
    <p:sldId id="375" r:id="rId100"/>
    <p:sldId id="376" r:id="rId101"/>
    <p:sldId id="377" r:id="rId102"/>
    <p:sldId id="378" r:id="rId103"/>
    <p:sldId id="379" r:id="rId104"/>
    <p:sldId id="381" r:id="rId105"/>
    <p:sldId id="384" r:id="rId106"/>
    <p:sldId id="387" r:id="rId107"/>
    <p:sldId id="388" r:id="rId108"/>
    <p:sldId id="389" r:id="rId109"/>
    <p:sldId id="390" r:id="rId110"/>
    <p:sldId id="398" r:id="rId111"/>
    <p:sldId id="396" r:id="rId112"/>
    <p:sldId id="397" r:id="rId113"/>
    <p:sldId id="399" r:id="rId114"/>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66" autoAdjust="0"/>
    <p:restoredTop sz="94660"/>
  </p:normalViewPr>
  <p:slideViewPr>
    <p:cSldViewPr snapToGrid="0">
      <p:cViewPr varScale="1">
        <p:scale>
          <a:sx n="67" d="100"/>
          <a:sy n="67" d="100"/>
        </p:scale>
        <p:origin x="1494" y="72"/>
      </p:cViewPr>
      <p:guideLst/>
    </p:cSldViewPr>
  </p:slideViewPr>
  <p:notesTextViewPr>
    <p:cViewPr>
      <p:scale>
        <a:sx n="1" d="1"/>
        <a:sy n="1" d="1"/>
      </p:scale>
      <p:origin x="0" y="0"/>
    </p:cViewPr>
  </p:notesTextViewPr>
  <p:notesViewPr>
    <p:cSldViewPr snapToGrid="0">
      <p:cViewPr varScale="1">
        <p:scale>
          <a:sx n="87" d="100"/>
          <a:sy n="87" d="100"/>
        </p:scale>
        <p:origin x="3840"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49" Type="http://schemas.microsoft.com/office/2015/10/relationships/revisionInfo" Target="revisionInfo.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 xmlns:a16="http://schemas.microsoft.com/office/drawing/2014/main" id="{10C2F312-4391-4D8F-B01C-8BAAD05DBEF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 xmlns:a16="http://schemas.microsoft.com/office/drawing/2014/main" id="{370957D3-0F6F-4A6B-87C2-D2632C2AA11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9793743-D824-4F67-A86D-A791798D1D4B}" type="datetimeFigureOut">
              <a:rPr lang="pt-BR" smtClean="0"/>
              <a:t>15/03/2018</a:t>
            </a:fld>
            <a:endParaRPr lang="pt-BR"/>
          </a:p>
        </p:txBody>
      </p:sp>
      <p:sp>
        <p:nvSpPr>
          <p:cNvPr id="4" name="Espaço Reservado para Rodapé 3">
            <a:extLst>
              <a:ext uri="{FF2B5EF4-FFF2-40B4-BE49-F238E27FC236}">
                <a16:creationId xmlns="" xmlns:a16="http://schemas.microsoft.com/office/drawing/2014/main" id="{A6BCC23C-92E8-4497-A8FA-AC40B977CE4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 xmlns:a16="http://schemas.microsoft.com/office/drawing/2014/main" id="{A0F1E8FA-BEAE-4DAF-AE9D-D02472A2B30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0A3E774-90EE-43E4-9088-6947A00AE9D7}" type="slidenum">
              <a:rPr lang="pt-BR" smtClean="0"/>
              <a:t>‹nº›</a:t>
            </a:fld>
            <a:endParaRPr lang="pt-BR"/>
          </a:p>
        </p:txBody>
      </p:sp>
    </p:spTree>
    <p:extLst>
      <p:ext uri="{BB962C8B-B14F-4D97-AF65-F5344CB8AC3E}">
        <p14:creationId xmlns:p14="http://schemas.microsoft.com/office/powerpoint/2010/main" val="3556518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5813A0-80F0-490E-8BC4-BD0680324E17}" type="datetimeFigureOut">
              <a:rPr lang="pt-BR" smtClean="0"/>
              <a:t>15/03/2018</a:t>
            </a:fld>
            <a:endParaRPr lang="pt-BR"/>
          </a:p>
        </p:txBody>
      </p:sp>
      <p:sp>
        <p:nvSpPr>
          <p:cNvPr id="4" name="Espaço Reservado para Imagem de Slide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9B0D9F-664E-4576-A852-2744AE88C42C}" type="slidenum">
              <a:rPr lang="pt-BR" smtClean="0"/>
              <a:t>‹nº›</a:t>
            </a:fld>
            <a:endParaRPr lang="pt-BR"/>
          </a:p>
        </p:txBody>
      </p:sp>
    </p:spTree>
    <p:extLst>
      <p:ext uri="{BB962C8B-B14F-4D97-AF65-F5344CB8AC3E}">
        <p14:creationId xmlns:p14="http://schemas.microsoft.com/office/powerpoint/2010/main" val="1336151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371600" y="1143000"/>
            <a:ext cx="4114800" cy="3086100"/>
          </a:xfrm>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fld id="{062EB667-91C1-4BF3-9922-8F59E72FF6B9}" type="slidenum">
              <a:rPr lang="pt-BR" smtClean="0"/>
              <a:pPr/>
              <a:t>1</a:t>
            </a:fld>
            <a:endParaRPr lang="pt-BR"/>
          </a:p>
        </p:txBody>
      </p:sp>
    </p:spTree>
    <p:extLst>
      <p:ext uri="{BB962C8B-B14F-4D97-AF65-F5344CB8AC3E}">
        <p14:creationId xmlns:p14="http://schemas.microsoft.com/office/powerpoint/2010/main" val="3676022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a:extLst>
              <a:ext uri="{FF2B5EF4-FFF2-40B4-BE49-F238E27FC236}">
                <a16:creationId xmlns="" xmlns:a16="http://schemas.microsoft.com/office/drawing/2014/main" id="{41959BA3-BC3B-4440-921F-791F3DA5F8CE}"/>
              </a:ext>
            </a:extLst>
          </p:cNvPr>
          <p:cNvSpPr>
            <a:spLocks noGrp="1" noChangeArrowheads="1"/>
          </p:cNvSpPr>
          <p:nvPr>
            <p:ph type="sldNum" sz="quarter" idx="5"/>
          </p:nvPr>
        </p:nvSpPr>
        <p:spPr>
          <a:noFill/>
        </p:spPr>
        <p:txBody>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fld id="{2B9AF239-1E55-4B60-BB00-ED4DE4BDF5FC}" type="slidenum">
              <a:rPr lang="pt-BR" altLang="pt-BR" sz="1200" i="0" smtClean="0">
                <a:solidFill>
                  <a:schemeClr val="tx1"/>
                </a:solidFill>
                <a:latin typeface="Times New Roman" panose="02020603050405020304" pitchFamily="18" charset="0"/>
              </a:rPr>
              <a:pPr/>
              <a:t>22</a:t>
            </a:fld>
            <a:endParaRPr lang="pt-BR" altLang="pt-BR" sz="1200" i="0">
              <a:solidFill>
                <a:schemeClr val="tx1"/>
              </a:solidFill>
              <a:latin typeface="Times New Roman" panose="02020603050405020304" pitchFamily="18" charset="0"/>
            </a:endParaRPr>
          </a:p>
        </p:txBody>
      </p:sp>
      <p:sp>
        <p:nvSpPr>
          <p:cNvPr id="53251" name="Rectangle 2">
            <a:extLst>
              <a:ext uri="{FF2B5EF4-FFF2-40B4-BE49-F238E27FC236}">
                <a16:creationId xmlns="" xmlns:a16="http://schemas.microsoft.com/office/drawing/2014/main" id="{BBA26627-55A5-4B27-BB37-828B115B2A13}"/>
              </a:ext>
            </a:extLst>
          </p:cNvPr>
          <p:cNvSpPr>
            <a:spLocks noGrp="1" noRot="1" noChangeAspect="1" noChangeArrowheads="1" noTextEdit="1"/>
          </p:cNvSpPr>
          <p:nvPr>
            <p:ph type="sldImg"/>
          </p:nvPr>
        </p:nvSpPr>
        <p:spPr>
          <a:ln cap="flat"/>
        </p:spPr>
      </p:sp>
      <p:sp>
        <p:nvSpPr>
          <p:cNvPr id="53252" name="Rectangle 3">
            <a:extLst>
              <a:ext uri="{FF2B5EF4-FFF2-40B4-BE49-F238E27FC236}">
                <a16:creationId xmlns="" xmlns:a16="http://schemas.microsoft.com/office/drawing/2014/main" id="{70D49300-6D87-417F-B51E-DD6A83A3461E}"/>
              </a:ext>
            </a:extLst>
          </p:cNvPr>
          <p:cNvSpPr>
            <a:spLocks noGrp="1" noChangeArrowheads="1"/>
          </p:cNvSpPr>
          <p:nvPr>
            <p:ph type="body" idx="1"/>
          </p:nvPr>
        </p:nvSpPr>
        <p:spPr>
          <a:noFill/>
        </p:spPr>
        <p:txBody>
          <a:bodyPr/>
          <a:lstStyle/>
          <a:p>
            <a:pPr eaLnBrk="1" hangingPunct="1"/>
            <a:endParaRPr lang="pt-BR" altLang="pt-BR"/>
          </a:p>
        </p:txBody>
      </p:sp>
    </p:spTree>
    <p:extLst>
      <p:ext uri="{BB962C8B-B14F-4D97-AF65-F5344CB8AC3E}">
        <p14:creationId xmlns:p14="http://schemas.microsoft.com/office/powerpoint/2010/main" val="1269425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a:extLst>
              <a:ext uri="{FF2B5EF4-FFF2-40B4-BE49-F238E27FC236}">
                <a16:creationId xmlns="" xmlns:a16="http://schemas.microsoft.com/office/drawing/2014/main" id="{1CFC40DA-09C3-48F5-8B10-B459A56C6BA8}"/>
              </a:ext>
            </a:extLst>
          </p:cNvPr>
          <p:cNvSpPr>
            <a:spLocks noGrp="1" noChangeArrowheads="1"/>
          </p:cNvSpPr>
          <p:nvPr>
            <p:ph type="sldNum" sz="quarter" idx="5"/>
          </p:nvPr>
        </p:nvSpPr>
        <p:spPr>
          <a:noFill/>
        </p:spPr>
        <p:txBody>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fld id="{B1E1415B-F081-41CD-B02D-022B34DA3FD6}" type="slidenum">
              <a:rPr lang="pt-BR" altLang="pt-BR" sz="1200" i="0" smtClean="0">
                <a:solidFill>
                  <a:schemeClr val="tx1"/>
                </a:solidFill>
                <a:latin typeface="Times New Roman" panose="02020603050405020304" pitchFamily="18" charset="0"/>
              </a:rPr>
              <a:pPr/>
              <a:t>23</a:t>
            </a:fld>
            <a:endParaRPr lang="pt-BR" altLang="pt-BR" sz="1200" i="0">
              <a:solidFill>
                <a:schemeClr val="tx1"/>
              </a:solidFill>
              <a:latin typeface="Times New Roman" panose="02020603050405020304" pitchFamily="18" charset="0"/>
            </a:endParaRPr>
          </a:p>
        </p:txBody>
      </p:sp>
      <p:sp>
        <p:nvSpPr>
          <p:cNvPr id="55299" name="Rectangle 2">
            <a:extLst>
              <a:ext uri="{FF2B5EF4-FFF2-40B4-BE49-F238E27FC236}">
                <a16:creationId xmlns="" xmlns:a16="http://schemas.microsoft.com/office/drawing/2014/main" id="{24170218-4D40-44F4-9410-E58AD57B35F5}"/>
              </a:ext>
            </a:extLst>
          </p:cNvPr>
          <p:cNvSpPr>
            <a:spLocks noGrp="1" noRot="1" noChangeAspect="1" noChangeArrowheads="1" noTextEdit="1"/>
          </p:cNvSpPr>
          <p:nvPr>
            <p:ph type="sldImg"/>
          </p:nvPr>
        </p:nvSpPr>
        <p:spPr>
          <a:ln cap="flat"/>
        </p:spPr>
      </p:sp>
      <p:sp>
        <p:nvSpPr>
          <p:cNvPr id="55300" name="Rectangle 3">
            <a:extLst>
              <a:ext uri="{FF2B5EF4-FFF2-40B4-BE49-F238E27FC236}">
                <a16:creationId xmlns="" xmlns:a16="http://schemas.microsoft.com/office/drawing/2014/main" id="{35C86E05-44DD-435B-9DFA-770C39795112}"/>
              </a:ext>
            </a:extLst>
          </p:cNvPr>
          <p:cNvSpPr>
            <a:spLocks noGrp="1" noChangeArrowheads="1"/>
          </p:cNvSpPr>
          <p:nvPr>
            <p:ph type="body" idx="1"/>
          </p:nvPr>
        </p:nvSpPr>
        <p:spPr>
          <a:noFill/>
        </p:spPr>
        <p:txBody>
          <a:bodyPr/>
          <a:lstStyle/>
          <a:p>
            <a:pPr eaLnBrk="1" hangingPunct="1"/>
            <a:endParaRPr lang="pt-BR" altLang="pt-BR"/>
          </a:p>
        </p:txBody>
      </p:sp>
    </p:spTree>
    <p:extLst>
      <p:ext uri="{BB962C8B-B14F-4D97-AF65-F5344CB8AC3E}">
        <p14:creationId xmlns:p14="http://schemas.microsoft.com/office/powerpoint/2010/main" val="31028133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 xmlns:a16="http://schemas.microsoft.com/office/drawing/2014/main" id="{467A659A-5A20-46F6-A1C7-1D62DCE2691D}"/>
              </a:ext>
            </a:extLst>
          </p:cNvPr>
          <p:cNvSpPr>
            <a:spLocks noGrp="1" noChangeArrowheads="1"/>
          </p:cNvSpPr>
          <p:nvPr>
            <p:ph type="sldNum" sz="quarter" idx="5"/>
          </p:nvPr>
        </p:nvSpPr>
        <p:spPr>
          <a:noFill/>
        </p:spPr>
        <p:txBody>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fld id="{4B68278D-5D19-4B2B-8D02-98C73E57438A}" type="slidenum">
              <a:rPr lang="pt-BR" altLang="pt-BR" sz="1200" i="0" smtClean="0">
                <a:solidFill>
                  <a:schemeClr val="tx1"/>
                </a:solidFill>
                <a:latin typeface="Times New Roman" panose="02020603050405020304" pitchFamily="18" charset="0"/>
              </a:rPr>
              <a:pPr/>
              <a:t>25</a:t>
            </a:fld>
            <a:endParaRPr lang="pt-BR" altLang="pt-BR" sz="1200" i="0">
              <a:solidFill>
                <a:schemeClr val="tx1"/>
              </a:solidFill>
              <a:latin typeface="Times New Roman" panose="02020603050405020304" pitchFamily="18" charset="0"/>
            </a:endParaRPr>
          </a:p>
        </p:txBody>
      </p:sp>
      <p:sp>
        <p:nvSpPr>
          <p:cNvPr id="58371" name="Rectangle 2">
            <a:extLst>
              <a:ext uri="{FF2B5EF4-FFF2-40B4-BE49-F238E27FC236}">
                <a16:creationId xmlns="" xmlns:a16="http://schemas.microsoft.com/office/drawing/2014/main" id="{852CB840-A560-47F2-BF9C-C148C254BAE8}"/>
              </a:ext>
            </a:extLst>
          </p:cNvPr>
          <p:cNvSpPr>
            <a:spLocks noGrp="1" noRot="1" noChangeAspect="1" noChangeArrowheads="1" noTextEdit="1"/>
          </p:cNvSpPr>
          <p:nvPr>
            <p:ph type="sldImg"/>
          </p:nvPr>
        </p:nvSpPr>
        <p:spPr>
          <a:ln cap="flat"/>
        </p:spPr>
      </p:sp>
      <p:sp>
        <p:nvSpPr>
          <p:cNvPr id="58372" name="Rectangle 3">
            <a:extLst>
              <a:ext uri="{FF2B5EF4-FFF2-40B4-BE49-F238E27FC236}">
                <a16:creationId xmlns="" xmlns:a16="http://schemas.microsoft.com/office/drawing/2014/main" id="{5730E49A-4088-47EC-BFB8-00EA0D1C9CFD}"/>
              </a:ext>
            </a:extLst>
          </p:cNvPr>
          <p:cNvSpPr>
            <a:spLocks noGrp="1" noChangeArrowheads="1"/>
          </p:cNvSpPr>
          <p:nvPr>
            <p:ph type="body" idx="1"/>
          </p:nvPr>
        </p:nvSpPr>
        <p:spPr>
          <a:noFill/>
        </p:spPr>
        <p:txBody>
          <a:bodyPr/>
          <a:lstStyle/>
          <a:p>
            <a:pPr eaLnBrk="1" hangingPunct="1"/>
            <a:endParaRPr lang="pt-BR" altLang="pt-BR"/>
          </a:p>
        </p:txBody>
      </p:sp>
    </p:spTree>
    <p:extLst>
      <p:ext uri="{BB962C8B-B14F-4D97-AF65-F5344CB8AC3E}">
        <p14:creationId xmlns:p14="http://schemas.microsoft.com/office/powerpoint/2010/main" val="39841907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Espaço Reservado para Imagem de Slide 1">
            <a:extLst>
              <a:ext uri="{FF2B5EF4-FFF2-40B4-BE49-F238E27FC236}">
                <a16:creationId xmlns="" xmlns:a16="http://schemas.microsoft.com/office/drawing/2014/main" id="{B6D4A262-5784-41B3-AFD9-069FC8C92B8D}"/>
              </a:ext>
            </a:extLst>
          </p:cNvPr>
          <p:cNvSpPr>
            <a:spLocks noGrp="1" noRot="1" noChangeAspect="1" noTextEdit="1"/>
          </p:cNvSpPr>
          <p:nvPr>
            <p:ph type="sldImg"/>
          </p:nvPr>
        </p:nvSpPr>
        <p:spPr>
          <a:ln/>
        </p:spPr>
      </p:sp>
      <p:sp>
        <p:nvSpPr>
          <p:cNvPr id="131075" name="Espaço Reservado para Anotações 2">
            <a:extLst>
              <a:ext uri="{FF2B5EF4-FFF2-40B4-BE49-F238E27FC236}">
                <a16:creationId xmlns="" xmlns:a16="http://schemas.microsoft.com/office/drawing/2014/main" id="{26151CF0-F11E-48D7-8D8A-664D55282D16}"/>
              </a:ext>
            </a:extLst>
          </p:cNvPr>
          <p:cNvSpPr>
            <a:spLocks noGrp="1"/>
          </p:cNvSpPr>
          <p:nvPr>
            <p:ph type="body" idx="1"/>
          </p:nvPr>
        </p:nvSpPr>
        <p:spPr>
          <a:noFill/>
        </p:spPr>
        <p:txBody>
          <a:bodyPr/>
          <a:lstStyle/>
          <a:p>
            <a:endParaRPr lang="pt-BR" altLang="pt-BR"/>
          </a:p>
        </p:txBody>
      </p:sp>
      <p:sp>
        <p:nvSpPr>
          <p:cNvPr id="131076" name="Espaço Reservado para Número de Slide 3">
            <a:extLst>
              <a:ext uri="{FF2B5EF4-FFF2-40B4-BE49-F238E27FC236}">
                <a16:creationId xmlns="" xmlns:a16="http://schemas.microsoft.com/office/drawing/2014/main" id="{BEF7C58E-C046-4CC2-82A0-F007635C688A}"/>
              </a:ext>
            </a:extLst>
          </p:cNvPr>
          <p:cNvSpPr>
            <a:spLocks noGrp="1"/>
          </p:cNvSpPr>
          <p:nvPr>
            <p:ph type="sldNum" sz="quarter" idx="5"/>
          </p:nvPr>
        </p:nvSpPr>
        <p:spPr>
          <a:noFill/>
        </p:spPr>
        <p:txBody>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fld id="{B3557C87-6B19-4D41-A3CD-14AF29F4405E}" type="slidenum">
              <a:rPr lang="pt-BR" altLang="pt-BR" sz="1200" i="0" smtClean="0">
                <a:solidFill>
                  <a:schemeClr val="tx1"/>
                </a:solidFill>
                <a:latin typeface="Times New Roman" panose="02020603050405020304" pitchFamily="18" charset="0"/>
              </a:rPr>
              <a:pPr/>
              <a:t>92</a:t>
            </a:fld>
            <a:endParaRPr lang="pt-BR" altLang="pt-BR" sz="1200" i="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054094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fld id="{C2B6177E-CB21-42D4-B3B8-CBE3A0C45CC7}" type="slidenum">
              <a:rPr lang="pt-BR" altLang="pt-BR" sz="1200" i="0" smtClean="0">
                <a:solidFill>
                  <a:schemeClr val="tx1"/>
                </a:solidFill>
                <a:latin typeface="Times New Roman" panose="02020603050405020304" pitchFamily="18" charset="0"/>
              </a:rPr>
              <a:pPr/>
              <a:t>4</a:t>
            </a:fld>
            <a:endParaRPr lang="pt-BR" altLang="pt-BR" sz="1200" i="0" smtClean="0">
              <a:solidFill>
                <a:schemeClr val="tx1"/>
              </a:solidFill>
              <a:latin typeface="Times New Roman" panose="02020603050405020304" pitchFamily="18" charset="0"/>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pPr eaLnBrk="1" hangingPunct="1"/>
            <a:endParaRPr lang="pt-BR" altLang="pt-BR" smtClean="0"/>
          </a:p>
        </p:txBody>
      </p:sp>
    </p:spTree>
    <p:extLst>
      <p:ext uri="{BB962C8B-B14F-4D97-AF65-F5344CB8AC3E}">
        <p14:creationId xmlns:p14="http://schemas.microsoft.com/office/powerpoint/2010/main" val="261383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 xmlns:a16="http://schemas.microsoft.com/office/drawing/2014/main" id="{3E3A5550-E6B0-4CE7-A73B-3A2D72FC74A9}"/>
              </a:ext>
            </a:extLst>
          </p:cNvPr>
          <p:cNvSpPr>
            <a:spLocks noGrp="1" noChangeArrowheads="1"/>
          </p:cNvSpPr>
          <p:nvPr>
            <p:ph type="sldNum" sz="quarter" idx="5"/>
          </p:nvPr>
        </p:nvSpPr>
        <p:spPr>
          <a:noFill/>
        </p:spPr>
        <p:txBody>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fld id="{FD02F235-8360-46F8-B75E-5D00D5CCBFC3}" type="slidenum">
              <a:rPr lang="pt-BR" altLang="pt-BR" sz="1200" i="0" smtClean="0">
                <a:solidFill>
                  <a:schemeClr val="tx1"/>
                </a:solidFill>
                <a:latin typeface="Times New Roman" panose="02020603050405020304" pitchFamily="18" charset="0"/>
              </a:rPr>
              <a:pPr/>
              <a:t>9</a:t>
            </a:fld>
            <a:endParaRPr lang="pt-BR" altLang="pt-BR" sz="1200" i="0">
              <a:solidFill>
                <a:schemeClr val="tx1"/>
              </a:solidFill>
              <a:latin typeface="Times New Roman" panose="02020603050405020304" pitchFamily="18" charset="0"/>
            </a:endParaRPr>
          </a:p>
        </p:txBody>
      </p:sp>
      <p:sp>
        <p:nvSpPr>
          <p:cNvPr id="32771" name="Rectangle 2">
            <a:extLst>
              <a:ext uri="{FF2B5EF4-FFF2-40B4-BE49-F238E27FC236}">
                <a16:creationId xmlns="" xmlns:a16="http://schemas.microsoft.com/office/drawing/2014/main" id="{9E61DE5F-30E3-4436-8870-2D46FEB2B37E}"/>
              </a:ext>
            </a:extLst>
          </p:cNvPr>
          <p:cNvSpPr>
            <a:spLocks noGrp="1" noRot="1" noChangeAspect="1" noChangeArrowheads="1" noTextEdit="1"/>
          </p:cNvSpPr>
          <p:nvPr>
            <p:ph type="sldImg"/>
          </p:nvPr>
        </p:nvSpPr>
        <p:spPr>
          <a:ln/>
        </p:spPr>
      </p:sp>
      <p:sp>
        <p:nvSpPr>
          <p:cNvPr id="32772" name="Rectangle 3">
            <a:extLst>
              <a:ext uri="{FF2B5EF4-FFF2-40B4-BE49-F238E27FC236}">
                <a16:creationId xmlns="" xmlns:a16="http://schemas.microsoft.com/office/drawing/2014/main" id="{80DB4930-3E78-4AD8-8312-D5B88616457D}"/>
              </a:ext>
            </a:extLst>
          </p:cNvPr>
          <p:cNvSpPr>
            <a:spLocks noGrp="1" noChangeArrowheads="1"/>
          </p:cNvSpPr>
          <p:nvPr>
            <p:ph type="body" idx="1"/>
          </p:nvPr>
        </p:nvSpPr>
        <p:spPr>
          <a:noFill/>
        </p:spPr>
        <p:txBody>
          <a:bodyPr/>
          <a:lstStyle/>
          <a:p>
            <a:pPr eaLnBrk="1" hangingPunct="1"/>
            <a:endParaRPr lang="pt-BR" altLang="pt-BR"/>
          </a:p>
        </p:txBody>
      </p:sp>
    </p:spTree>
    <p:extLst>
      <p:ext uri="{BB962C8B-B14F-4D97-AF65-F5344CB8AC3E}">
        <p14:creationId xmlns:p14="http://schemas.microsoft.com/office/powerpoint/2010/main" val="731810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 xmlns:a16="http://schemas.microsoft.com/office/drawing/2014/main" id="{C70E1BF7-6A88-40BA-B53D-215E49BDF2E3}"/>
              </a:ext>
            </a:extLst>
          </p:cNvPr>
          <p:cNvSpPr>
            <a:spLocks noGrp="1" noChangeArrowheads="1"/>
          </p:cNvSpPr>
          <p:nvPr>
            <p:ph type="sldNum" sz="quarter" idx="5"/>
          </p:nvPr>
        </p:nvSpPr>
        <p:spPr>
          <a:noFill/>
        </p:spPr>
        <p:txBody>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fld id="{204C8B3A-DFD0-428B-AD1A-4B0B6E699E84}" type="slidenum">
              <a:rPr lang="pt-BR" altLang="pt-BR" sz="1200" i="0" smtClean="0">
                <a:solidFill>
                  <a:schemeClr val="tx1"/>
                </a:solidFill>
                <a:latin typeface="Times New Roman" panose="02020603050405020304" pitchFamily="18" charset="0"/>
              </a:rPr>
              <a:pPr/>
              <a:t>10</a:t>
            </a:fld>
            <a:endParaRPr lang="pt-BR" altLang="pt-BR" sz="1200" i="0">
              <a:solidFill>
                <a:schemeClr val="tx1"/>
              </a:solidFill>
              <a:latin typeface="Times New Roman" panose="02020603050405020304" pitchFamily="18" charset="0"/>
            </a:endParaRPr>
          </a:p>
        </p:txBody>
      </p:sp>
      <p:sp>
        <p:nvSpPr>
          <p:cNvPr id="34819" name="Rectangle 2">
            <a:extLst>
              <a:ext uri="{FF2B5EF4-FFF2-40B4-BE49-F238E27FC236}">
                <a16:creationId xmlns="" xmlns:a16="http://schemas.microsoft.com/office/drawing/2014/main" id="{838D7BA9-E40D-4CC5-BACC-EEA48193AE82}"/>
              </a:ext>
            </a:extLst>
          </p:cNvPr>
          <p:cNvSpPr>
            <a:spLocks noGrp="1" noRot="1" noChangeAspect="1" noChangeArrowheads="1" noTextEdit="1"/>
          </p:cNvSpPr>
          <p:nvPr>
            <p:ph type="sldImg"/>
          </p:nvPr>
        </p:nvSpPr>
        <p:spPr>
          <a:ln/>
        </p:spPr>
      </p:sp>
      <p:sp>
        <p:nvSpPr>
          <p:cNvPr id="34820" name="Rectangle 3">
            <a:extLst>
              <a:ext uri="{FF2B5EF4-FFF2-40B4-BE49-F238E27FC236}">
                <a16:creationId xmlns="" xmlns:a16="http://schemas.microsoft.com/office/drawing/2014/main" id="{06944BBD-115D-44EE-BDB7-063AB072C248}"/>
              </a:ext>
            </a:extLst>
          </p:cNvPr>
          <p:cNvSpPr>
            <a:spLocks noGrp="1" noChangeArrowheads="1"/>
          </p:cNvSpPr>
          <p:nvPr>
            <p:ph type="body" idx="1"/>
          </p:nvPr>
        </p:nvSpPr>
        <p:spPr>
          <a:noFill/>
        </p:spPr>
        <p:txBody>
          <a:bodyPr/>
          <a:lstStyle/>
          <a:p>
            <a:pPr eaLnBrk="1" hangingPunct="1"/>
            <a:endParaRPr lang="pt-BR" altLang="pt-BR"/>
          </a:p>
        </p:txBody>
      </p:sp>
    </p:spTree>
    <p:extLst>
      <p:ext uri="{BB962C8B-B14F-4D97-AF65-F5344CB8AC3E}">
        <p14:creationId xmlns:p14="http://schemas.microsoft.com/office/powerpoint/2010/main" val="3578364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 xmlns:a16="http://schemas.microsoft.com/office/drawing/2014/main" id="{200F227A-E336-404C-A263-B1A0955E3FE2}"/>
              </a:ext>
            </a:extLst>
          </p:cNvPr>
          <p:cNvSpPr>
            <a:spLocks noGrp="1" noChangeArrowheads="1"/>
          </p:cNvSpPr>
          <p:nvPr>
            <p:ph type="sldNum" sz="quarter" idx="5"/>
          </p:nvPr>
        </p:nvSpPr>
        <p:spPr>
          <a:noFill/>
        </p:spPr>
        <p:txBody>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fld id="{B7A7B834-4114-45C6-8A5D-AD881DA40F4A}" type="slidenum">
              <a:rPr lang="pt-BR" altLang="pt-BR" sz="1200" i="0" smtClean="0">
                <a:solidFill>
                  <a:schemeClr val="tx1"/>
                </a:solidFill>
                <a:latin typeface="Times New Roman" panose="02020603050405020304" pitchFamily="18" charset="0"/>
              </a:rPr>
              <a:pPr/>
              <a:t>14</a:t>
            </a:fld>
            <a:endParaRPr lang="pt-BR" altLang="pt-BR" sz="1200" i="0">
              <a:solidFill>
                <a:schemeClr val="tx1"/>
              </a:solidFill>
              <a:latin typeface="Times New Roman" panose="02020603050405020304" pitchFamily="18" charset="0"/>
            </a:endParaRPr>
          </a:p>
        </p:txBody>
      </p:sp>
      <p:sp>
        <p:nvSpPr>
          <p:cNvPr id="39939" name="Rectangle 2">
            <a:extLst>
              <a:ext uri="{FF2B5EF4-FFF2-40B4-BE49-F238E27FC236}">
                <a16:creationId xmlns="" xmlns:a16="http://schemas.microsoft.com/office/drawing/2014/main" id="{036D0C50-F5C2-4AD8-92AA-5F1919D49011}"/>
              </a:ext>
            </a:extLst>
          </p:cNvPr>
          <p:cNvSpPr>
            <a:spLocks noGrp="1" noRot="1" noChangeAspect="1" noChangeArrowheads="1" noTextEdit="1"/>
          </p:cNvSpPr>
          <p:nvPr>
            <p:ph type="sldImg"/>
          </p:nvPr>
        </p:nvSpPr>
        <p:spPr>
          <a:ln cap="flat"/>
        </p:spPr>
      </p:sp>
      <p:sp>
        <p:nvSpPr>
          <p:cNvPr id="39940" name="Rectangle 3">
            <a:extLst>
              <a:ext uri="{FF2B5EF4-FFF2-40B4-BE49-F238E27FC236}">
                <a16:creationId xmlns="" xmlns:a16="http://schemas.microsoft.com/office/drawing/2014/main" id="{F99B3939-E8D9-4128-8D3F-3C0993BEC35A}"/>
              </a:ext>
            </a:extLst>
          </p:cNvPr>
          <p:cNvSpPr>
            <a:spLocks noGrp="1" noChangeArrowheads="1"/>
          </p:cNvSpPr>
          <p:nvPr>
            <p:ph type="body" idx="1"/>
          </p:nvPr>
        </p:nvSpPr>
        <p:spPr>
          <a:noFill/>
        </p:spPr>
        <p:txBody>
          <a:bodyPr/>
          <a:lstStyle/>
          <a:p>
            <a:pPr eaLnBrk="1" hangingPunct="1"/>
            <a:endParaRPr lang="pt-BR" altLang="pt-BR"/>
          </a:p>
        </p:txBody>
      </p:sp>
    </p:spTree>
    <p:extLst>
      <p:ext uri="{BB962C8B-B14F-4D97-AF65-F5344CB8AC3E}">
        <p14:creationId xmlns:p14="http://schemas.microsoft.com/office/powerpoint/2010/main" val="8830852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 xmlns:a16="http://schemas.microsoft.com/office/drawing/2014/main" id="{3DEAA7AB-BC90-463C-A120-5DB67060EBB1}"/>
              </a:ext>
            </a:extLst>
          </p:cNvPr>
          <p:cNvSpPr>
            <a:spLocks noGrp="1" noChangeArrowheads="1"/>
          </p:cNvSpPr>
          <p:nvPr>
            <p:ph type="sldNum" sz="quarter" idx="5"/>
          </p:nvPr>
        </p:nvSpPr>
        <p:spPr>
          <a:noFill/>
        </p:spPr>
        <p:txBody>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fld id="{D4ACD926-C116-41F1-B571-A147219E628C}" type="slidenum">
              <a:rPr lang="pt-BR" altLang="pt-BR" sz="1200" i="0" smtClean="0">
                <a:solidFill>
                  <a:schemeClr val="tx1"/>
                </a:solidFill>
                <a:latin typeface="Times New Roman" panose="02020603050405020304" pitchFamily="18" charset="0"/>
              </a:rPr>
              <a:pPr/>
              <a:t>15</a:t>
            </a:fld>
            <a:endParaRPr lang="pt-BR" altLang="pt-BR" sz="1200" i="0">
              <a:solidFill>
                <a:schemeClr val="tx1"/>
              </a:solidFill>
              <a:latin typeface="Times New Roman" panose="02020603050405020304" pitchFamily="18" charset="0"/>
            </a:endParaRPr>
          </a:p>
        </p:txBody>
      </p:sp>
      <p:sp>
        <p:nvSpPr>
          <p:cNvPr id="41987" name="Rectangle 2">
            <a:extLst>
              <a:ext uri="{FF2B5EF4-FFF2-40B4-BE49-F238E27FC236}">
                <a16:creationId xmlns="" xmlns:a16="http://schemas.microsoft.com/office/drawing/2014/main" id="{1564A989-4123-4000-A476-4B0EC35889B2}"/>
              </a:ext>
            </a:extLst>
          </p:cNvPr>
          <p:cNvSpPr>
            <a:spLocks noGrp="1" noRot="1" noChangeAspect="1" noChangeArrowheads="1" noTextEdit="1"/>
          </p:cNvSpPr>
          <p:nvPr>
            <p:ph type="sldImg"/>
          </p:nvPr>
        </p:nvSpPr>
        <p:spPr>
          <a:ln/>
        </p:spPr>
      </p:sp>
      <p:sp>
        <p:nvSpPr>
          <p:cNvPr id="41988" name="Rectangle 3">
            <a:extLst>
              <a:ext uri="{FF2B5EF4-FFF2-40B4-BE49-F238E27FC236}">
                <a16:creationId xmlns="" xmlns:a16="http://schemas.microsoft.com/office/drawing/2014/main" id="{713B5057-9AB1-4C9E-BB42-41F17950FA05}"/>
              </a:ext>
            </a:extLst>
          </p:cNvPr>
          <p:cNvSpPr>
            <a:spLocks noGrp="1" noChangeArrowheads="1"/>
          </p:cNvSpPr>
          <p:nvPr>
            <p:ph type="body" idx="1"/>
          </p:nvPr>
        </p:nvSpPr>
        <p:spPr>
          <a:noFill/>
        </p:spPr>
        <p:txBody>
          <a:bodyPr/>
          <a:lstStyle/>
          <a:p>
            <a:pPr eaLnBrk="1" hangingPunct="1"/>
            <a:endParaRPr lang="pt-BR" altLang="pt-BR"/>
          </a:p>
        </p:txBody>
      </p:sp>
    </p:spTree>
    <p:extLst>
      <p:ext uri="{BB962C8B-B14F-4D97-AF65-F5344CB8AC3E}">
        <p14:creationId xmlns:p14="http://schemas.microsoft.com/office/powerpoint/2010/main" val="109474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 xmlns:a16="http://schemas.microsoft.com/office/drawing/2014/main" id="{183AD9F1-E3BA-4BBC-8102-522157EA356A}"/>
              </a:ext>
            </a:extLst>
          </p:cNvPr>
          <p:cNvSpPr>
            <a:spLocks noGrp="1" noChangeArrowheads="1"/>
          </p:cNvSpPr>
          <p:nvPr>
            <p:ph type="sldNum" sz="quarter" idx="5"/>
          </p:nvPr>
        </p:nvSpPr>
        <p:spPr>
          <a:noFill/>
        </p:spPr>
        <p:txBody>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fld id="{747C87DE-C24F-4CD6-9D51-71F17D878ECD}" type="slidenum">
              <a:rPr lang="pt-BR" altLang="pt-BR" sz="1200" i="0" smtClean="0">
                <a:solidFill>
                  <a:schemeClr val="tx1"/>
                </a:solidFill>
                <a:latin typeface="Times New Roman" panose="02020603050405020304" pitchFamily="18" charset="0"/>
              </a:rPr>
              <a:pPr/>
              <a:t>18</a:t>
            </a:fld>
            <a:endParaRPr lang="pt-BR" altLang="pt-BR" sz="1200" i="0">
              <a:solidFill>
                <a:schemeClr val="tx1"/>
              </a:solidFill>
              <a:latin typeface="Times New Roman" panose="02020603050405020304" pitchFamily="18" charset="0"/>
            </a:endParaRPr>
          </a:p>
        </p:txBody>
      </p:sp>
      <p:sp>
        <p:nvSpPr>
          <p:cNvPr id="46083" name="Rectangle 2">
            <a:extLst>
              <a:ext uri="{FF2B5EF4-FFF2-40B4-BE49-F238E27FC236}">
                <a16:creationId xmlns="" xmlns:a16="http://schemas.microsoft.com/office/drawing/2014/main" id="{0E05E3A5-A342-42CC-8B44-2D8FFAD4FE4C}"/>
              </a:ext>
            </a:extLst>
          </p:cNvPr>
          <p:cNvSpPr>
            <a:spLocks noGrp="1" noRot="1" noChangeAspect="1" noChangeArrowheads="1" noTextEdit="1"/>
          </p:cNvSpPr>
          <p:nvPr>
            <p:ph type="sldImg"/>
          </p:nvPr>
        </p:nvSpPr>
        <p:spPr>
          <a:ln cap="flat"/>
        </p:spPr>
      </p:sp>
      <p:sp>
        <p:nvSpPr>
          <p:cNvPr id="46084" name="Rectangle 3">
            <a:extLst>
              <a:ext uri="{FF2B5EF4-FFF2-40B4-BE49-F238E27FC236}">
                <a16:creationId xmlns="" xmlns:a16="http://schemas.microsoft.com/office/drawing/2014/main" id="{5429C25E-63B9-4559-BC97-5F7E6D33EC48}"/>
              </a:ext>
            </a:extLst>
          </p:cNvPr>
          <p:cNvSpPr>
            <a:spLocks noGrp="1" noChangeArrowheads="1"/>
          </p:cNvSpPr>
          <p:nvPr>
            <p:ph type="body" idx="1"/>
          </p:nvPr>
        </p:nvSpPr>
        <p:spPr>
          <a:noFill/>
        </p:spPr>
        <p:txBody>
          <a:bodyPr/>
          <a:lstStyle/>
          <a:p>
            <a:pPr eaLnBrk="1" hangingPunct="1"/>
            <a:endParaRPr lang="pt-BR" altLang="pt-BR"/>
          </a:p>
        </p:txBody>
      </p:sp>
    </p:spTree>
    <p:extLst>
      <p:ext uri="{BB962C8B-B14F-4D97-AF65-F5344CB8AC3E}">
        <p14:creationId xmlns:p14="http://schemas.microsoft.com/office/powerpoint/2010/main" val="5281099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a:extLst>
              <a:ext uri="{FF2B5EF4-FFF2-40B4-BE49-F238E27FC236}">
                <a16:creationId xmlns="" xmlns:a16="http://schemas.microsoft.com/office/drawing/2014/main" id="{B4A92DC6-96D7-4DB5-9F11-C8CDE97776FC}"/>
              </a:ext>
            </a:extLst>
          </p:cNvPr>
          <p:cNvSpPr>
            <a:spLocks noGrp="1" noChangeArrowheads="1"/>
          </p:cNvSpPr>
          <p:nvPr>
            <p:ph type="sldNum" sz="quarter" idx="5"/>
          </p:nvPr>
        </p:nvSpPr>
        <p:spPr>
          <a:noFill/>
        </p:spPr>
        <p:txBody>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fld id="{8BF118E5-7663-44CA-852B-DAE1517BBE9D}" type="slidenum">
              <a:rPr lang="pt-BR" altLang="pt-BR" sz="1200" i="0" smtClean="0">
                <a:solidFill>
                  <a:schemeClr val="tx1"/>
                </a:solidFill>
                <a:latin typeface="Times New Roman" panose="02020603050405020304" pitchFamily="18" charset="0"/>
              </a:rPr>
              <a:pPr/>
              <a:t>20</a:t>
            </a:fld>
            <a:endParaRPr lang="pt-BR" altLang="pt-BR" sz="1200" i="0">
              <a:solidFill>
                <a:schemeClr val="tx1"/>
              </a:solidFill>
              <a:latin typeface="Times New Roman" panose="02020603050405020304" pitchFamily="18" charset="0"/>
            </a:endParaRPr>
          </a:p>
        </p:txBody>
      </p:sp>
      <p:sp>
        <p:nvSpPr>
          <p:cNvPr id="49155" name="Rectangle 2">
            <a:extLst>
              <a:ext uri="{FF2B5EF4-FFF2-40B4-BE49-F238E27FC236}">
                <a16:creationId xmlns="" xmlns:a16="http://schemas.microsoft.com/office/drawing/2014/main" id="{F844EA32-A238-4EF1-93CF-EEEB336F5A13}"/>
              </a:ext>
            </a:extLst>
          </p:cNvPr>
          <p:cNvSpPr>
            <a:spLocks noGrp="1" noRot="1" noChangeAspect="1" noChangeArrowheads="1" noTextEdit="1"/>
          </p:cNvSpPr>
          <p:nvPr>
            <p:ph type="sldImg"/>
          </p:nvPr>
        </p:nvSpPr>
        <p:spPr>
          <a:ln cap="flat"/>
        </p:spPr>
      </p:sp>
      <p:sp>
        <p:nvSpPr>
          <p:cNvPr id="49156" name="Rectangle 3">
            <a:extLst>
              <a:ext uri="{FF2B5EF4-FFF2-40B4-BE49-F238E27FC236}">
                <a16:creationId xmlns="" xmlns:a16="http://schemas.microsoft.com/office/drawing/2014/main" id="{13C312C9-EB7C-4894-9E5D-ED39419CB0A0}"/>
              </a:ext>
            </a:extLst>
          </p:cNvPr>
          <p:cNvSpPr>
            <a:spLocks noGrp="1" noChangeArrowheads="1"/>
          </p:cNvSpPr>
          <p:nvPr>
            <p:ph type="body" idx="1"/>
          </p:nvPr>
        </p:nvSpPr>
        <p:spPr>
          <a:noFill/>
        </p:spPr>
        <p:txBody>
          <a:bodyPr/>
          <a:lstStyle/>
          <a:p>
            <a:pPr eaLnBrk="1" hangingPunct="1"/>
            <a:endParaRPr lang="pt-BR" altLang="pt-BR"/>
          </a:p>
        </p:txBody>
      </p:sp>
    </p:spTree>
    <p:extLst>
      <p:ext uri="{BB962C8B-B14F-4D97-AF65-F5344CB8AC3E}">
        <p14:creationId xmlns:p14="http://schemas.microsoft.com/office/powerpoint/2010/main" val="2539990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a:extLst>
              <a:ext uri="{FF2B5EF4-FFF2-40B4-BE49-F238E27FC236}">
                <a16:creationId xmlns="" xmlns:a16="http://schemas.microsoft.com/office/drawing/2014/main" id="{0A2B677C-3375-494D-A4CC-D7E676EB642D}"/>
              </a:ext>
            </a:extLst>
          </p:cNvPr>
          <p:cNvSpPr>
            <a:spLocks noGrp="1" noChangeArrowheads="1"/>
          </p:cNvSpPr>
          <p:nvPr>
            <p:ph type="sldNum" sz="quarter" idx="5"/>
          </p:nvPr>
        </p:nvSpPr>
        <p:spPr>
          <a:noFill/>
        </p:spPr>
        <p:txBody>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fld id="{D1DBC2BA-E3EE-4EF4-95E9-CA80078FD9E5}" type="slidenum">
              <a:rPr lang="pt-BR" altLang="pt-BR" sz="1200" i="0" smtClean="0">
                <a:solidFill>
                  <a:schemeClr val="tx1"/>
                </a:solidFill>
                <a:latin typeface="Times New Roman" panose="02020603050405020304" pitchFamily="18" charset="0"/>
              </a:rPr>
              <a:pPr/>
              <a:t>21</a:t>
            </a:fld>
            <a:endParaRPr lang="pt-BR" altLang="pt-BR" sz="1200" i="0">
              <a:solidFill>
                <a:schemeClr val="tx1"/>
              </a:solidFill>
              <a:latin typeface="Times New Roman" panose="02020603050405020304" pitchFamily="18" charset="0"/>
            </a:endParaRPr>
          </a:p>
        </p:txBody>
      </p:sp>
      <p:sp>
        <p:nvSpPr>
          <p:cNvPr id="51203" name="Rectangle 2">
            <a:extLst>
              <a:ext uri="{FF2B5EF4-FFF2-40B4-BE49-F238E27FC236}">
                <a16:creationId xmlns="" xmlns:a16="http://schemas.microsoft.com/office/drawing/2014/main" id="{E7941026-0AD7-4946-B83E-10A81E6914F0}"/>
              </a:ext>
            </a:extLst>
          </p:cNvPr>
          <p:cNvSpPr>
            <a:spLocks noGrp="1" noRot="1" noChangeAspect="1" noChangeArrowheads="1" noTextEdit="1"/>
          </p:cNvSpPr>
          <p:nvPr>
            <p:ph type="sldImg"/>
          </p:nvPr>
        </p:nvSpPr>
        <p:spPr>
          <a:ln cap="flat"/>
        </p:spPr>
      </p:sp>
      <p:sp>
        <p:nvSpPr>
          <p:cNvPr id="51204" name="Rectangle 3">
            <a:extLst>
              <a:ext uri="{FF2B5EF4-FFF2-40B4-BE49-F238E27FC236}">
                <a16:creationId xmlns="" xmlns:a16="http://schemas.microsoft.com/office/drawing/2014/main" id="{8C774DA4-6CD5-40AE-AC6D-C832FE2AE1D8}"/>
              </a:ext>
            </a:extLst>
          </p:cNvPr>
          <p:cNvSpPr>
            <a:spLocks noGrp="1" noChangeArrowheads="1"/>
          </p:cNvSpPr>
          <p:nvPr>
            <p:ph type="body" idx="1"/>
          </p:nvPr>
        </p:nvSpPr>
        <p:spPr>
          <a:noFill/>
        </p:spPr>
        <p:txBody>
          <a:bodyPr/>
          <a:lstStyle/>
          <a:p>
            <a:pPr eaLnBrk="1" hangingPunct="1"/>
            <a:endParaRPr lang="pt-BR" altLang="pt-BR"/>
          </a:p>
        </p:txBody>
      </p:sp>
    </p:spTree>
    <p:extLst>
      <p:ext uri="{BB962C8B-B14F-4D97-AF65-F5344CB8AC3E}">
        <p14:creationId xmlns:p14="http://schemas.microsoft.com/office/powerpoint/2010/main" val="39172132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pt-BR"/>
              <a:t>Clique para editar o título mestre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E23B15C3-A46B-44BC-B73A-B2C3317C4C2C}" type="datetimeFigureOut">
              <a:rPr lang="pt-BR" smtClean="0"/>
              <a:t>15/03/2018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59E6B635-C823-4928-886C-EBB2D989AEC2}" type="slidenum">
              <a:rPr lang="pt-BR" smtClean="0"/>
              <a:t>‹nº›</a:t>
            </a:fld>
            <a:endParaRPr lang="pt-BR"/>
          </a:p>
        </p:txBody>
      </p:sp>
    </p:spTree>
    <p:extLst>
      <p:ext uri="{BB962C8B-B14F-4D97-AF65-F5344CB8AC3E}">
        <p14:creationId xmlns:p14="http://schemas.microsoft.com/office/powerpoint/2010/main" val="2207504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E23B15C3-A46B-44BC-B73A-B2C3317C4C2C}" type="datetimeFigureOut">
              <a:rPr lang="pt-BR" smtClean="0"/>
              <a:t>15/03/2018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59E6B635-C823-4928-886C-EBB2D989AEC2}" type="slidenum">
              <a:rPr lang="pt-BR" smtClean="0"/>
              <a:t>‹nº›</a:t>
            </a:fld>
            <a:endParaRPr lang="pt-BR"/>
          </a:p>
        </p:txBody>
      </p:sp>
    </p:spTree>
    <p:extLst>
      <p:ext uri="{BB962C8B-B14F-4D97-AF65-F5344CB8AC3E}">
        <p14:creationId xmlns:p14="http://schemas.microsoft.com/office/powerpoint/2010/main" val="1251014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pt-BR"/>
              <a:t>Clique para editar o título mestre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E23B15C3-A46B-44BC-B73A-B2C3317C4C2C}" type="datetimeFigureOut">
              <a:rPr lang="pt-BR" smtClean="0"/>
              <a:t>15/03/2018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59E6B635-C823-4928-886C-EBB2D989AEC2}" type="slidenum">
              <a:rPr lang="pt-BR" smtClean="0"/>
              <a:t>‹nº›</a:t>
            </a:fld>
            <a:endParaRPr lang="pt-BR"/>
          </a:p>
        </p:txBody>
      </p:sp>
    </p:spTree>
    <p:extLst>
      <p:ext uri="{BB962C8B-B14F-4D97-AF65-F5344CB8AC3E}">
        <p14:creationId xmlns:p14="http://schemas.microsoft.com/office/powerpoint/2010/main" val="802642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ítulo e conteúdo">
    <p:spTree>
      <p:nvGrpSpPr>
        <p:cNvPr id="1" name=""/>
        <p:cNvGrpSpPr/>
        <p:nvPr/>
      </p:nvGrpSpPr>
      <p:grpSpPr>
        <a:xfrm>
          <a:off x="0" y="0"/>
          <a:ext cx="0" cy="0"/>
          <a:chOff x="0" y="0"/>
          <a:chExt cx="0" cy="0"/>
        </a:xfrm>
      </p:grpSpPr>
      <p:pic>
        <p:nvPicPr>
          <p:cNvPr id="2" name="Imagem 33">
            <a:extLst>
              <a:ext uri="{FF2B5EF4-FFF2-40B4-BE49-F238E27FC236}">
                <a16:creationId xmlns="" xmlns:a16="http://schemas.microsoft.com/office/drawing/2014/main" id="{F234A756-9344-48F1-98B7-FF54B198A15A}"/>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885113" y="6086475"/>
            <a:ext cx="1163637"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tângulo 2">
            <a:extLst>
              <a:ext uri="{FF2B5EF4-FFF2-40B4-BE49-F238E27FC236}">
                <a16:creationId xmlns="" xmlns:a16="http://schemas.microsoft.com/office/drawing/2014/main" id="{DDAE621D-EA56-464E-9999-DC2DDCA9CC3E}"/>
              </a:ext>
            </a:extLst>
          </p:cNvPr>
          <p:cNvSpPr/>
          <p:nvPr userDrawn="1"/>
        </p:nvSpPr>
        <p:spPr>
          <a:xfrm>
            <a:off x="0" y="-27384"/>
            <a:ext cx="9144000" cy="853375"/>
          </a:xfrm>
          <a:prstGeom prst="rect">
            <a:avLst/>
          </a:prstGeom>
          <a:gradFill flip="none" rotWithShape="1">
            <a:gsLst>
              <a:gs pos="0">
                <a:schemeClr val="accent1">
                  <a:lumMod val="0"/>
                  <a:lumOff val="100000"/>
                </a:schemeClr>
              </a:gs>
              <a:gs pos="10000">
                <a:schemeClr val="accent1">
                  <a:lumMod val="0"/>
                  <a:lumOff val="100000"/>
                </a:schemeClr>
              </a:gs>
              <a:gs pos="100000">
                <a:schemeClr val="accent1">
                  <a:lumMod val="100000"/>
                </a:schemeClr>
              </a:gs>
            </a:gsLst>
            <a:path path="circle">
              <a:fillToRect l="50000" t="-80000" r="50000" b="180000"/>
            </a:path>
            <a:tileRect/>
          </a:gradFill>
        </p:spPr>
        <p:style>
          <a:lnRef idx="3">
            <a:schemeClr val="lt1"/>
          </a:lnRef>
          <a:fillRef idx="1003">
            <a:schemeClr val="lt2"/>
          </a:fillRef>
          <a:effectRef idx="1">
            <a:schemeClr val="accent5"/>
          </a:effectRef>
          <a:fontRef idx="minor">
            <a:schemeClr val="lt1"/>
          </a:fontRef>
        </p:style>
        <p:txBody>
          <a:bodyPr anchor="ctr"/>
          <a:lstStyle/>
          <a:p>
            <a:pPr algn="ctr">
              <a:defRPr/>
            </a:pPr>
            <a:endParaRPr lang="pt-BR"/>
          </a:p>
        </p:txBody>
      </p:sp>
      <p:pic>
        <p:nvPicPr>
          <p:cNvPr id="4" name="Picture 2">
            <a:extLst>
              <a:ext uri="{FF2B5EF4-FFF2-40B4-BE49-F238E27FC236}">
                <a16:creationId xmlns="" xmlns:a16="http://schemas.microsoft.com/office/drawing/2014/main" id="{C559893A-F6B4-4A75-A11E-4D3F5D76BC5C}"/>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7950" y="6151563"/>
            <a:ext cx="15843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2400095"/>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údo">
    <p:spTree>
      <p:nvGrpSpPr>
        <p:cNvPr id="1" name=""/>
        <p:cNvGrpSpPr/>
        <p:nvPr/>
      </p:nvGrpSpPr>
      <p:grpSpPr>
        <a:xfrm>
          <a:off x="0" y="0"/>
          <a:ext cx="0" cy="0"/>
          <a:chOff x="0" y="0"/>
          <a:chExt cx="0" cy="0"/>
        </a:xfrm>
      </p:grpSpPr>
      <p:sp>
        <p:nvSpPr>
          <p:cNvPr id="2" name="Espaço Reservado para Conteúdo 1"/>
          <p:cNvSpPr>
            <a:spLocks noGrp="1"/>
          </p:cNvSpPr>
          <p:nvPr>
            <p:ph/>
          </p:nvPr>
        </p:nvSpPr>
        <p:spPr>
          <a:xfrm>
            <a:off x="628650" y="365125"/>
            <a:ext cx="7886700" cy="5811838"/>
          </a:xfrm>
          <a:prstGeom prst="rect">
            <a:avLst/>
          </a:prstGeo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Tree>
    <p:extLst>
      <p:ext uri="{BB962C8B-B14F-4D97-AF65-F5344CB8AC3E}">
        <p14:creationId xmlns:p14="http://schemas.microsoft.com/office/powerpoint/2010/main" val="88811417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E23B15C3-A46B-44BC-B73A-B2C3317C4C2C}" type="datetimeFigureOut">
              <a:rPr lang="pt-BR" smtClean="0"/>
              <a:t>15/03/2018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59E6B635-C823-4928-886C-EBB2D989AEC2}" type="slidenum">
              <a:rPr lang="pt-BR" smtClean="0"/>
              <a:t>‹nº›</a:t>
            </a:fld>
            <a:endParaRPr lang="pt-BR"/>
          </a:p>
        </p:txBody>
      </p:sp>
      <p:sp>
        <p:nvSpPr>
          <p:cNvPr id="8" name="Retângulo 7">
            <a:extLst>
              <a:ext uri="{FF2B5EF4-FFF2-40B4-BE49-F238E27FC236}">
                <a16:creationId xmlns="" xmlns:a16="http://schemas.microsoft.com/office/drawing/2014/main" id="{309339E2-FC21-4302-AE7B-7E13AA705498}"/>
              </a:ext>
            </a:extLst>
          </p:cNvPr>
          <p:cNvSpPr/>
          <p:nvPr userDrawn="1"/>
        </p:nvSpPr>
        <p:spPr>
          <a:xfrm>
            <a:off x="0" y="1"/>
            <a:ext cx="9144000" cy="428604"/>
          </a:xfrm>
          <a:prstGeom prst="rect">
            <a:avLst/>
          </a:prstGeom>
          <a:blipFill>
            <a:blip r:embed="rId2"/>
            <a:tile tx="0" ty="0" sx="100000" sy="100000" flip="none" algn="tl"/>
          </a:blip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t-BR" dirty="0">
              <a:latin typeface="Century Gothic" pitchFamily="34" charset="0"/>
            </a:endParaRPr>
          </a:p>
        </p:txBody>
      </p:sp>
      <p:pic>
        <p:nvPicPr>
          <p:cNvPr id="9" name="Imagem 8">
            <a:extLst>
              <a:ext uri="{FF2B5EF4-FFF2-40B4-BE49-F238E27FC236}">
                <a16:creationId xmlns="" xmlns:a16="http://schemas.microsoft.com/office/drawing/2014/main" id="{8FC00A06-5379-437D-BB66-98B5786AFDCC}"/>
              </a:ext>
            </a:extLst>
          </p:cNvPr>
          <p:cNvPicPr>
            <a:picLocks noChangeAspect="1"/>
          </p:cNvPicPr>
          <p:nvPr userDrawn="1"/>
        </p:nvPicPr>
        <p:blipFill>
          <a:blip r:embed="rId3"/>
          <a:stretch>
            <a:fillRect/>
          </a:stretch>
        </p:blipFill>
        <p:spPr>
          <a:xfrm>
            <a:off x="85398" y="645411"/>
            <a:ext cx="853371" cy="813375"/>
          </a:xfrm>
          <a:prstGeom prst="rect">
            <a:avLst/>
          </a:prstGeom>
        </p:spPr>
      </p:pic>
    </p:spTree>
    <p:extLst>
      <p:ext uri="{BB962C8B-B14F-4D97-AF65-F5344CB8AC3E}">
        <p14:creationId xmlns:p14="http://schemas.microsoft.com/office/powerpoint/2010/main" val="1661429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pt-BR"/>
              <a:t>Clique para editar o título mestre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 texto mestre</a:t>
            </a:r>
          </a:p>
        </p:txBody>
      </p:sp>
      <p:sp>
        <p:nvSpPr>
          <p:cNvPr id="4" name="Date Placeholder 3"/>
          <p:cNvSpPr>
            <a:spLocks noGrp="1"/>
          </p:cNvSpPr>
          <p:nvPr>
            <p:ph type="dt" sz="half" idx="10"/>
          </p:nvPr>
        </p:nvSpPr>
        <p:spPr/>
        <p:txBody>
          <a:bodyPr/>
          <a:lstStyle/>
          <a:p>
            <a:fld id="{E23B15C3-A46B-44BC-B73A-B2C3317C4C2C}" type="datetimeFigureOut">
              <a:rPr lang="pt-BR" smtClean="0"/>
              <a:t>15/03/2018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59E6B635-C823-4928-886C-EBB2D989AEC2}" type="slidenum">
              <a:rPr lang="pt-BR" smtClean="0"/>
              <a:t>‹nº›</a:t>
            </a:fld>
            <a:endParaRPr lang="pt-BR"/>
          </a:p>
        </p:txBody>
      </p:sp>
    </p:spTree>
    <p:extLst>
      <p:ext uri="{BB962C8B-B14F-4D97-AF65-F5344CB8AC3E}">
        <p14:creationId xmlns:p14="http://schemas.microsoft.com/office/powerpoint/2010/main" val="4202708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E23B15C3-A46B-44BC-B73A-B2C3317C4C2C}" type="datetimeFigureOut">
              <a:rPr lang="pt-BR" smtClean="0"/>
              <a:t>15/03/2018</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59E6B635-C823-4928-886C-EBB2D989AEC2}" type="slidenum">
              <a:rPr lang="pt-BR" smtClean="0"/>
              <a:t>‹nº›</a:t>
            </a:fld>
            <a:endParaRPr lang="pt-BR"/>
          </a:p>
        </p:txBody>
      </p:sp>
    </p:spTree>
    <p:extLst>
      <p:ext uri="{BB962C8B-B14F-4D97-AF65-F5344CB8AC3E}">
        <p14:creationId xmlns:p14="http://schemas.microsoft.com/office/powerpoint/2010/main" val="3983512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pt-BR"/>
              <a:t>Clique para editar o título mestre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4" name="Content Placeholder 3"/>
          <p:cNvSpPr>
            <a:spLocks noGrp="1"/>
          </p:cNvSpPr>
          <p:nvPr>
            <p:ph sz="half" idx="2"/>
          </p:nvPr>
        </p:nvSpPr>
        <p:spPr>
          <a:xfrm>
            <a:off x="629842" y="2505075"/>
            <a:ext cx="3868340"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6" name="Content Placeholder 5"/>
          <p:cNvSpPr>
            <a:spLocks noGrp="1"/>
          </p:cNvSpPr>
          <p:nvPr>
            <p:ph sz="quarter" idx="4"/>
          </p:nvPr>
        </p:nvSpPr>
        <p:spPr>
          <a:xfrm>
            <a:off x="4629150" y="2505075"/>
            <a:ext cx="3887391"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E23B15C3-A46B-44BC-B73A-B2C3317C4C2C}" type="datetimeFigureOut">
              <a:rPr lang="pt-BR" smtClean="0"/>
              <a:t>15/03/2018</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59E6B635-C823-4928-886C-EBB2D989AEC2}" type="slidenum">
              <a:rPr lang="pt-BR" smtClean="0"/>
              <a:t>‹nº›</a:t>
            </a:fld>
            <a:endParaRPr lang="pt-BR"/>
          </a:p>
        </p:txBody>
      </p:sp>
    </p:spTree>
    <p:extLst>
      <p:ext uri="{BB962C8B-B14F-4D97-AF65-F5344CB8AC3E}">
        <p14:creationId xmlns:p14="http://schemas.microsoft.com/office/powerpoint/2010/main" val="1400610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Date Placeholder 2"/>
          <p:cNvSpPr>
            <a:spLocks noGrp="1"/>
          </p:cNvSpPr>
          <p:nvPr>
            <p:ph type="dt" sz="half" idx="10"/>
          </p:nvPr>
        </p:nvSpPr>
        <p:spPr/>
        <p:txBody>
          <a:bodyPr/>
          <a:lstStyle/>
          <a:p>
            <a:fld id="{E23B15C3-A46B-44BC-B73A-B2C3317C4C2C}" type="datetimeFigureOut">
              <a:rPr lang="pt-BR" smtClean="0"/>
              <a:t>15/03/2018</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59E6B635-C823-4928-886C-EBB2D989AEC2}" type="slidenum">
              <a:rPr lang="pt-BR" smtClean="0"/>
              <a:t>‹nº›</a:t>
            </a:fld>
            <a:endParaRPr lang="pt-BR"/>
          </a:p>
        </p:txBody>
      </p:sp>
    </p:spTree>
    <p:extLst>
      <p:ext uri="{BB962C8B-B14F-4D97-AF65-F5344CB8AC3E}">
        <p14:creationId xmlns:p14="http://schemas.microsoft.com/office/powerpoint/2010/main" val="824139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3B15C3-A46B-44BC-B73A-B2C3317C4C2C}" type="datetimeFigureOut">
              <a:rPr lang="pt-BR" smtClean="0"/>
              <a:t>15/03/2018</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59E6B635-C823-4928-886C-EBB2D989AEC2}" type="slidenum">
              <a:rPr lang="pt-BR" smtClean="0"/>
              <a:t>‹nº›</a:t>
            </a:fld>
            <a:endParaRPr lang="pt-BR"/>
          </a:p>
        </p:txBody>
      </p:sp>
    </p:spTree>
    <p:extLst>
      <p:ext uri="{BB962C8B-B14F-4D97-AF65-F5344CB8AC3E}">
        <p14:creationId xmlns:p14="http://schemas.microsoft.com/office/powerpoint/2010/main" val="1231311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a:t>Clique para editar o título mestre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Date Placeholder 4"/>
          <p:cNvSpPr>
            <a:spLocks noGrp="1"/>
          </p:cNvSpPr>
          <p:nvPr>
            <p:ph type="dt" sz="half" idx="10"/>
          </p:nvPr>
        </p:nvSpPr>
        <p:spPr/>
        <p:txBody>
          <a:bodyPr/>
          <a:lstStyle/>
          <a:p>
            <a:fld id="{E23B15C3-A46B-44BC-B73A-B2C3317C4C2C}" type="datetimeFigureOut">
              <a:rPr lang="pt-BR" smtClean="0"/>
              <a:t>15/03/2018</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59E6B635-C823-4928-886C-EBB2D989AEC2}" type="slidenum">
              <a:rPr lang="pt-BR" smtClean="0"/>
              <a:t>‹nº›</a:t>
            </a:fld>
            <a:endParaRPr lang="pt-BR"/>
          </a:p>
        </p:txBody>
      </p:sp>
    </p:spTree>
    <p:extLst>
      <p:ext uri="{BB962C8B-B14F-4D97-AF65-F5344CB8AC3E}">
        <p14:creationId xmlns:p14="http://schemas.microsoft.com/office/powerpoint/2010/main" val="3710761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a:t>Clique no ícone para adicionar uma imagem</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Date Placeholder 4"/>
          <p:cNvSpPr>
            <a:spLocks noGrp="1"/>
          </p:cNvSpPr>
          <p:nvPr>
            <p:ph type="dt" sz="half" idx="10"/>
          </p:nvPr>
        </p:nvSpPr>
        <p:spPr/>
        <p:txBody>
          <a:bodyPr/>
          <a:lstStyle/>
          <a:p>
            <a:fld id="{E23B15C3-A46B-44BC-B73A-B2C3317C4C2C}" type="datetimeFigureOut">
              <a:rPr lang="pt-BR" smtClean="0"/>
              <a:t>15/03/2018</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59E6B635-C823-4928-886C-EBB2D989AEC2}" type="slidenum">
              <a:rPr lang="pt-BR" smtClean="0"/>
              <a:t>‹nº›</a:t>
            </a:fld>
            <a:endParaRPr lang="pt-BR"/>
          </a:p>
        </p:txBody>
      </p:sp>
    </p:spTree>
    <p:extLst>
      <p:ext uri="{BB962C8B-B14F-4D97-AF65-F5344CB8AC3E}">
        <p14:creationId xmlns:p14="http://schemas.microsoft.com/office/powerpoint/2010/main" val="305199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t-BR"/>
              <a:t>Clique para editar o título mestre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3B15C3-A46B-44BC-B73A-B2C3317C4C2C}" type="datetimeFigureOut">
              <a:rPr lang="pt-BR" smtClean="0"/>
              <a:t>15/03/2018</a:t>
            </a:fld>
            <a:endParaRPr lang="pt-B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E6B635-C823-4928-886C-EBB2D989AEC2}" type="slidenum">
              <a:rPr lang="pt-BR" smtClean="0"/>
              <a:t>‹nº›</a:t>
            </a:fld>
            <a:endParaRPr lang="pt-BR"/>
          </a:p>
        </p:txBody>
      </p:sp>
      <p:sp>
        <p:nvSpPr>
          <p:cNvPr id="7" name="Retângulo 6">
            <a:extLst>
              <a:ext uri="{FF2B5EF4-FFF2-40B4-BE49-F238E27FC236}">
                <a16:creationId xmlns="" xmlns:a16="http://schemas.microsoft.com/office/drawing/2014/main" id="{196CE112-C468-49DF-A5F5-CBBFB2BF2CD4}"/>
              </a:ext>
            </a:extLst>
          </p:cNvPr>
          <p:cNvSpPr/>
          <p:nvPr userDrawn="1"/>
        </p:nvSpPr>
        <p:spPr>
          <a:xfrm>
            <a:off x="0" y="1"/>
            <a:ext cx="9144000" cy="428604"/>
          </a:xfrm>
          <a:prstGeom prst="rect">
            <a:avLst/>
          </a:prstGeom>
          <a:blipFill>
            <a:blip r:embed="rId15"/>
            <a:tile tx="0" ty="0" sx="100000" sy="100000" flip="none" algn="tl"/>
          </a:blip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t-BR" dirty="0">
              <a:latin typeface="Century Gothic" pitchFamily="34" charset="0"/>
            </a:endParaRPr>
          </a:p>
        </p:txBody>
      </p:sp>
      <p:pic>
        <p:nvPicPr>
          <p:cNvPr id="8" name="Imagem 7">
            <a:extLst>
              <a:ext uri="{FF2B5EF4-FFF2-40B4-BE49-F238E27FC236}">
                <a16:creationId xmlns="" xmlns:a16="http://schemas.microsoft.com/office/drawing/2014/main" id="{B51572D1-61C0-49CF-95A0-77FC5B1E363A}"/>
              </a:ext>
            </a:extLst>
          </p:cNvPr>
          <p:cNvPicPr>
            <a:picLocks noChangeAspect="1"/>
          </p:cNvPicPr>
          <p:nvPr userDrawn="1"/>
        </p:nvPicPr>
        <p:blipFill>
          <a:blip r:embed="rId16"/>
          <a:stretch>
            <a:fillRect/>
          </a:stretch>
        </p:blipFill>
        <p:spPr>
          <a:xfrm>
            <a:off x="85398" y="645411"/>
            <a:ext cx="853371" cy="813375"/>
          </a:xfrm>
          <a:prstGeom prst="rect">
            <a:avLst/>
          </a:prstGeom>
        </p:spPr>
      </p:pic>
    </p:spTree>
    <p:extLst>
      <p:ext uri="{BB962C8B-B14F-4D97-AF65-F5344CB8AC3E}">
        <p14:creationId xmlns:p14="http://schemas.microsoft.com/office/powerpoint/2010/main" val="5339192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www.arca.fiocruz.br/" TargetMode="Externa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mailto:Viviane.veiga@icict.fiocruz.br"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5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video" Target="https://www.youtube.com/embed/Rs4VAfA2u3A" TargetMode="External"/><Relationship Id="rId6" Type="http://schemas.openxmlformats.org/officeDocument/2006/relationships/hyperlink" Target="https://www.youtube.com/watch?v=Rs4VAfA2u3A" TargetMode="External"/><Relationship Id="rId5" Type="http://schemas.openxmlformats.org/officeDocument/2006/relationships/hyperlink" Target="file:///E:\RCAAP%20%20%20O%20poder%20do%20acesso%20aberto.mp4" TargetMode="External"/><Relationship Id="rId4" Type="http://schemas.openxmlformats.org/officeDocument/2006/relationships/image" Target="../media/image46.jpe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5269" y="2852937"/>
            <a:ext cx="4178733" cy="3576460"/>
          </a:xfrm>
          <a:prstGeom prst="rect">
            <a:avLst/>
          </a:prstGeom>
        </p:spPr>
      </p:pic>
      <p:sp>
        <p:nvSpPr>
          <p:cNvPr id="5" name="Retângulo 4"/>
          <p:cNvSpPr/>
          <p:nvPr/>
        </p:nvSpPr>
        <p:spPr>
          <a:xfrm>
            <a:off x="0" y="0"/>
            <a:ext cx="9144000" cy="2206305"/>
          </a:xfrm>
          <a:prstGeom prst="rect">
            <a:avLst/>
          </a:prstGeom>
          <a:blipFill>
            <a:blip r:embed="rId4"/>
            <a:tile tx="0" ty="0" sx="100000" sy="100000" flip="none" algn="tl"/>
          </a:blipFill>
        </p:spPr>
        <p:style>
          <a:lnRef idx="2">
            <a:schemeClr val="dk1">
              <a:shade val="50000"/>
            </a:schemeClr>
          </a:lnRef>
          <a:fillRef idx="1">
            <a:schemeClr val="dk1"/>
          </a:fillRef>
          <a:effectRef idx="0">
            <a:schemeClr val="dk1"/>
          </a:effectRef>
          <a:fontRef idx="minor">
            <a:schemeClr val="lt1"/>
          </a:fontRef>
        </p:style>
        <p:txBody>
          <a:bodyPr rtlCol="0" anchor="ctr"/>
          <a:lstStyle/>
          <a:p>
            <a:pPr marL="344488" lvl="1" algn="ctr"/>
            <a:endParaRPr lang="pt-BR" altLang="pt-BR" dirty="0">
              <a:solidFill>
                <a:schemeClr val="bg1"/>
              </a:solidFill>
              <a:latin typeface="Trebuchet MS" panose="020B0603020202020204" pitchFamily="34" charset="0"/>
            </a:endParaRPr>
          </a:p>
        </p:txBody>
      </p:sp>
      <p:sp>
        <p:nvSpPr>
          <p:cNvPr id="7" name="Retângulo 6"/>
          <p:cNvSpPr/>
          <p:nvPr/>
        </p:nvSpPr>
        <p:spPr>
          <a:xfrm>
            <a:off x="0" y="6429397"/>
            <a:ext cx="9144000" cy="428604"/>
          </a:xfrm>
          <a:prstGeom prst="rect">
            <a:avLst/>
          </a:prstGeom>
          <a:blipFill>
            <a:blip r:embed="rId4"/>
            <a:tile tx="0" ty="0" sx="100000" sy="100000" flip="none" algn="tl"/>
          </a:blip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t-BR"/>
          </a:p>
        </p:txBody>
      </p:sp>
      <p:sp>
        <p:nvSpPr>
          <p:cNvPr id="8" name="CaixaDeTexto 7"/>
          <p:cNvSpPr txBox="1"/>
          <p:nvPr/>
        </p:nvSpPr>
        <p:spPr>
          <a:xfrm>
            <a:off x="614129" y="725467"/>
            <a:ext cx="8202700" cy="507127"/>
          </a:xfrm>
          <a:prstGeom prst="rect">
            <a:avLst/>
          </a:prstGeom>
          <a:noFill/>
        </p:spPr>
        <p:txBody>
          <a:bodyPr wrap="square" rtlCol="0">
            <a:spAutoFit/>
          </a:bodyPr>
          <a:lstStyle/>
          <a:p>
            <a:pPr>
              <a:lnSpc>
                <a:spcPct val="120000"/>
              </a:lnSpc>
              <a:spcBef>
                <a:spcPct val="0"/>
              </a:spcBef>
            </a:pPr>
            <a:r>
              <a:rPr lang="pt-BR" altLang="pt-BR" sz="2400" b="1" dirty="0" smtClean="0">
                <a:solidFill>
                  <a:schemeClr val="bg1"/>
                </a:solidFill>
                <a:latin typeface="Book Antiqua" panose="02040602050305030304" pitchFamily="18" charset="0"/>
              </a:rPr>
              <a:t>OFICINA DE BUSCA BIBLIOGRÁFICA </a:t>
            </a:r>
            <a:endParaRPr lang="pt-BR" altLang="pt-BR" sz="2400" b="1" dirty="0">
              <a:solidFill>
                <a:schemeClr val="bg1"/>
              </a:solidFill>
              <a:latin typeface="Book Antiqua" panose="02040602050305030304" pitchFamily="18" charset="0"/>
            </a:endParaRPr>
          </a:p>
        </p:txBody>
      </p:sp>
      <p:sp>
        <p:nvSpPr>
          <p:cNvPr id="12" name="CaixaDeTexto 11"/>
          <p:cNvSpPr txBox="1"/>
          <p:nvPr/>
        </p:nvSpPr>
        <p:spPr>
          <a:xfrm>
            <a:off x="950496" y="3625504"/>
            <a:ext cx="3483646" cy="1631216"/>
          </a:xfrm>
          <a:prstGeom prst="rect">
            <a:avLst/>
          </a:prstGeom>
          <a:noFill/>
        </p:spPr>
        <p:txBody>
          <a:bodyPr wrap="none" rtlCol="0">
            <a:spAutoFit/>
          </a:bodyPr>
          <a:lstStyle/>
          <a:p>
            <a:pPr algn="ctr"/>
            <a:r>
              <a:rPr lang="pt-BR" sz="2000" dirty="0">
                <a:latin typeface="Traditional Arabic" panose="02020603050405020304" pitchFamily="18" charset="-78"/>
                <a:cs typeface="Traditional Arabic" panose="02020603050405020304" pitchFamily="18" charset="-78"/>
              </a:rPr>
              <a:t>Angelina </a:t>
            </a:r>
            <a:r>
              <a:rPr lang="pt-BR" sz="2000" dirty="0" smtClean="0">
                <a:latin typeface="Traditional Arabic" panose="02020603050405020304" pitchFamily="18" charset="-78"/>
                <a:cs typeface="Traditional Arabic" panose="02020603050405020304" pitchFamily="18" charset="-78"/>
              </a:rPr>
              <a:t>Pereira da Silva</a:t>
            </a:r>
            <a:endParaRPr lang="pt-BR" sz="2000" dirty="0">
              <a:latin typeface="Traditional Arabic" panose="02020603050405020304" pitchFamily="18" charset="-78"/>
              <a:cs typeface="Traditional Arabic" panose="02020603050405020304" pitchFamily="18" charset="-78"/>
            </a:endParaRPr>
          </a:p>
          <a:p>
            <a:pPr algn="ctr"/>
            <a:r>
              <a:rPr lang="pt-BR" sz="2000" dirty="0" smtClean="0">
                <a:latin typeface="Traditional Arabic" panose="02020603050405020304" pitchFamily="18" charset="-78"/>
                <a:cs typeface="Traditional Arabic" panose="02020603050405020304" pitchFamily="18" charset="-78"/>
              </a:rPr>
              <a:t>Claudete </a:t>
            </a:r>
            <a:r>
              <a:rPr lang="pt-BR" sz="2000" dirty="0" smtClean="0">
                <a:latin typeface="Traditional Arabic" panose="02020603050405020304" pitchFamily="18" charset="-78"/>
                <a:cs typeface="Traditional Arabic" panose="02020603050405020304" pitchFamily="18" charset="-78"/>
              </a:rPr>
              <a:t>Fernandes de Queiroz</a:t>
            </a:r>
            <a:endParaRPr lang="pt-BR" sz="2000" dirty="0" smtClean="0">
              <a:latin typeface="Traditional Arabic" panose="02020603050405020304" pitchFamily="18" charset="-78"/>
              <a:cs typeface="Traditional Arabic" panose="02020603050405020304" pitchFamily="18" charset="-78"/>
            </a:endParaRPr>
          </a:p>
          <a:p>
            <a:pPr algn="ctr"/>
            <a:r>
              <a:rPr lang="pt-BR" sz="2000" dirty="0" smtClean="0">
                <a:latin typeface="Traditional Arabic" panose="02020603050405020304" pitchFamily="18" charset="-78"/>
                <a:cs typeface="Traditional Arabic" panose="02020603050405020304" pitchFamily="18" charset="-78"/>
              </a:rPr>
              <a:t>Viviane Santos </a:t>
            </a:r>
            <a:r>
              <a:rPr lang="pt-BR" sz="2000" smtClean="0">
                <a:latin typeface="Traditional Arabic" panose="02020603050405020304" pitchFamily="18" charset="-78"/>
                <a:cs typeface="Traditional Arabic" panose="02020603050405020304" pitchFamily="18" charset="-78"/>
              </a:rPr>
              <a:t>de Oliveira Veiga</a:t>
            </a:r>
            <a:endParaRPr lang="pt-BR" sz="2000" dirty="0" smtClean="0">
              <a:latin typeface="Traditional Arabic" panose="02020603050405020304" pitchFamily="18" charset="-78"/>
              <a:cs typeface="Traditional Arabic" panose="02020603050405020304" pitchFamily="18" charset="-78"/>
            </a:endParaRPr>
          </a:p>
          <a:p>
            <a:pPr algn="ctr"/>
            <a:endParaRPr lang="pt-BR" sz="2000" dirty="0">
              <a:latin typeface="Traditional Arabic" panose="02020603050405020304" pitchFamily="18" charset="-78"/>
              <a:cs typeface="Traditional Arabic" panose="02020603050405020304" pitchFamily="18" charset="-78"/>
            </a:endParaRPr>
          </a:p>
          <a:p>
            <a:pPr algn="ctr"/>
            <a:r>
              <a:rPr lang="pt-BR" sz="2000" dirty="0" smtClean="0">
                <a:latin typeface="Traditional Arabic" panose="02020603050405020304" pitchFamily="18" charset="-78"/>
                <a:cs typeface="Traditional Arabic" panose="02020603050405020304" pitchFamily="18" charset="-78"/>
              </a:rPr>
              <a:t>Fundação Oswaldo Cruz</a:t>
            </a:r>
            <a:r>
              <a:rPr lang="pt-BR" sz="2000" dirty="0" smtClean="0">
                <a:latin typeface="Traditional Arabic" panose="02020603050405020304" pitchFamily="18" charset="-78"/>
                <a:cs typeface="Traditional Arabic" panose="02020603050405020304" pitchFamily="18" charset="-78"/>
              </a:rPr>
              <a:t>/ICICT</a:t>
            </a:r>
            <a:endParaRPr lang="pt-BR" sz="2000" dirty="0" smtClean="0">
              <a:latin typeface="Traditional Arabic" panose="02020603050405020304" pitchFamily="18" charset="-78"/>
              <a:cs typeface="Traditional Arabic" panose="02020603050405020304" pitchFamily="18" charset="-78"/>
            </a:endParaRPr>
          </a:p>
        </p:txBody>
      </p:sp>
      <p:sp>
        <p:nvSpPr>
          <p:cNvPr id="3" name="Retângulo 2">
            <a:extLst>
              <a:ext uri="{FF2B5EF4-FFF2-40B4-BE49-F238E27FC236}">
                <a16:creationId xmlns="" xmlns:a16="http://schemas.microsoft.com/office/drawing/2014/main" id="{653A0AD9-F7C1-4ED6-8F1F-941E439F8D2F}"/>
              </a:ext>
            </a:extLst>
          </p:cNvPr>
          <p:cNvSpPr/>
          <p:nvPr/>
        </p:nvSpPr>
        <p:spPr>
          <a:xfrm>
            <a:off x="1113809" y="5677142"/>
            <a:ext cx="3625288" cy="369332"/>
          </a:xfrm>
          <a:prstGeom prst="rect">
            <a:avLst/>
          </a:prstGeom>
        </p:spPr>
        <p:txBody>
          <a:bodyPr wrap="none">
            <a:spAutoFit/>
          </a:bodyPr>
          <a:lstStyle/>
          <a:p>
            <a:r>
              <a:rPr lang="pt-BR" altLang="pt-BR" b="1" dirty="0">
                <a:solidFill>
                  <a:srgbClr val="993300"/>
                </a:solidFill>
              </a:rPr>
              <a:t>Rio de Janeiro, </a:t>
            </a:r>
            <a:r>
              <a:rPr lang="pt-BR" altLang="pt-BR" b="1" dirty="0" smtClean="0">
                <a:solidFill>
                  <a:srgbClr val="993300"/>
                </a:solidFill>
              </a:rPr>
              <a:t>14 </a:t>
            </a:r>
            <a:r>
              <a:rPr lang="pt-BR" altLang="pt-BR" b="1" dirty="0" smtClean="0">
                <a:solidFill>
                  <a:srgbClr val="993300"/>
                </a:solidFill>
              </a:rPr>
              <a:t>de março de 2018</a:t>
            </a:r>
            <a:endParaRPr lang="pt-BR" altLang="pt-BR" dirty="0">
              <a:solidFill>
                <a:srgbClr val="993300"/>
              </a:solidFill>
            </a:endParaRPr>
          </a:p>
        </p:txBody>
      </p:sp>
      <p:sp>
        <p:nvSpPr>
          <p:cNvPr id="4" name="Retângulo 3">
            <a:extLst>
              <a:ext uri="{FF2B5EF4-FFF2-40B4-BE49-F238E27FC236}">
                <a16:creationId xmlns="" xmlns:a16="http://schemas.microsoft.com/office/drawing/2014/main" id="{24CD84FE-528C-4359-A137-1794BBABC34F}"/>
              </a:ext>
            </a:extLst>
          </p:cNvPr>
          <p:cNvSpPr/>
          <p:nvPr/>
        </p:nvSpPr>
        <p:spPr>
          <a:xfrm>
            <a:off x="393269" y="2512346"/>
            <a:ext cx="4572000" cy="646331"/>
          </a:xfrm>
          <a:prstGeom prst="rect">
            <a:avLst/>
          </a:prstGeom>
        </p:spPr>
        <p:txBody>
          <a:bodyPr>
            <a:spAutoFit/>
          </a:bodyPr>
          <a:lstStyle/>
          <a:p>
            <a:pPr marL="344488" lvl="1" algn="ctr"/>
            <a:endParaRPr lang="pt-BR" altLang="pt-BR" b="1" dirty="0">
              <a:latin typeface="Trebuchet MS" panose="020B0603020202020204" pitchFamily="34" charset="0"/>
            </a:endParaRPr>
          </a:p>
          <a:p>
            <a:pPr marL="344488" lvl="1" algn="ctr"/>
            <a:r>
              <a:rPr lang="pt-BR" altLang="pt-BR" b="1" dirty="0">
                <a:latin typeface="Trebuchet MS" panose="020B0603020202020204" pitchFamily="34" charset="0"/>
              </a:rPr>
              <a:t>ACESSO </a:t>
            </a:r>
            <a:r>
              <a:rPr lang="pt-BR" altLang="pt-BR" b="1" dirty="0" smtClean="0">
                <a:latin typeface="Trebuchet MS" panose="020B0603020202020204" pitchFamily="34" charset="0"/>
              </a:rPr>
              <a:t>ÀS FONTES DE INFORMAÇÃO</a:t>
            </a:r>
            <a:endParaRPr lang="pt-BR" altLang="pt-BR" b="1" dirty="0">
              <a:latin typeface="Trebuchet MS" panose="020B0603020202020204" pitchFamily="34" charset="0"/>
            </a:endParaRPr>
          </a:p>
        </p:txBody>
      </p:sp>
      <p:sp>
        <p:nvSpPr>
          <p:cNvPr id="6" name="CaixaDeTexto 5"/>
          <p:cNvSpPr txBox="1"/>
          <p:nvPr/>
        </p:nvSpPr>
        <p:spPr>
          <a:xfrm>
            <a:off x="6705600" y="1474573"/>
            <a:ext cx="2111229" cy="369332"/>
          </a:xfrm>
          <a:prstGeom prst="rect">
            <a:avLst/>
          </a:prstGeom>
          <a:noFill/>
        </p:spPr>
        <p:txBody>
          <a:bodyPr wrap="square" rtlCol="0">
            <a:spAutoFit/>
          </a:bodyPr>
          <a:lstStyle/>
          <a:p>
            <a:r>
              <a:rPr lang="pt-BR" b="1" dirty="0" smtClean="0">
                <a:solidFill>
                  <a:schemeClr val="bg1"/>
                </a:solidFill>
              </a:rPr>
              <a:t>PPGICS 2018</a:t>
            </a:r>
            <a:endParaRPr lang="pt-BR" b="1" dirty="0">
              <a:solidFill>
                <a:schemeClr val="bg1"/>
              </a:solidFill>
            </a:endParaRPr>
          </a:p>
        </p:txBody>
      </p:sp>
    </p:spTree>
    <p:extLst>
      <p:ext uri="{BB962C8B-B14F-4D97-AF65-F5344CB8AC3E}">
        <p14:creationId xmlns:p14="http://schemas.microsoft.com/office/powerpoint/2010/main" val="41760383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 xmlns:a16="http://schemas.microsoft.com/office/drawing/2014/main" id="{314478A7-9A3A-4577-AAC6-57BF88495B78}"/>
              </a:ext>
            </a:extLst>
          </p:cNvPr>
          <p:cNvSpPr>
            <a:spLocks noChangeArrowheads="1"/>
          </p:cNvSpPr>
          <p:nvPr/>
        </p:nvSpPr>
        <p:spPr bwMode="auto">
          <a:xfrm>
            <a:off x="395288" y="1412875"/>
            <a:ext cx="6450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spcBef>
                <a:spcPct val="50000"/>
              </a:spcBef>
              <a:buFontTx/>
              <a:buChar char="•"/>
            </a:pPr>
            <a:r>
              <a:rPr lang="pt-BR" altLang="pt-BR" sz="2400" b="1" i="0">
                <a:ea typeface="Batang" panose="02030600000101010101" pitchFamily="18" charset="-127"/>
              </a:rPr>
              <a:t>Tipos de Bases de dados</a:t>
            </a:r>
            <a:endParaRPr lang="pt-BR" altLang="pt-BR" sz="2400" b="1" i="0" u="sng">
              <a:ea typeface="Batang" panose="02030600000101010101" pitchFamily="18" charset="-127"/>
            </a:endParaRPr>
          </a:p>
        </p:txBody>
      </p:sp>
      <p:sp>
        <p:nvSpPr>
          <p:cNvPr id="33795" name="Text Box 3">
            <a:extLst>
              <a:ext uri="{FF2B5EF4-FFF2-40B4-BE49-F238E27FC236}">
                <a16:creationId xmlns="" xmlns:a16="http://schemas.microsoft.com/office/drawing/2014/main" id="{4FFB3F52-959A-407E-8983-1012E5AAAB31}"/>
              </a:ext>
            </a:extLst>
          </p:cNvPr>
          <p:cNvSpPr txBox="1">
            <a:spLocks noChangeArrowheads="1"/>
          </p:cNvSpPr>
          <p:nvPr/>
        </p:nvSpPr>
        <p:spPr bwMode="auto">
          <a:xfrm>
            <a:off x="323850" y="2133600"/>
            <a:ext cx="8458200"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a:spcBef>
                <a:spcPct val="50000"/>
              </a:spcBef>
            </a:pPr>
            <a:r>
              <a:rPr lang="pt-BR" altLang="pt-BR" sz="2200" i="0" u="sng">
                <a:ea typeface="Batang" panose="02030600000101010101" pitchFamily="18" charset="-127"/>
              </a:rPr>
              <a:t>Bibliográficas</a:t>
            </a:r>
            <a:r>
              <a:rPr lang="pt-BR" altLang="pt-BR" sz="2200" i="0">
                <a:ea typeface="Batang" panose="02030600000101010101" pitchFamily="18" charset="-127"/>
              </a:rPr>
              <a:t> - quando contêm as referências bibliográficas dos documentos e, algumas vezes, indicam sua localização e forma de acesso</a:t>
            </a:r>
            <a:endParaRPr lang="pt-BR" altLang="pt-BR" sz="2200" i="0"/>
          </a:p>
        </p:txBody>
      </p:sp>
      <p:sp>
        <p:nvSpPr>
          <p:cNvPr id="33796" name="Rectangle 13">
            <a:extLst>
              <a:ext uri="{FF2B5EF4-FFF2-40B4-BE49-F238E27FC236}">
                <a16:creationId xmlns="" xmlns:a16="http://schemas.microsoft.com/office/drawing/2014/main" id="{8A985027-82A2-49F3-83DE-3472BB7DDD35}"/>
              </a:ext>
            </a:extLst>
          </p:cNvPr>
          <p:cNvSpPr>
            <a:spLocks noChangeArrowheads="1"/>
          </p:cNvSpPr>
          <p:nvPr/>
        </p:nvSpPr>
        <p:spPr bwMode="auto">
          <a:xfrm>
            <a:off x="323850" y="3530600"/>
            <a:ext cx="83534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r>
              <a:rPr lang="pt-BR" altLang="pt-BR" sz="2200" b="1" i="0"/>
              <a:t>CINAHL</a:t>
            </a:r>
            <a:r>
              <a:rPr lang="pt-BR" altLang="pt-BR" sz="2200" i="0"/>
              <a:t> - Cumulative Index to Nursing and Allied Health Literature </a:t>
            </a:r>
          </a:p>
        </p:txBody>
      </p:sp>
      <p:sp>
        <p:nvSpPr>
          <p:cNvPr id="33797" name="Rectangle 14">
            <a:extLst>
              <a:ext uri="{FF2B5EF4-FFF2-40B4-BE49-F238E27FC236}">
                <a16:creationId xmlns="" xmlns:a16="http://schemas.microsoft.com/office/drawing/2014/main" id="{AACD0DC7-D0C5-4CCB-888B-432CFC3B3F49}"/>
              </a:ext>
            </a:extLst>
          </p:cNvPr>
          <p:cNvSpPr>
            <a:spLocks noChangeArrowheads="1"/>
          </p:cNvSpPr>
          <p:nvPr/>
        </p:nvSpPr>
        <p:spPr bwMode="auto">
          <a:xfrm>
            <a:off x="323850" y="4514850"/>
            <a:ext cx="835342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r>
              <a:rPr lang="pt-BR" altLang="pt-BR" sz="2200" b="1" i="0"/>
              <a:t>Scopus -  </a:t>
            </a:r>
            <a:r>
              <a:rPr lang="pt-BR" altLang="pt-BR" sz="2200" i="0"/>
              <a:t>Base de dados bibliográfica internacional</a:t>
            </a:r>
          </a:p>
        </p:txBody>
      </p:sp>
      <p:sp>
        <p:nvSpPr>
          <p:cNvPr id="33798" name="Text Box 16">
            <a:extLst>
              <a:ext uri="{FF2B5EF4-FFF2-40B4-BE49-F238E27FC236}">
                <a16:creationId xmlns="" xmlns:a16="http://schemas.microsoft.com/office/drawing/2014/main" id="{0C84B173-3E8B-4757-B226-746834706861}"/>
              </a:ext>
            </a:extLst>
          </p:cNvPr>
          <p:cNvSpPr txBox="1">
            <a:spLocks noChangeArrowheads="1"/>
          </p:cNvSpPr>
          <p:nvPr/>
        </p:nvSpPr>
        <p:spPr bwMode="auto">
          <a:xfrm>
            <a:off x="1258888" y="549275"/>
            <a:ext cx="6248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b="1" i="0"/>
              <a:t>Critérios para escolha</a:t>
            </a:r>
          </a:p>
        </p:txBody>
      </p:sp>
    </p:spTree>
    <p:extLst>
      <p:ext uri="{BB962C8B-B14F-4D97-AF65-F5344CB8AC3E}">
        <p14:creationId xmlns:p14="http://schemas.microsoft.com/office/powerpoint/2010/main" val="382793137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7156" y="356737"/>
            <a:ext cx="7886700" cy="1325563"/>
          </a:xfrm>
        </p:spPr>
        <p:txBody>
          <a:bodyPr/>
          <a:lstStyle/>
          <a:p>
            <a:r>
              <a:rPr lang="pt-BR" dirty="0"/>
              <a:t>Repositório</a:t>
            </a:r>
          </a:p>
        </p:txBody>
      </p:sp>
      <p:sp>
        <p:nvSpPr>
          <p:cNvPr id="3" name="Espaço Reservado para Conteúdo 2"/>
          <p:cNvSpPr>
            <a:spLocks noGrp="1"/>
          </p:cNvSpPr>
          <p:nvPr>
            <p:ph idx="1"/>
          </p:nvPr>
        </p:nvSpPr>
        <p:spPr/>
        <p:txBody>
          <a:bodyPr>
            <a:normAutofit fontScale="92500"/>
          </a:bodyPr>
          <a:lstStyle/>
          <a:p>
            <a:pPr marL="114300" indent="0">
              <a:buNone/>
            </a:pPr>
            <a:r>
              <a:rPr lang="pt-BR" dirty="0"/>
              <a:t>Os repositórios são classificados como:</a:t>
            </a:r>
          </a:p>
          <a:p>
            <a:pPr>
              <a:buFont typeface="Wingdings" pitchFamily="2" charset="2"/>
              <a:buChar char="q"/>
            </a:pPr>
            <a:r>
              <a:rPr lang="pt-BR" sz="2400" b="1" dirty="0"/>
              <a:t>Repositório temático: </a:t>
            </a:r>
            <a:r>
              <a:rPr lang="pt-BR" sz="2400" b="0" i="1" dirty="0"/>
              <a:t>comunidades científicas ou áreas do conhecimento</a:t>
            </a:r>
          </a:p>
          <a:p>
            <a:pPr marL="114300" indent="0">
              <a:buNone/>
            </a:pPr>
            <a:endParaRPr lang="pt-BR" b="1" dirty="0"/>
          </a:p>
          <a:p>
            <a:pPr>
              <a:buFont typeface="Wingdings" pitchFamily="2" charset="2"/>
              <a:buChar char="q"/>
            </a:pPr>
            <a:r>
              <a:rPr lang="pt-BR" sz="2400" b="1" dirty="0"/>
              <a:t>Repositório institucional: </a:t>
            </a:r>
            <a:r>
              <a:rPr lang="pt-BR" sz="2400" b="0" i="1" dirty="0"/>
              <a:t>produção intelectual de uma instituição</a:t>
            </a:r>
          </a:p>
          <a:p>
            <a:pPr marL="0" indent="0"/>
            <a:endParaRPr lang="pt-BR" sz="2400" b="1" dirty="0"/>
          </a:p>
          <a:p>
            <a:pPr>
              <a:buFont typeface="Wingdings" pitchFamily="2" charset="2"/>
              <a:buChar char="q"/>
            </a:pPr>
            <a:r>
              <a:rPr lang="pt-BR" sz="2400" dirty="0"/>
              <a:t>Teses e dissertações ;</a:t>
            </a:r>
          </a:p>
          <a:p>
            <a:pPr>
              <a:buFont typeface="Wingdings" pitchFamily="2" charset="2"/>
              <a:buChar char="q"/>
            </a:pPr>
            <a:endParaRPr lang="pt-BR" sz="2400" dirty="0"/>
          </a:p>
          <a:p>
            <a:pPr>
              <a:buFont typeface="Wingdings" pitchFamily="2" charset="2"/>
              <a:buChar char="q"/>
            </a:pPr>
            <a:r>
              <a:rPr lang="pt-BR" sz="2400" dirty="0"/>
              <a:t>Outros – </a:t>
            </a:r>
            <a:r>
              <a:rPr lang="pt-BR" sz="2400" b="0" i="1" dirty="0"/>
              <a:t>para outras tipologias, consulte o diretório internacional de repositórios - </a:t>
            </a:r>
            <a:r>
              <a:rPr lang="en-US" sz="2000" b="0" i="1" u="sng" dirty="0"/>
              <a:t>Registry of Open Access Repositories</a:t>
            </a:r>
          </a:p>
          <a:p>
            <a:pPr>
              <a:buFont typeface="Wingdings" pitchFamily="2" charset="2"/>
              <a:buChar char="q"/>
            </a:pPr>
            <a:endParaRPr lang="pt-BR" sz="2400" b="0" i="1" dirty="0"/>
          </a:p>
        </p:txBody>
      </p:sp>
    </p:spTree>
    <p:extLst>
      <p:ext uri="{BB962C8B-B14F-4D97-AF65-F5344CB8AC3E}">
        <p14:creationId xmlns:p14="http://schemas.microsoft.com/office/powerpoint/2010/main" val="1119855659"/>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17883" y="500062"/>
            <a:ext cx="7886700" cy="1325563"/>
          </a:xfrm>
        </p:spPr>
        <p:txBody>
          <a:bodyPr/>
          <a:lstStyle/>
          <a:p>
            <a:r>
              <a:rPr lang="pt-BR" dirty="0"/>
              <a:t>Repositório temático</a:t>
            </a:r>
          </a:p>
        </p:txBody>
      </p:sp>
      <p:sp>
        <p:nvSpPr>
          <p:cNvPr id="3" name="Espaço Reservado para Conteúdo 2"/>
          <p:cNvSpPr>
            <a:spLocks noGrp="1"/>
          </p:cNvSpPr>
          <p:nvPr>
            <p:ph idx="1"/>
          </p:nvPr>
        </p:nvSpPr>
        <p:spPr/>
        <p:txBody>
          <a:bodyPr>
            <a:normAutofit/>
          </a:bodyPr>
          <a:lstStyle/>
          <a:p>
            <a:endParaRPr lang="pt-BR" sz="2800" dirty="0"/>
          </a:p>
          <a:p>
            <a:endParaRPr lang="pt-BR" sz="2800" dirty="0"/>
          </a:p>
          <a:p>
            <a:endParaRPr lang="pt-BR" sz="2800" dirty="0"/>
          </a:p>
          <a:p>
            <a:r>
              <a:rPr lang="pt-BR" sz="2800" dirty="0"/>
              <a:t>É caracterizado pelo conjunto de coleções com materiais digitais (artigos, livros, imagens, vídeos, etc.) sobre determinada área do conhecimento. </a:t>
            </a:r>
          </a:p>
        </p:txBody>
      </p:sp>
    </p:spTree>
    <p:extLst>
      <p:ext uri="{BB962C8B-B14F-4D97-AF65-F5344CB8AC3E}">
        <p14:creationId xmlns:p14="http://schemas.microsoft.com/office/powerpoint/2010/main" val="2814844119"/>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707904" y="188640"/>
            <a:ext cx="5117192" cy="326936"/>
          </a:xfrm>
        </p:spPr>
        <p:txBody>
          <a:bodyPr>
            <a:normAutofit fontScale="90000"/>
          </a:bodyPr>
          <a:lstStyle/>
          <a:p>
            <a:pPr algn="r"/>
            <a:r>
              <a:rPr lang="pt-BR" sz="1800" dirty="0"/>
              <a:t>Repositório temático</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7351" y="1813274"/>
            <a:ext cx="3312368" cy="998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9529" y="2924944"/>
            <a:ext cx="5645261" cy="3770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aixaDeTexto 3"/>
          <p:cNvSpPr txBox="1"/>
          <p:nvPr/>
        </p:nvSpPr>
        <p:spPr>
          <a:xfrm>
            <a:off x="2038375" y="776421"/>
            <a:ext cx="4536504" cy="923330"/>
          </a:xfrm>
          <a:prstGeom prst="rect">
            <a:avLst/>
          </a:prstGeom>
          <a:noFill/>
        </p:spPr>
        <p:txBody>
          <a:bodyPr wrap="square" rtlCol="0">
            <a:spAutoFit/>
          </a:bodyPr>
          <a:lstStyle/>
          <a:p>
            <a:r>
              <a:rPr lang="pt-BR" dirty="0"/>
              <a:t>Os repositórios temáticos dispõem em seu</a:t>
            </a:r>
          </a:p>
          <a:p>
            <a:r>
              <a:rPr lang="pt-BR" dirty="0"/>
              <a:t>conteúdo, produções intelectuais destinados para públicos específicos.</a:t>
            </a:r>
          </a:p>
        </p:txBody>
      </p:sp>
      <p:sp>
        <p:nvSpPr>
          <p:cNvPr id="5" name="CaixaDeTexto 4"/>
          <p:cNvSpPr txBox="1"/>
          <p:nvPr/>
        </p:nvSpPr>
        <p:spPr>
          <a:xfrm>
            <a:off x="215516" y="1813274"/>
            <a:ext cx="2304256" cy="2862322"/>
          </a:xfrm>
          <a:prstGeom prst="rect">
            <a:avLst/>
          </a:prstGeom>
          <a:noFill/>
        </p:spPr>
        <p:txBody>
          <a:bodyPr wrap="square" rtlCol="0">
            <a:spAutoFit/>
          </a:bodyPr>
          <a:lstStyle/>
          <a:p>
            <a:pPr marL="285750" indent="-285750">
              <a:buFont typeface="Wingdings" pitchFamily="2" charset="2"/>
              <a:buChar char="q"/>
            </a:pPr>
            <a:r>
              <a:rPr lang="pt-BR" dirty="0"/>
              <a:t>Comunidade científica</a:t>
            </a:r>
          </a:p>
          <a:p>
            <a:endParaRPr lang="pt-BR" dirty="0"/>
          </a:p>
          <a:p>
            <a:pPr marL="285750" indent="-285750">
              <a:buFont typeface="Wingdings" pitchFamily="2" charset="2"/>
              <a:buChar char="q"/>
            </a:pPr>
            <a:r>
              <a:rPr lang="pt-BR" dirty="0"/>
              <a:t>Produção intelectual por áreas do conhecimento</a:t>
            </a:r>
          </a:p>
          <a:p>
            <a:pPr marL="285750" indent="-285750">
              <a:buFont typeface="Wingdings" pitchFamily="2" charset="2"/>
              <a:buChar char="q"/>
            </a:pPr>
            <a:endParaRPr lang="pt-BR" dirty="0"/>
          </a:p>
          <a:p>
            <a:pPr marL="285750" indent="-285750">
              <a:buFont typeface="Wingdings" pitchFamily="2" charset="2"/>
              <a:buChar char="q"/>
            </a:pPr>
            <a:endParaRPr lang="pt-BR" dirty="0"/>
          </a:p>
          <a:p>
            <a:pPr marL="285750" indent="-285750">
              <a:buFont typeface="Wingdings" pitchFamily="2" charset="2"/>
              <a:buChar char="q"/>
            </a:pPr>
            <a:endParaRPr lang="pt-BR" dirty="0"/>
          </a:p>
        </p:txBody>
      </p:sp>
    </p:spTree>
    <p:extLst>
      <p:ext uri="{BB962C8B-B14F-4D97-AF65-F5344CB8AC3E}">
        <p14:creationId xmlns:p14="http://schemas.microsoft.com/office/powerpoint/2010/main" val="2974933561"/>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7300" y="432238"/>
            <a:ext cx="7886700" cy="1325563"/>
          </a:xfrm>
        </p:spPr>
        <p:txBody>
          <a:bodyPr>
            <a:normAutofit/>
          </a:bodyPr>
          <a:lstStyle/>
          <a:p>
            <a:r>
              <a:rPr lang="pt-BR" sz="2800" dirty="0"/>
              <a:t>Repositório Institucional</a:t>
            </a:r>
          </a:p>
        </p:txBody>
      </p:sp>
      <p:sp>
        <p:nvSpPr>
          <p:cNvPr id="3" name="Espaço Reservado para Conteúdo 2"/>
          <p:cNvSpPr>
            <a:spLocks noGrp="1"/>
          </p:cNvSpPr>
          <p:nvPr>
            <p:ph idx="1"/>
          </p:nvPr>
        </p:nvSpPr>
        <p:spPr/>
        <p:txBody>
          <a:bodyPr>
            <a:normAutofit/>
          </a:bodyPr>
          <a:lstStyle/>
          <a:p>
            <a:pPr marL="114300" indent="0" algn="just">
              <a:buNone/>
            </a:pPr>
            <a:r>
              <a:rPr lang="pt-BR" dirty="0"/>
              <a:t>O Repositório Institucional (RI) é compreendido como:</a:t>
            </a:r>
          </a:p>
          <a:p>
            <a:pPr marL="114300" indent="0" algn="just">
              <a:buNone/>
            </a:pPr>
            <a:endParaRPr lang="pt-BR" dirty="0"/>
          </a:p>
          <a:p>
            <a:pPr marL="114300" indent="0" algn="just">
              <a:buNone/>
            </a:pPr>
            <a:r>
              <a:rPr lang="pt-BR" dirty="0"/>
              <a:t>“</a:t>
            </a:r>
            <a:r>
              <a:rPr lang="pt-BR" sz="2000" dirty="0"/>
              <a:t>Um conjunto de serviços que a universidade oferece para os membros de sua comunidade para o gerenciamento e a disseminação de conteúdos digitais, criados pela instituição e membros da sua comunidade. É essencialmente um compromisso organizacional com a gestão, desses conteúdos digitais, inclusive preservação de longo prazo, quando apropriado, bem como organização e acesso ou distribuição”(LYNCH, 2003, p. 2)</a:t>
            </a:r>
            <a:endParaRPr lang="pt-BR" dirty="0"/>
          </a:p>
        </p:txBody>
      </p:sp>
    </p:spTree>
    <p:extLst>
      <p:ext uri="{BB962C8B-B14F-4D97-AF65-F5344CB8AC3E}">
        <p14:creationId xmlns:p14="http://schemas.microsoft.com/office/powerpoint/2010/main" val="276577869"/>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58695" y="-63114"/>
            <a:ext cx="7520940" cy="548640"/>
          </a:xfrm>
        </p:spPr>
        <p:txBody>
          <a:bodyPr>
            <a:noAutofit/>
          </a:bodyPr>
          <a:lstStyle/>
          <a:p>
            <a:r>
              <a:rPr lang="pt-BR" sz="3200" b="1" dirty="0">
                <a:solidFill>
                  <a:schemeClr val="bg1"/>
                </a:solidFill>
              </a:rPr>
              <a:t>Repositório institucional</a:t>
            </a:r>
          </a:p>
        </p:txBody>
      </p:sp>
      <p:sp>
        <p:nvSpPr>
          <p:cNvPr id="3" name="Espaço Reservado para Conteúdo 2"/>
          <p:cNvSpPr>
            <a:spLocks noGrp="1"/>
          </p:cNvSpPr>
          <p:nvPr>
            <p:ph idx="1"/>
          </p:nvPr>
        </p:nvSpPr>
        <p:spPr>
          <a:xfrm>
            <a:off x="915239" y="6086463"/>
            <a:ext cx="7520940" cy="771537"/>
          </a:xfrm>
        </p:spPr>
        <p:txBody>
          <a:bodyPr>
            <a:normAutofit fontScale="85000" lnSpcReduction="20000"/>
          </a:bodyPr>
          <a:lstStyle/>
          <a:p>
            <a:endParaRPr lang="pt-BR" dirty="0"/>
          </a:p>
          <a:p>
            <a:r>
              <a:rPr lang="pt-BR" dirty="0"/>
              <a:t>Acesse: </a:t>
            </a:r>
            <a:r>
              <a:rPr lang="pt-BR" sz="1200" dirty="0">
                <a:hlinkClick r:id="rId2"/>
              </a:rPr>
              <a:t>http://www.arca.fiocruz.br</a:t>
            </a:r>
            <a:endParaRPr lang="pt-BR" sz="1200" dirty="0"/>
          </a:p>
          <a:p>
            <a:endParaRPr lang="pt-BR" sz="1200" dirty="0"/>
          </a:p>
        </p:txBody>
      </p:sp>
      <p:pic>
        <p:nvPicPr>
          <p:cNvPr id="4" name="Imagem 3">
            <a:extLst>
              <a:ext uri="{FF2B5EF4-FFF2-40B4-BE49-F238E27FC236}">
                <a16:creationId xmlns="" xmlns:a16="http://schemas.microsoft.com/office/drawing/2014/main" id="{EA15B6B3-D126-4865-9256-B6CB330E9659}"/>
              </a:ext>
            </a:extLst>
          </p:cNvPr>
          <p:cNvPicPr>
            <a:picLocks noChangeAspect="1"/>
          </p:cNvPicPr>
          <p:nvPr/>
        </p:nvPicPr>
        <p:blipFill>
          <a:blip r:embed="rId3"/>
          <a:stretch>
            <a:fillRect/>
          </a:stretch>
        </p:blipFill>
        <p:spPr>
          <a:xfrm>
            <a:off x="103709" y="1255053"/>
            <a:ext cx="9144000" cy="5217178"/>
          </a:xfrm>
          <a:prstGeom prst="rect">
            <a:avLst/>
          </a:prstGeom>
        </p:spPr>
      </p:pic>
    </p:spTree>
    <p:extLst>
      <p:ext uri="{BB962C8B-B14F-4D97-AF65-F5344CB8AC3E}">
        <p14:creationId xmlns:p14="http://schemas.microsoft.com/office/powerpoint/2010/main" val="2018552684"/>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4877" y="440627"/>
            <a:ext cx="7886700" cy="1325563"/>
          </a:xfrm>
        </p:spPr>
        <p:txBody>
          <a:bodyPr>
            <a:normAutofit/>
          </a:bodyPr>
          <a:lstStyle/>
          <a:p>
            <a:r>
              <a:rPr lang="pt-BR" sz="2000" dirty="0"/>
              <a:t>Vantagens no uso de repositórios institucionais</a:t>
            </a:r>
          </a:p>
        </p:txBody>
      </p:sp>
      <p:sp>
        <p:nvSpPr>
          <p:cNvPr id="3" name="Espaço Reservado para Conteúdo 2"/>
          <p:cNvSpPr>
            <a:spLocks noGrp="1"/>
          </p:cNvSpPr>
          <p:nvPr>
            <p:ph idx="1"/>
          </p:nvPr>
        </p:nvSpPr>
        <p:spPr>
          <a:xfrm>
            <a:off x="256381" y="2077991"/>
            <a:ext cx="6857483" cy="3579849"/>
          </a:xfrm>
        </p:spPr>
        <p:txBody>
          <a:bodyPr>
            <a:normAutofit fontScale="85000" lnSpcReduction="10000"/>
          </a:bodyPr>
          <a:lstStyle/>
          <a:p>
            <a:pPr>
              <a:buClr>
                <a:schemeClr val="accent3"/>
              </a:buClr>
              <a:buFont typeface="Wingdings" pitchFamily="2" charset="2"/>
              <a:buChar char="ü"/>
            </a:pPr>
            <a:r>
              <a:rPr lang="pt-BR" sz="2000" dirty="0"/>
              <a:t>Maior visibilidade das pesquisas;</a:t>
            </a:r>
          </a:p>
          <a:p>
            <a:pPr>
              <a:buClr>
                <a:schemeClr val="accent3"/>
              </a:buClr>
              <a:buFont typeface="Wingdings" pitchFamily="2" charset="2"/>
              <a:buChar char="ü"/>
            </a:pPr>
            <a:r>
              <a:rPr lang="pt-BR" sz="2000" dirty="0"/>
              <a:t>Possibilita ao autor, depositar seu material;</a:t>
            </a:r>
          </a:p>
          <a:p>
            <a:pPr>
              <a:buClr>
                <a:schemeClr val="accent3"/>
              </a:buClr>
              <a:buFont typeface="Wingdings" pitchFamily="2" charset="2"/>
              <a:buChar char="ü"/>
            </a:pPr>
            <a:r>
              <a:rPr lang="pt-BR" sz="2000" dirty="0"/>
              <a:t>Garantia de preservação;</a:t>
            </a:r>
          </a:p>
          <a:p>
            <a:pPr>
              <a:buClr>
                <a:schemeClr val="accent3"/>
              </a:buClr>
              <a:buFont typeface="Wingdings" pitchFamily="2" charset="2"/>
              <a:buChar char="ü"/>
            </a:pPr>
            <a:r>
              <a:rPr lang="pt-BR" sz="2000" dirty="0"/>
              <a:t>Facilita na organização, disseminação e recuperação da informação;</a:t>
            </a:r>
          </a:p>
          <a:p>
            <a:pPr>
              <a:buClr>
                <a:schemeClr val="accent3"/>
              </a:buClr>
              <a:buFont typeface="Wingdings" pitchFamily="2" charset="2"/>
              <a:buChar char="ü"/>
            </a:pPr>
            <a:r>
              <a:rPr lang="pt-BR" sz="2000" dirty="0"/>
              <a:t>Facilita o gerenciamento da produção científica muitas vezes disponível em páginas pessoais na Internet ou portal institucional;</a:t>
            </a:r>
          </a:p>
          <a:p>
            <a:pPr>
              <a:buClr>
                <a:schemeClr val="accent3"/>
              </a:buClr>
              <a:buFont typeface="Wingdings" pitchFamily="2" charset="2"/>
              <a:buChar char="ü"/>
            </a:pPr>
            <a:r>
              <a:rPr lang="pt-BR" sz="2000" dirty="0"/>
              <a:t>Oferece ambiente seguro em que os trabalhos são permanentemente armazenados;</a:t>
            </a:r>
          </a:p>
          <a:p>
            <a:pPr>
              <a:buClr>
                <a:schemeClr val="accent3"/>
              </a:buClr>
              <a:buFont typeface="Wingdings" pitchFamily="2" charset="2"/>
              <a:buChar char="ü"/>
            </a:pPr>
            <a:r>
              <a:rPr lang="pt-BR" sz="2000" i="1" dirty="0"/>
              <a:t>Dissemina a literatura cinzenta;</a:t>
            </a:r>
          </a:p>
          <a:p>
            <a:pPr>
              <a:buClr>
                <a:schemeClr val="accent3"/>
              </a:buClr>
              <a:buFont typeface="Wingdings" pitchFamily="2" charset="2"/>
              <a:buChar char="ü"/>
            </a:pPr>
            <a:r>
              <a:rPr lang="pt-BR" sz="2000" i="1" dirty="0"/>
              <a:t>Diminui a possibilidade de plágio, uma vez que o material estará registrado e com endereço eletrônico fixo (</a:t>
            </a:r>
            <a:r>
              <a:rPr lang="pt-BR" sz="2000" dirty="0" err="1"/>
              <a:t>handle</a:t>
            </a:r>
            <a:r>
              <a:rPr lang="pt-BR" sz="2000" dirty="0"/>
              <a:t>/</a:t>
            </a:r>
            <a:r>
              <a:rPr lang="pt-BR" sz="2000" dirty="0" err="1"/>
              <a:t>url</a:t>
            </a:r>
            <a:r>
              <a:rPr lang="pt-BR" sz="2000" i="1" dirty="0"/>
              <a:t>);</a:t>
            </a:r>
          </a:p>
          <a:p>
            <a:endParaRPr lang="pt-BR" sz="2000" dirty="0"/>
          </a:p>
          <a:p>
            <a:endParaRPr lang="pt-BR" dirty="0"/>
          </a:p>
          <a:p>
            <a:endParaRPr lang="pt-BR" dirty="0"/>
          </a:p>
          <a:p>
            <a:endParaRPr lang="pt-BR" dirty="0"/>
          </a:p>
        </p:txBody>
      </p:sp>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7843" y="764704"/>
            <a:ext cx="2698957" cy="3528392"/>
          </a:xfrm>
          <a:prstGeom prst="rect">
            <a:avLst/>
          </a:prstGeom>
        </p:spPr>
      </p:pic>
    </p:spTree>
    <p:extLst>
      <p:ext uri="{BB962C8B-B14F-4D97-AF65-F5344CB8AC3E}">
        <p14:creationId xmlns:p14="http://schemas.microsoft.com/office/powerpoint/2010/main" val="287245988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3934" y="500062"/>
            <a:ext cx="7886700" cy="1325563"/>
          </a:xfrm>
        </p:spPr>
        <p:txBody>
          <a:bodyPr>
            <a:normAutofit/>
          </a:bodyPr>
          <a:lstStyle/>
          <a:p>
            <a:r>
              <a:rPr lang="pt-BR" sz="2400" dirty="0"/>
              <a:t>Repositório institucional da </a:t>
            </a:r>
            <a:r>
              <a:rPr lang="pt-BR" sz="2400" dirty="0" err="1"/>
              <a:t>fiocruz</a:t>
            </a:r>
            <a:r>
              <a:rPr lang="pt-BR" sz="2400" dirty="0"/>
              <a:t> - ARCA</a:t>
            </a:r>
          </a:p>
        </p:txBody>
      </p:sp>
      <p:sp>
        <p:nvSpPr>
          <p:cNvPr id="3" name="Espaço Reservado para Conteúdo 2"/>
          <p:cNvSpPr>
            <a:spLocks noGrp="1"/>
          </p:cNvSpPr>
          <p:nvPr>
            <p:ph idx="1"/>
          </p:nvPr>
        </p:nvSpPr>
        <p:spPr/>
        <p:txBody>
          <a:bodyPr>
            <a:normAutofit fontScale="92500" lnSpcReduction="10000"/>
          </a:bodyPr>
          <a:lstStyle/>
          <a:p>
            <a:pPr>
              <a:buFont typeface="Wingdings" pitchFamily="2" charset="2"/>
              <a:buChar char="q"/>
            </a:pPr>
            <a:endParaRPr lang="pt-BR" dirty="0"/>
          </a:p>
          <a:p>
            <a:pPr>
              <a:buFont typeface="Wingdings" pitchFamily="2" charset="2"/>
              <a:buChar char="q"/>
            </a:pPr>
            <a:r>
              <a:rPr lang="pt-BR" dirty="0"/>
              <a:t>Lançado em 2011</a:t>
            </a:r>
          </a:p>
          <a:p>
            <a:pPr>
              <a:buFont typeface="Wingdings" pitchFamily="2" charset="2"/>
              <a:buChar char="q"/>
            </a:pPr>
            <a:r>
              <a:rPr lang="pt-BR" dirty="0"/>
              <a:t>Foi desenvolvido para preservar e disseminar a produção intelectual da Fiocruz;</a:t>
            </a:r>
          </a:p>
          <a:p>
            <a:pPr>
              <a:buFont typeface="Wingdings" pitchFamily="2" charset="2"/>
              <a:buChar char="q"/>
            </a:pPr>
            <a:r>
              <a:rPr lang="pt-BR" dirty="0"/>
              <a:t>O objetivo é </a:t>
            </a:r>
            <a:r>
              <a:rPr lang="pt-BR" b="1" dirty="0"/>
              <a:t>reunir</a:t>
            </a:r>
            <a:r>
              <a:rPr lang="pt-BR" dirty="0"/>
              <a:t> e </a:t>
            </a:r>
            <a:r>
              <a:rPr lang="pt-BR" b="1" dirty="0"/>
              <a:t>dar</a:t>
            </a:r>
            <a:r>
              <a:rPr lang="pt-BR" dirty="0"/>
              <a:t> visibilidade à produção técnico-científica da instituição;</a:t>
            </a:r>
          </a:p>
          <a:p>
            <a:pPr>
              <a:buFont typeface="Wingdings" pitchFamily="2" charset="2"/>
              <a:buChar char="q"/>
            </a:pPr>
            <a:r>
              <a:rPr lang="pt-BR" dirty="0"/>
              <a:t>É organizado por comunidade (centros e institutos)</a:t>
            </a:r>
          </a:p>
          <a:p>
            <a:pPr>
              <a:buFont typeface="Wingdings" pitchFamily="2" charset="2"/>
              <a:buChar char="q"/>
            </a:pPr>
            <a:r>
              <a:rPr lang="pt-BR" dirty="0"/>
              <a:t>Compõem em sua coleção: artigos de periódicos, teses, dissertações, vídeos, relatórios, manuais, pôsteres, fotografias, trabalhos apresentados em eventos, livros e capítulos de livros.</a:t>
            </a:r>
          </a:p>
        </p:txBody>
      </p:sp>
    </p:spTree>
    <p:extLst>
      <p:ext uri="{BB962C8B-B14F-4D97-AF65-F5344CB8AC3E}">
        <p14:creationId xmlns:p14="http://schemas.microsoft.com/office/powerpoint/2010/main" val="67856337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2400" dirty="0"/>
              <a:t>Repositório institucional - ARCA</a:t>
            </a:r>
          </a:p>
        </p:txBody>
      </p:sp>
      <p:sp>
        <p:nvSpPr>
          <p:cNvPr id="3" name="Espaço Reservado para Conteúdo 2"/>
          <p:cNvSpPr>
            <a:spLocks noGrp="1"/>
          </p:cNvSpPr>
          <p:nvPr>
            <p:ph idx="1"/>
          </p:nvPr>
        </p:nvSpPr>
        <p:spPr/>
        <p:txBody>
          <a:bodyPr/>
          <a:lstStyle/>
          <a:p>
            <a:r>
              <a:rPr lang="pt-BR" dirty="0"/>
              <a:t>INTERFACE</a:t>
            </a:r>
          </a:p>
        </p:txBody>
      </p:sp>
      <p:pic>
        <p:nvPicPr>
          <p:cNvPr id="5" name="Imagem 4">
            <a:extLst>
              <a:ext uri="{FF2B5EF4-FFF2-40B4-BE49-F238E27FC236}">
                <a16:creationId xmlns="" xmlns:a16="http://schemas.microsoft.com/office/drawing/2014/main" id="{0D71D70F-5222-444B-BFF6-F566CDB9E78E}"/>
              </a:ext>
            </a:extLst>
          </p:cNvPr>
          <p:cNvPicPr>
            <a:picLocks noChangeAspect="1"/>
          </p:cNvPicPr>
          <p:nvPr/>
        </p:nvPicPr>
        <p:blipFill>
          <a:blip r:embed="rId2"/>
          <a:stretch>
            <a:fillRect/>
          </a:stretch>
        </p:blipFill>
        <p:spPr>
          <a:xfrm>
            <a:off x="0" y="1556792"/>
            <a:ext cx="9144000" cy="5301207"/>
          </a:xfrm>
          <a:prstGeom prst="rect">
            <a:avLst/>
          </a:prstGeom>
        </p:spPr>
      </p:pic>
    </p:spTree>
    <p:extLst>
      <p:ext uri="{BB962C8B-B14F-4D97-AF65-F5344CB8AC3E}">
        <p14:creationId xmlns:p14="http://schemas.microsoft.com/office/powerpoint/2010/main" val="110974947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a:extLst>
              <a:ext uri="{FF2B5EF4-FFF2-40B4-BE49-F238E27FC236}">
                <a16:creationId xmlns="" xmlns:a16="http://schemas.microsoft.com/office/drawing/2014/main" id="{5AE8B36C-49EC-4E26-A2A1-FD2A77BB3439}"/>
              </a:ext>
            </a:extLst>
          </p:cNvPr>
          <p:cNvPicPr>
            <a:picLocks noChangeAspect="1"/>
          </p:cNvPicPr>
          <p:nvPr/>
        </p:nvPicPr>
        <p:blipFill>
          <a:blip r:embed="rId2"/>
          <a:stretch>
            <a:fillRect/>
          </a:stretch>
        </p:blipFill>
        <p:spPr>
          <a:xfrm>
            <a:off x="-36004" y="1700808"/>
            <a:ext cx="9144000" cy="5217178"/>
          </a:xfrm>
          <a:prstGeom prst="rect">
            <a:avLst/>
          </a:prstGeom>
        </p:spPr>
      </p:pic>
      <p:sp>
        <p:nvSpPr>
          <p:cNvPr id="2" name="Título 1"/>
          <p:cNvSpPr>
            <a:spLocks noGrp="1"/>
          </p:cNvSpPr>
          <p:nvPr>
            <p:ph type="title"/>
          </p:nvPr>
        </p:nvSpPr>
        <p:spPr/>
        <p:txBody>
          <a:bodyPr>
            <a:normAutofit/>
          </a:bodyPr>
          <a:lstStyle/>
          <a:p>
            <a:r>
              <a:rPr lang="pt-BR" sz="2400" dirty="0"/>
              <a:t>Repositório institucional - ARCA</a:t>
            </a:r>
          </a:p>
        </p:txBody>
      </p:sp>
      <p:sp>
        <p:nvSpPr>
          <p:cNvPr id="4" name="Retângulo 3"/>
          <p:cNvSpPr/>
          <p:nvPr/>
        </p:nvSpPr>
        <p:spPr>
          <a:xfrm>
            <a:off x="8315908" y="2129769"/>
            <a:ext cx="1008112" cy="506271"/>
          </a:xfrm>
          <a:prstGeom prst="rect">
            <a:avLst/>
          </a:prstGeom>
          <a:noFill/>
          <a:ln w="5715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pt-BR"/>
          </a:p>
        </p:txBody>
      </p:sp>
      <p:sp>
        <p:nvSpPr>
          <p:cNvPr id="5" name="CaixaDeTexto 4"/>
          <p:cNvSpPr txBox="1"/>
          <p:nvPr/>
        </p:nvSpPr>
        <p:spPr>
          <a:xfrm>
            <a:off x="5161175" y="1863695"/>
            <a:ext cx="2232248" cy="646331"/>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pt-BR" dirty="0"/>
              <a:t>Área de </a:t>
            </a:r>
            <a:r>
              <a:rPr lang="pt-BR" i="1" dirty="0" err="1"/>
              <a:t>login</a:t>
            </a:r>
            <a:r>
              <a:rPr lang="pt-BR" dirty="0"/>
              <a:t> de acesso ao usuário</a:t>
            </a:r>
          </a:p>
        </p:txBody>
      </p:sp>
      <p:sp>
        <p:nvSpPr>
          <p:cNvPr id="10" name="Seta para a direita 9"/>
          <p:cNvSpPr/>
          <p:nvPr/>
        </p:nvSpPr>
        <p:spPr>
          <a:xfrm>
            <a:off x="7508550" y="1952836"/>
            <a:ext cx="504056" cy="43117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10"/>
          <p:cNvSpPr/>
          <p:nvPr/>
        </p:nvSpPr>
        <p:spPr>
          <a:xfrm>
            <a:off x="0" y="2636040"/>
            <a:ext cx="9107996" cy="3979403"/>
          </a:xfrm>
          <a:prstGeom prst="rect">
            <a:avLst/>
          </a:prstGeom>
          <a:solidFill>
            <a:schemeClr val="bg1">
              <a:lumMod val="5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59262688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m 11">
            <a:extLst>
              <a:ext uri="{FF2B5EF4-FFF2-40B4-BE49-F238E27FC236}">
                <a16:creationId xmlns="" xmlns:a16="http://schemas.microsoft.com/office/drawing/2014/main" id="{0E8B772C-3CE7-4D1E-A6A8-5B849969415B}"/>
              </a:ext>
            </a:extLst>
          </p:cNvPr>
          <p:cNvPicPr>
            <a:picLocks noChangeAspect="1"/>
          </p:cNvPicPr>
          <p:nvPr/>
        </p:nvPicPr>
        <p:blipFill>
          <a:blip r:embed="rId2"/>
          <a:stretch>
            <a:fillRect/>
          </a:stretch>
        </p:blipFill>
        <p:spPr>
          <a:xfrm>
            <a:off x="-36004" y="1700808"/>
            <a:ext cx="9144000" cy="5217178"/>
          </a:xfrm>
          <a:prstGeom prst="rect">
            <a:avLst/>
          </a:prstGeom>
        </p:spPr>
      </p:pic>
      <p:sp>
        <p:nvSpPr>
          <p:cNvPr id="2" name="Título 1"/>
          <p:cNvSpPr>
            <a:spLocks noGrp="1"/>
          </p:cNvSpPr>
          <p:nvPr>
            <p:ph type="title"/>
          </p:nvPr>
        </p:nvSpPr>
        <p:spPr/>
        <p:txBody>
          <a:bodyPr>
            <a:normAutofit/>
          </a:bodyPr>
          <a:lstStyle/>
          <a:p>
            <a:r>
              <a:rPr lang="pt-BR" sz="2400" dirty="0"/>
              <a:t>Repositório institucional - ARCA</a:t>
            </a:r>
          </a:p>
        </p:txBody>
      </p:sp>
      <p:sp>
        <p:nvSpPr>
          <p:cNvPr id="4" name="Retângulo 3"/>
          <p:cNvSpPr/>
          <p:nvPr/>
        </p:nvSpPr>
        <p:spPr>
          <a:xfrm>
            <a:off x="6056851" y="4085730"/>
            <a:ext cx="2625782" cy="648072"/>
          </a:xfrm>
          <a:prstGeom prst="rect">
            <a:avLst/>
          </a:prstGeom>
          <a:noFill/>
          <a:ln w="5715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pt-BR"/>
          </a:p>
        </p:txBody>
      </p:sp>
      <p:sp>
        <p:nvSpPr>
          <p:cNvPr id="5" name="CaixaDeTexto 4"/>
          <p:cNvSpPr txBox="1"/>
          <p:nvPr/>
        </p:nvSpPr>
        <p:spPr>
          <a:xfrm>
            <a:off x="3226903" y="4125271"/>
            <a:ext cx="1800200" cy="646331"/>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pt-BR" dirty="0"/>
              <a:t>Campo de pesquisa</a:t>
            </a:r>
          </a:p>
        </p:txBody>
      </p:sp>
      <p:sp>
        <p:nvSpPr>
          <p:cNvPr id="10" name="Seta para a direita 9"/>
          <p:cNvSpPr/>
          <p:nvPr/>
        </p:nvSpPr>
        <p:spPr>
          <a:xfrm>
            <a:off x="5293499" y="4237551"/>
            <a:ext cx="504056" cy="43117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031892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5">
            <a:extLst>
              <a:ext uri="{FF2B5EF4-FFF2-40B4-BE49-F238E27FC236}">
                <a16:creationId xmlns="" xmlns:a16="http://schemas.microsoft.com/office/drawing/2014/main" id="{E2199A0B-1370-4680-BF9A-966F7B0D8AF1}"/>
              </a:ext>
            </a:extLst>
          </p:cNvPr>
          <p:cNvSpPr>
            <a:spLocks noChangeArrowheads="1"/>
          </p:cNvSpPr>
          <p:nvPr/>
        </p:nvSpPr>
        <p:spPr bwMode="auto">
          <a:xfrm>
            <a:off x="323850" y="1773238"/>
            <a:ext cx="84582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a:spcBef>
                <a:spcPct val="50000"/>
              </a:spcBef>
            </a:pPr>
            <a:r>
              <a:rPr lang="pt-BR" altLang="pt-BR" sz="2200" i="0" u="sng">
                <a:ea typeface="Batang" panose="02030600000101010101" pitchFamily="18" charset="-127"/>
              </a:rPr>
              <a:t>Referência</a:t>
            </a:r>
            <a:r>
              <a:rPr lang="pt-BR" altLang="pt-BR" sz="2200" i="0">
                <a:ea typeface="Batang" panose="02030600000101010101" pitchFamily="18" charset="-127"/>
              </a:rPr>
              <a:t> - listam as fontes e os centros que possuem a informação; </a:t>
            </a:r>
          </a:p>
        </p:txBody>
      </p:sp>
      <p:sp>
        <p:nvSpPr>
          <p:cNvPr id="35843" name="Text Box 6">
            <a:extLst>
              <a:ext uri="{FF2B5EF4-FFF2-40B4-BE49-F238E27FC236}">
                <a16:creationId xmlns="" xmlns:a16="http://schemas.microsoft.com/office/drawing/2014/main" id="{F75E54C4-E4A6-4DE7-9A57-00B46992A4FA}"/>
              </a:ext>
            </a:extLst>
          </p:cNvPr>
          <p:cNvSpPr txBox="1">
            <a:spLocks noChangeArrowheads="1"/>
          </p:cNvSpPr>
          <p:nvPr/>
        </p:nvSpPr>
        <p:spPr bwMode="auto">
          <a:xfrm>
            <a:off x="395288" y="2781300"/>
            <a:ext cx="8497887"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r>
              <a:rPr lang="pt-BR" altLang="pt-BR" sz="2200" i="0" dirty="0"/>
              <a:t>CCN – Catálogo Coletivo Nacional de Publicações Seriadas</a:t>
            </a:r>
          </a:p>
          <a:p>
            <a:pPr algn="just"/>
            <a:r>
              <a:rPr lang="pt-BR" altLang="pt-BR" sz="2200" i="0" dirty="0">
                <a:solidFill>
                  <a:srgbClr val="000099"/>
                </a:solidFill>
              </a:rPr>
              <a:t> http://ccn.ibict.br/busca.jsf</a:t>
            </a:r>
            <a:endParaRPr lang="pt-BR" altLang="pt-BR" sz="2200" i="0" u="sng" dirty="0">
              <a:solidFill>
                <a:srgbClr val="000099"/>
              </a:solidFill>
            </a:endParaRPr>
          </a:p>
        </p:txBody>
      </p:sp>
      <p:sp>
        <p:nvSpPr>
          <p:cNvPr id="35844" name="Text Box 8">
            <a:extLst>
              <a:ext uri="{FF2B5EF4-FFF2-40B4-BE49-F238E27FC236}">
                <a16:creationId xmlns="" xmlns:a16="http://schemas.microsoft.com/office/drawing/2014/main" id="{C62E2EC9-078F-449B-AD74-D28943C354CB}"/>
              </a:ext>
            </a:extLst>
          </p:cNvPr>
          <p:cNvSpPr txBox="1">
            <a:spLocks noChangeArrowheads="1"/>
          </p:cNvSpPr>
          <p:nvPr/>
        </p:nvSpPr>
        <p:spPr bwMode="auto">
          <a:xfrm>
            <a:off x="323850" y="4149725"/>
            <a:ext cx="8362950" cy="1265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spcBef>
                <a:spcPct val="50000"/>
              </a:spcBef>
            </a:pPr>
            <a:r>
              <a:rPr lang="pt-BR" altLang="pt-BR" sz="2200" i="0" dirty="0"/>
              <a:t>Catálogo SEC´S - Portal de Revistas Científicas da área de Saúde</a:t>
            </a:r>
          </a:p>
          <a:p>
            <a:pPr algn="just" eaLnBrk="1" hangingPunct="1">
              <a:spcBef>
                <a:spcPct val="50000"/>
              </a:spcBef>
            </a:pPr>
            <a:r>
              <a:rPr lang="pt-BR" altLang="pt-BR" sz="2200" i="0" dirty="0">
                <a:solidFill>
                  <a:srgbClr val="000099"/>
                </a:solidFill>
              </a:rPr>
              <a:t>  </a:t>
            </a:r>
            <a:r>
              <a:rPr lang="pt-BR" altLang="pt-BR" sz="2200" i="0" u="sng" dirty="0">
                <a:solidFill>
                  <a:srgbClr val="000099"/>
                </a:solidFill>
              </a:rPr>
              <a:t>http://portal.revistas.bvs.br/?lang=pt</a:t>
            </a:r>
          </a:p>
        </p:txBody>
      </p:sp>
      <p:sp>
        <p:nvSpPr>
          <p:cNvPr id="35845" name="Rectangle 9">
            <a:extLst>
              <a:ext uri="{FF2B5EF4-FFF2-40B4-BE49-F238E27FC236}">
                <a16:creationId xmlns="" xmlns:a16="http://schemas.microsoft.com/office/drawing/2014/main" id="{570547E2-25BE-4C9F-BCF9-662393CAD2CC}"/>
              </a:ext>
            </a:extLst>
          </p:cNvPr>
          <p:cNvSpPr>
            <a:spLocks noChangeArrowheads="1"/>
          </p:cNvSpPr>
          <p:nvPr/>
        </p:nvSpPr>
        <p:spPr bwMode="auto">
          <a:xfrm>
            <a:off x="1187450" y="836613"/>
            <a:ext cx="6450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spcBef>
                <a:spcPct val="50000"/>
              </a:spcBef>
              <a:buFontTx/>
              <a:buChar char="•"/>
            </a:pPr>
            <a:r>
              <a:rPr lang="pt-BR" altLang="pt-BR" sz="2400" b="1" i="0">
                <a:ea typeface="Batang" panose="02030600000101010101" pitchFamily="18" charset="-127"/>
              </a:rPr>
              <a:t>Tipos de Bases de dados</a:t>
            </a:r>
            <a:endParaRPr lang="pt-BR" altLang="pt-BR" sz="2400" b="1" i="0" u="sng">
              <a:ea typeface="Batang" panose="02030600000101010101" pitchFamily="18" charset="-127"/>
            </a:endParaRPr>
          </a:p>
        </p:txBody>
      </p:sp>
    </p:spTree>
    <p:extLst>
      <p:ext uri="{BB962C8B-B14F-4D97-AF65-F5344CB8AC3E}">
        <p14:creationId xmlns:p14="http://schemas.microsoft.com/office/powerpoint/2010/main" val="345659491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m 11">
            <a:extLst>
              <a:ext uri="{FF2B5EF4-FFF2-40B4-BE49-F238E27FC236}">
                <a16:creationId xmlns="" xmlns:a16="http://schemas.microsoft.com/office/drawing/2014/main" id="{0E8B772C-3CE7-4D1E-A6A8-5B849969415B}"/>
              </a:ext>
            </a:extLst>
          </p:cNvPr>
          <p:cNvPicPr>
            <a:picLocks noChangeAspect="1"/>
          </p:cNvPicPr>
          <p:nvPr/>
        </p:nvPicPr>
        <p:blipFill>
          <a:blip r:embed="rId2"/>
          <a:stretch>
            <a:fillRect/>
          </a:stretch>
        </p:blipFill>
        <p:spPr>
          <a:xfrm>
            <a:off x="-36004" y="1700808"/>
            <a:ext cx="9144000" cy="5217178"/>
          </a:xfrm>
          <a:prstGeom prst="rect">
            <a:avLst/>
          </a:prstGeom>
        </p:spPr>
      </p:pic>
      <p:sp>
        <p:nvSpPr>
          <p:cNvPr id="2" name="Título 1"/>
          <p:cNvSpPr>
            <a:spLocks noGrp="1"/>
          </p:cNvSpPr>
          <p:nvPr>
            <p:ph type="title"/>
          </p:nvPr>
        </p:nvSpPr>
        <p:spPr>
          <a:xfrm>
            <a:off x="1221296" y="375245"/>
            <a:ext cx="7886700" cy="1325563"/>
          </a:xfrm>
        </p:spPr>
        <p:txBody>
          <a:bodyPr>
            <a:normAutofit/>
          </a:bodyPr>
          <a:lstStyle/>
          <a:p>
            <a:r>
              <a:rPr lang="pt-BR" sz="2400" dirty="0"/>
              <a:t>Repositório institucional - ARCA</a:t>
            </a:r>
          </a:p>
        </p:txBody>
      </p:sp>
      <p:sp>
        <p:nvSpPr>
          <p:cNvPr id="4" name="Retângulo 3"/>
          <p:cNvSpPr/>
          <p:nvPr/>
        </p:nvSpPr>
        <p:spPr>
          <a:xfrm>
            <a:off x="0" y="4194176"/>
            <a:ext cx="1275127" cy="503659"/>
          </a:xfrm>
          <a:prstGeom prst="rect">
            <a:avLst/>
          </a:prstGeom>
          <a:noFill/>
          <a:ln w="5715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pt-BR"/>
          </a:p>
        </p:txBody>
      </p:sp>
      <p:sp>
        <p:nvSpPr>
          <p:cNvPr id="5" name="CaixaDeTexto 4"/>
          <p:cNvSpPr txBox="1"/>
          <p:nvPr/>
        </p:nvSpPr>
        <p:spPr>
          <a:xfrm>
            <a:off x="2281630" y="4194176"/>
            <a:ext cx="1939954" cy="369332"/>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pt-BR" dirty="0"/>
              <a:t>Autoarquivamento</a:t>
            </a:r>
          </a:p>
        </p:txBody>
      </p:sp>
      <p:sp>
        <p:nvSpPr>
          <p:cNvPr id="10" name="Seta para a direita 9"/>
          <p:cNvSpPr/>
          <p:nvPr/>
        </p:nvSpPr>
        <p:spPr>
          <a:xfrm rot="10800000">
            <a:off x="1607184" y="4194176"/>
            <a:ext cx="504056" cy="43117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469207306"/>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t>Referências</a:t>
            </a:r>
          </a:p>
        </p:txBody>
      </p:sp>
      <p:sp>
        <p:nvSpPr>
          <p:cNvPr id="4" name="CaixaDeTexto 3"/>
          <p:cNvSpPr txBox="1"/>
          <p:nvPr/>
        </p:nvSpPr>
        <p:spPr>
          <a:xfrm>
            <a:off x="162422" y="1690689"/>
            <a:ext cx="8352928" cy="5078313"/>
          </a:xfrm>
          <a:prstGeom prst="rect">
            <a:avLst/>
          </a:prstGeom>
          <a:noFill/>
        </p:spPr>
        <p:txBody>
          <a:bodyPr wrap="square" rtlCol="0">
            <a:spAutoFit/>
          </a:bodyPr>
          <a:lstStyle/>
          <a:p>
            <a:r>
              <a:rPr lang="de-DE" sz="1200" dirty="0"/>
              <a:t> </a:t>
            </a:r>
            <a:r>
              <a:rPr lang="en-US" sz="1200" dirty="0"/>
              <a:t>BRODY; Tim; HARNAD, </a:t>
            </a:r>
            <a:r>
              <a:rPr lang="en-US" sz="1200" dirty="0" err="1"/>
              <a:t>Stevan</a:t>
            </a:r>
            <a:r>
              <a:rPr lang="en-US" sz="1200" dirty="0"/>
              <a:t>. </a:t>
            </a:r>
            <a:r>
              <a:rPr lang="en-US" sz="1200" b="1" dirty="0"/>
              <a:t>The research impact cycle</a:t>
            </a:r>
            <a:r>
              <a:rPr lang="en-US" sz="1200" dirty="0"/>
              <a:t>. </a:t>
            </a:r>
            <a:r>
              <a:rPr lang="pt-BR" sz="1200" dirty="0"/>
              <a:t>Disponível em: &lt;http://opcit.eprints.org/feb19oa/harnad-cycle.ppt.&gt;. Acesso em: 22 mar. 2014.</a:t>
            </a:r>
          </a:p>
          <a:p>
            <a:r>
              <a:rPr lang="pt-BR" sz="1200" dirty="0"/>
              <a:t>BUDAPEST OPEN ACCESS INITIATIVE</a:t>
            </a:r>
            <a:r>
              <a:rPr lang="pt-BR" sz="1200" b="1" dirty="0"/>
              <a:t>. </a:t>
            </a:r>
            <a:r>
              <a:rPr lang="pt-BR" sz="1200" dirty="0"/>
              <a:t>Dez anos da Iniciativa de Budapeste em Acesso Aberto: a abertura como caminho a seguir. Disponível em: &lt;http://www.budapestopenaccessinitiative.org/boai-10-translations/portuguese-brazilian-translation&gt;. Acesso em: 24 mar. 2014.</a:t>
            </a:r>
            <a:endParaRPr lang="pt-BR" sz="1200" b="1" dirty="0"/>
          </a:p>
          <a:p>
            <a:r>
              <a:rPr lang="pt-BR" sz="1200" dirty="0"/>
              <a:t> </a:t>
            </a:r>
          </a:p>
          <a:p>
            <a:r>
              <a:rPr lang="de-DE" sz="1200" dirty="0"/>
              <a:t>CARVALHO, Maria da Conceição Rodrigues de; SILVA, Cícera Henrique; GUIMARÃES, maria Cristiana Soares. Repositório institucional da saúde: a experiência da Fundação Oswaldo Cruz. </a:t>
            </a:r>
            <a:r>
              <a:rPr lang="de-DE" sz="1200" b="1" dirty="0"/>
              <a:t>Inf. &amp; Soc.:Est</a:t>
            </a:r>
            <a:r>
              <a:rPr lang="de-DE" sz="1200" dirty="0"/>
              <a:t>., João Pessoa, v.22, n.1, p. 97-103, jan./abr. 2012.</a:t>
            </a:r>
            <a:endParaRPr lang="pt-BR" sz="1200" b="1" dirty="0"/>
          </a:p>
          <a:p>
            <a:r>
              <a:rPr lang="pt-BR" sz="1200" dirty="0"/>
              <a:t> </a:t>
            </a:r>
            <a:endParaRPr lang="pt-BR" sz="1200" b="1" dirty="0"/>
          </a:p>
          <a:p>
            <a:r>
              <a:rPr lang="en-US" sz="1200" dirty="0"/>
              <a:t>FURNIVAL, Ariadne Chloe; HUBBARD, Bill. </a:t>
            </a:r>
            <a:r>
              <a:rPr lang="pt-BR" sz="1200" dirty="0"/>
              <a:t>Acesso aberto às políticas científica: vantagens, políticas e </a:t>
            </a:r>
            <a:r>
              <a:rPr lang="pt-BR" sz="1200" dirty="0" err="1"/>
              <a:t>advocacy</a:t>
            </a:r>
            <a:r>
              <a:rPr lang="pt-BR" sz="1200" dirty="0"/>
              <a:t>. </a:t>
            </a:r>
            <a:r>
              <a:rPr lang="pt-BR" sz="1200" b="1" dirty="0" err="1"/>
              <a:t>InCID</a:t>
            </a:r>
            <a:r>
              <a:rPr lang="pt-BR" sz="1200" dirty="0"/>
              <a:t>: R. </a:t>
            </a:r>
            <a:r>
              <a:rPr lang="pt-BR" sz="1200" dirty="0" err="1"/>
              <a:t>Ci</a:t>
            </a:r>
            <a:r>
              <a:rPr lang="pt-BR" sz="1200" dirty="0"/>
              <a:t>. Inf. e Doc., Ribeirão Preto, v. 2, n. 2, p. 160-177, jul./dez. 2011.</a:t>
            </a:r>
          </a:p>
          <a:p>
            <a:r>
              <a:rPr lang="de-DE" sz="1200" dirty="0"/>
              <a:t>INSTITUTO BRASILEIRO DE INFORMAÇÃO EM CIÊNCIA E TECNOLOGIA. Sobre repositórios digitais. Disponível em: &lt;http://www.ibict.br/informacao-para-ciencia-tecnologia-e-inovacao%20/repositorios-digitais&gt;. Acesso em: 21 mar. 2014.</a:t>
            </a:r>
            <a:endParaRPr lang="pt-BR" sz="1200" b="1" dirty="0"/>
          </a:p>
          <a:p>
            <a:r>
              <a:rPr lang="de-DE" sz="1200" dirty="0"/>
              <a:t> </a:t>
            </a:r>
            <a:endParaRPr lang="pt-BR" sz="1200" b="1" dirty="0"/>
          </a:p>
          <a:p>
            <a:r>
              <a:rPr lang="pt-BR" sz="1200" dirty="0"/>
              <a:t>LEITE, Fernando César Lima. </a:t>
            </a:r>
            <a:r>
              <a:rPr lang="pt-BR" sz="1200" b="1" dirty="0"/>
              <a:t>Como gerenciar e ampliar a visibilidade da informação científica brasileira</a:t>
            </a:r>
            <a:r>
              <a:rPr lang="pt-BR" sz="1200" dirty="0"/>
              <a:t>: repositórios institucionais de acesso aberto. Brasília: IBICT, 2009.</a:t>
            </a:r>
          </a:p>
          <a:p>
            <a:endParaRPr lang="pt-BR" sz="1200" dirty="0"/>
          </a:p>
          <a:p>
            <a:r>
              <a:rPr lang="pt-BR" sz="1200" dirty="0"/>
              <a:t>LEITE, Fernando et al. </a:t>
            </a:r>
            <a:r>
              <a:rPr lang="pt-BR" sz="1200" b="1" dirty="0"/>
              <a:t>Boas práticas para a construção de repositórios institucionais da produção científica</a:t>
            </a:r>
            <a:r>
              <a:rPr lang="pt-BR" sz="1200" dirty="0"/>
              <a:t>. Brasília: IBICT, 2012.</a:t>
            </a:r>
          </a:p>
          <a:p>
            <a:endParaRPr lang="pt-BR" sz="1200" dirty="0"/>
          </a:p>
          <a:p>
            <a:r>
              <a:rPr lang="en-US" sz="1200" dirty="0"/>
              <a:t>LYNCH, C. A. Institutional Repositories: essential infrastructure for scholarship in the Digital Age. </a:t>
            </a:r>
            <a:r>
              <a:rPr lang="en-US" sz="1200" b="1" dirty="0"/>
              <a:t>ARL Bimonthly Report</a:t>
            </a:r>
            <a:r>
              <a:rPr lang="en-US" sz="1200" dirty="0"/>
              <a:t>. </a:t>
            </a:r>
            <a:r>
              <a:rPr lang="pt-BR" sz="1200" dirty="0"/>
              <a:t>2003 p. 1-7. Disponível em: &lt;</a:t>
            </a:r>
            <a:r>
              <a:rPr lang="pt-BR" sz="1200" b="1" dirty="0"/>
              <a:t> </a:t>
            </a:r>
            <a:r>
              <a:rPr lang="pt-BR" sz="1200" dirty="0"/>
              <a:t>http://www.arl.org/storage/documents/publications/arl-br-226.pdf&gt;. Acesso em: 21 mar. 2014.</a:t>
            </a:r>
            <a:endParaRPr lang="pt-BR" sz="1200" b="1" dirty="0"/>
          </a:p>
          <a:p>
            <a:r>
              <a:rPr lang="en-US" sz="1200" dirty="0"/>
              <a:t> </a:t>
            </a:r>
            <a:endParaRPr lang="pt-BR" sz="1200" b="1" dirty="0"/>
          </a:p>
          <a:p>
            <a:r>
              <a:rPr lang="en-US" sz="1200" dirty="0"/>
              <a:t> </a:t>
            </a:r>
            <a:endParaRPr lang="pt-BR" sz="1200" b="1" dirty="0"/>
          </a:p>
        </p:txBody>
      </p:sp>
    </p:spTree>
    <p:extLst>
      <p:ext uri="{BB962C8B-B14F-4D97-AF65-F5344CB8AC3E}">
        <p14:creationId xmlns:p14="http://schemas.microsoft.com/office/powerpoint/2010/main" val="4184826853"/>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t>Referências</a:t>
            </a:r>
          </a:p>
        </p:txBody>
      </p:sp>
      <p:sp>
        <p:nvSpPr>
          <p:cNvPr id="3" name="Espaço Reservado para Conteúdo 2"/>
          <p:cNvSpPr>
            <a:spLocks noGrp="1"/>
          </p:cNvSpPr>
          <p:nvPr>
            <p:ph idx="1"/>
          </p:nvPr>
        </p:nvSpPr>
        <p:spPr/>
        <p:txBody>
          <a:bodyPr>
            <a:normAutofit/>
          </a:bodyPr>
          <a:lstStyle/>
          <a:p>
            <a:pPr marL="114300" indent="0">
              <a:buNone/>
            </a:pPr>
            <a:r>
              <a:rPr lang="en-US" sz="1200" b="0" dirty="0"/>
              <a:t>OPEN ACCESS. </a:t>
            </a:r>
            <a:r>
              <a:rPr lang="de-DE" sz="1200" b="0" dirty="0"/>
              <a:t>Berlin Declaration on Open Access to Knowledge in the Sciences and Humanities. Disponível em: &lt;http://openaccess.mpg.de/286432/Berlin-Declaration&gt;. Acesso em: 24 mar. 2013.</a:t>
            </a:r>
          </a:p>
          <a:p>
            <a:pPr marL="114300" indent="0">
              <a:buNone/>
            </a:pPr>
            <a:endParaRPr lang="pt-BR" sz="1200" b="0" dirty="0"/>
          </a:p>
          <a:p>
            <a:pPr marL="114300" indent="0">
              <a:buNone/>
            </a:pPr>
            <a:r>
              <a:rPr lang="de-DE" sz="1200" b="0" dirty="0"/>
              <a:t>RANKING WEB OF REPOSITÓRIES. World. Disponível em: &lt;http://repositories.webometrics.info/en&gt;. Acesso em: 24 mar. 2014.</a:t>
            </a:r>
            <a:endParaRPr lang="pt-BR" sz="1200" b="0" dirty="0"/>
          </a:p>
          <a:p>
            <a:pPr marL="114300" indent="0">
              <a:buNone/>
            </a:pPr>
            <a:r>
              <a:rPr lang="de-DE" sz="1200" b="0" dirty="0"/>
              <a:t> </a:t>
            </a:r>
            <a:endParaRPr lang="pt-BR" sz="1200" b="0" dirty="0"/>
          </a:p>
          <a:p>
            <a:pPr marL="114300" indent="0">
              <a:buNone/>
            </a:pPr>
            <a:r>
              <a:rPr lang="de-DE" sz="1200" b="0" dirty="0"/>
              <a:t>ROSA, Flavia; MEIRELLES, Rodrigo França; PALACIOS, Marcos. Repositório institucional da universidade federal da Bahia: implantação e acompanhamento. Inf. &amp; Soc.:Est., João Pessoa, v.21, n.1, p. 129-141, jan./abr. 2011.</a:t>
            </a:r>
            <a:endParaRPr lang="pt-BR" sz="1200" b="0" dirty="0"/>
          </a:p>
          <a:p>
            <a:pPr marL="114300" indent="0">
              <a:buNone/>
            </a:pPr>
            <a:r>
              <a:rPr lang="de-DE" sz="1200" b="0" dirty="0"/>
              <a:t> </a:t>
            </a:r>
            <a:endParaRPr lang="pt-BR" sz="1200" b="0" dirty="0"/>
          </a:p>
          <a:p>
            <a:pPr marL="114300" indent="0">
              <a:buNone/>
            </a:pPr>
            <a:r>
              <a:rPr lang="pt-BR" sz="1200" b="0" dirty="0"/>
              <a:t>VEIGA, Viviane Santos Oliveira; MACENA, </a:t>
            </a:r>
            <a:r>
              <a:rPr lang="pt-BR" sz="1200" b="0" dirty="0" err="1"/>
              <a:t>Luis</a:t>
            </a:r>
            <a:r>
              <a:rPr lang="pt-BR" sz="1200" b="0" dirty="0"/>
              <a:t> Guilherme Gomes de. Repositório institucional da FIOCRUZ: lançamento da comunidade do Instituto Fernandes Figueira. 2011. Disponível em: &lt; http://www.arca.fiocruz.br/handle/icict/3686&gt;. Acesso em: 23 mar. 2014.</a:t>
            </a:r>
          </a:p>
          <a:p>
            <a:endParaRPr lang="pt-BR" sz="1200" b="0" dirty="0"/>
          </a:p>
          <a:p>
            <a:pPr marL="114300" indent="0">
              <a:buNone/>
            </a:pPr>
            <a:r>
              <a:rPr lang="pt-BR" sz="1200" b="0" dirty="0"/>
              <a:t>WEITZEL, Simone da Rocha. O papel dos repositórios institucionais e temáticos na estrutura da produção científica. Em Questão, Porto Alegre, v. 12, n. 1, p. 51-71, jan./jun. 2006.</a:t>
            </a:r>
          </a:p>
          <a:p>
            <a:endParaRPr lang="pt-BR" sz="1200" b="0" dirty="0"/>
          </a:p>
          <a:p>
            <a:pPr marL="114300" indent="0">
              <a:buNone/>
            </a:pPr>
            <a:endParaRPr lang="pt-BR" sz="1200" b="0" dirty="0"/>
          </a:p>
        </p:txBody>
      </p:sp>
    </p:spTree>
    <p:extLst>
      <p:ext uri="{BB962C8B-B14F-4D97-AF65-F5344CB8AC3E}">
        <p14:creationId xmlns:p14="http://schemas.microsoft.com/office/powerpoint/2010/main" val="13896105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a:extLst>
              <a:ext uri="{FF2B5EF4-FFF2-40B4-BE49-F238E27FC236}">
                <a16:creationId xmlns="" xmlns:a16="http://schemas.microsoft.com/office/drawing/2014/main" id="{51B2CAC7-701B-4963-84F6-1EA3B44C6585}"/>
              </a:ext>
            </a:extLst>
          </p:cNvPr>
          <p:cNvSpPr txBox="1"/>
          <p:nvPr/>
        </p:nvSpPr>
        <p:spPr>
          <a:xfrm>
            <a:off x="943251" y="3195889"/>
            <a:ext cx="5457825" cy="647700"/>
          </a:xfrm>
          <a:prstGeom prst="rect">
            <a:avLst/>
          </a:prstGeom>
          <a:noFill/>
        </p:spPr>
        <p:txBody>
          <a:bodyPr>
            <a:spAutoFit/>
          </a:bodyPr>
          <a:lstStyle/>
          <a:p>
            <a:pPr algn="ctr">
              <a:defRPr/>
            </a:pPr>
            <a:r>
              <a:rPr lang="pt-BR" b="1" dirty="0" smtClean="0">
                <a:latin typeface="+mj-lt"/>
              </a:rPr>
              <a:t>Claudete Queiroz</a:t>
            </a:r>
            <a:endParaRPr lang="pt-BR" b="1" dirty="0">
              <a:latin typeface="+mj-lt"/>
            </a:endParaRPr>
          </a:p>
          <a:p>
            <a:pPr algn="ctr">
              <a:defRPr/>
            </a:pPr>
            <a:r>
              <a:rPr lang="pt-BR" b="1" dirty="0">
                <a:latin typeface="+mj-lt"/>
                <a:hlinkClick r:id="rId2"/>
              </a:rPr>
              <a:t>c</a:t>
            </a:r>
            <a:r>
              <a:rPr lang="pt-BR" b="1" dirty="0" smtClean="0">
                <a:latin typeface="+mj-lt"/>
                <a:hlinkClick r:id="rId2"/>
              </a:rPr>
              <a:t>laudete.queiroz@icict.fiocruz.br</a:t>
            </a:r>
            <a:endParaRPr lang="pt-BR" b="1" dirty="0">
              <a:latin typeface="+mj-lt"/>
            </a:endParaRPr>
          </a:p>
        </p:txBody>
      </p:sp>
      <p:sp>
        <p:nvSpPr>
          <p:cNvPr id="5" name="Retângulo 2">
            <a:extLst>
              <a:ext uri="{FF2B5EF4-FFF2-40B4-BE49-F238E27FC236}">
                <a16:creationId xmlns="" xmlns:a16="http://schemas.microsoft.com/office/drawing/2014/main" id="{C6A53047-BD13-478F-BE8D-A07D8199C044}"/>
              </a:ext>
            </a:extLst>
          </p:cNvPr>
          <p:cNvSpPr>
            <a:spLocks noChangeArrowheads="1"/>
          </p:cNvSpPr>
          <p:nvPr/>
        </p:nvSpPr>
        <p:spPr bwMode="auto">
          <a:xfrm>
            <a:off x="1386164" y="1161219"/>
            <a:ext cx="45720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a:r>
              <a:rPr lang="pt-BR" altLang="pt-BR" dirty="0">
                <a:ea typeface="Verdana" panose="020B0604030504040204" pitchFamily="34" charset="0"/>
                <a:cs typeface="Verdana" panose="020B0604030504040204" pitchFamily="34" charset="0"/>
              </a:rPr>
              <a:t>OBRIGADA!</a:t>
            </a:r>
          </a:p>
        </p:txBody>
      </p:sp>
      <p:pic>
        <p:nvPicPr>
          <p:cNvPr id="6" name="Imagem 5">
            <a:extLst>
              <a:ext uri="{FF2B5EF4-FFF2-40B4-BE49-F238E27FC236}">
                <a16:creationId xmlns="" xmlns:a16="http://schemas.microsoft.com/office/drawing/2014/main" id="{B04494E4-E4D7-4EC0-AFE8-2A7EC8E504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569" y="3449735"/>
            <a:ext cx="3481433" cy="2979661"/>
          </a:xfrm>
          <a:prstGeom prst="rect">
            <a:avLst/>
          </a:prstGeom>
        </p:spPr>
      </p:pic>
      <p:sp>
        <p:nvSpPr>
          <p:cNvPr id="7" name="CaixaDeTexto 6">
            <a:extLst>
              <a:ext uri="{FF2B5EF4-FFF2-40B4-BE49-F238E27FC236}">
                <a16:creationId xmlns="" xmlns:a16="http://schemas.microsoft.com/office/drawing/2014/main" id="{51B2CAC7-701B-4963-84F6-1EA3B44C6585}"/>
              </a:ext>
            </a:extLst>
          </p:cNvPr>
          <p:cNvSpPr txBox="1"/>
          <p:nvPr/>
        </p:nvSpPr>
        <p:spPr>
          <a:xfrm>
            <a:off x="1074050" y="4291865"/>
            <a:ext cx="5457825" cy="647700"/>
          </a:xfrm>
          <a:prstGeom prst="rect">
            <a:avLst/>
          </a:prstGeom>
          <a:noFill/>
        </p:spPr>
        <p:txBody>
          <a:bodyPr>
            <a:spAutoFit/>
          </a:bodyPr>
          <a:lstStyle/>
          <a:p>
            <a:pPr algn="ctr">
              <a:defRPr/>
            </a:pPr>
            <a:r>
              <a:rPr lang="pt-BR" b="1" dirty="0">
                <a:latin typeface="+mj-lt"/>
              </a:rPr>
              <a:t>Viviane Veiga</a:t>
            </a:r>
          </a:p>
          <a:p>
            <a:pPr algn="ctr">
              <a:defRPr/>
            </a:pPr>
            <a:r>
              <a:rPr lang="pt-BR" b="1" dirty="0">
                <a:latin typeface="+mj-lt"/>
                <a:hlinkClick r:id="rId2"/>
              </a:rPr>
              <a:t>viviane.veiga@icict.fiocruz.br</a:t>
            </a:r>
            <a:endParaRPr lang="pt-BR" b="1" dirty="0">
              <a:latin typeface="+mj-lt"/>
            </a:endParaRPr>
          </a:p>
        </p:txBody>
      </p:sp>
      <p:sp>
        <p:nvSpPr>
          <p:cNvPr id="8" name="CaixaDeTexto 7">
            <a:extLst>
              <a:ext uri="{FF2B5EF4-FFF2-40B4-BE49-F238E27FC236}">
                <a16:creationId xmlns="" xmlns:a16="http://schemas.microsoft.com/office/drawing/2014/main" id="{51B2CAC7-701B-4963-84F6-1EA3B44C6585}"/>
              </a:ext>
            </a:extLst>
          </p:cNvPr>
          <p:cNvSpPr txBox="1"/>
          <p:nvPr/>
        </p:nvSpPr>
        <p:spPr>
          <a:xfrm>
            <a:off x="1074051" y="2131782"/>
            <a:ext cx="5457825" cy="647700"/>
          </a:xfrm>
          <a:prstGeom prst="rect">
            <a:avLst/>
          </a:prstGeom>
          <a:noFill/>
        </p:spPr>
        <p:txBody>
          <a:bodyPr>
            <a:spAutoFit/>
          </a:bodyPr>
          <a:lstStyle/>
          <a:p>
            <a:pPr algn="ctr">
              <a:defRPr/>
            </a:pPr>
            <a:r>
              <a:rPr lang="pt-BR" b="1" dirty="0" smtClean="0">
                <a:latin typeface="+mj-lt"/>
              </a:rPr>
              <a:t>Angelina Pereira</a:t>
            </a:r>
            <a:endParaRPr lang="pt-BR" b="1" dirty="0">
              <a:latin typeface="+mj-lt"/>
            </a:endParaRPr>
          </a:p>
          <a:p>
            <a:pPr algn="ctr">
              <a:defRPr/>
            </a:pPr>
            <a:r>
              <a:rPr lang="pt-BR" b="1" dirty="0" smtClean="0">
                <a:latin typeface="+mj-lt"/>
                <a:hlinkClick r:id="rId2"/>
              </a:rPr>
              <a:t>angelina.pereira@icict.fiocruz.br</a:t>
            </a:r>
            <a:endParaRPr lang="pt-BR" b="1" dirty="0">
              <a:latin typeface="+mj-lt"/>
            </a:endParaRPr>
          </a:p>
        </p:txBody>
      </p:sp>
    </p:spTree>
    <p:extLst>
      <p:ext uri="{BB962C8B-B14F-4D97-AF65-F5344CB8AC3E}">
        <p14:creationId xmlns:p14="http://schemas.microsoft.com/office/powerpoint/2010/main" val="15087294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
            <a:extLst>
              <a:ext uri="{FF2B5EF4-FFF2-40B4-BE49-F238E27FC236}">
                <a16:creationId xmlns="" xmlns:a16="http://schemas.microsoft.com/office/drawing/2014/main" id="{0A6C271D-CD67-4635-8517-BB0414786E81}"/>
              </a:ext>
            </a:extLst>
          </p:cNvPr>
          <p:cNvSpPr>
            <a:spLocks noChangeArrowheads="1"/>
          </p:cNvSpPr>
          <p:nvPr/>
        </p:nvSpPr>
        <p:spPr bwMode="auto">
          <a:xfrm>
            <a:off x="395288" y="1700213"/>
            <a:ext cx="843597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a:spcBef>
                <a:spcPct val="50000"/>
              </a:spcBef>
            </a:pPr>
            <a:r>
              <a:rPr lang="pt-BR" altLang="pt-BR" sz="2200" i="0" u="sng">
                <a:ea typeface="Batang" panose="02030600000101010101" pitchFamily="18" charset="-127"/>
              </a:rPr>
              <a:t>Textuais</a:t>
            </a:r>
            <a:r>
              <a:rPr lang="pt-BR" altLang="pt-BR" sz="2200" i="0">
                <a:ea typeface="Batang" panose="02030600000101010101" pitchFamily="18" charset="-127"/>
              </a:rPr>
              <a:t>, contêm o texto completo do documento;</a:t>
            </a:r>
            <a:r>
              <a:rPr lang="pt-BR" altLang="pt-BR" b="1" i="0">
                <a:latin typeface="Century Gothic" panose="020B0502020202020204" pitchFamily="34" charset="0"/>
                <a:ea typeface="Batang" panose="02030600000101010101" pitchFamily="18" charset="-127"/>
              </a:rPr>
              <a:t> </a:t>
            </a:r>
          </a:p>
        </p:txBody>
      </p:sp>
      <p:sp>
        <p:nvSpPr>
          <p:cNvPr id="36867" name="Rectangle 5">
            <a:extLst>
              <a:ext uri="{FF2B5EF4-FFF2-40B4-BE49-F238E27FC236}">
                <a16:creationId xmlns="" xmlns:a16="http://schemas.microsoft.com/office/drawing/2014/main" id="{8A530497-C285-4D0E-96E7-CC4CF97ACBBF}"/>
              </a:ext>
            </a:extLst>
          </p:cNvPr>
          <p:cNvSpPr>
            <a:spLocks noChangeArrowheads="1"/>
          </p:cNvSpPr>
          <p:nvPr/>
        </p:nvSpPr>
        <p:spPr bwMode="auto">
          <a:xfrm>
            <a:off x="395288" y="2492375"/>
            <a:ext cx="9774022"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000" i="0" dirty="0"/>
              <a:t>Exemplo: </a:t>
            </a:r>
          </a:p>
          <a:p>
            <a:pPr eaLnBrk="1" hangingPunct="1">
              <a:spcBef>
                <a:spcPct val="50000"/>
              </a:spcBef>
            </a:pPr>
            <a:endParaRPr lang="pt-BR" altLang="pt-BR" sz="2000" i="0" dirty="0"/>
          </a:p>
          <a:p>
            <a:pPr>
              <a:spcBef>
                <a:spcPct val="50000"/>
              </a:spcBef>
            </a:pPr>
            <a:r>
              <a:rPr lang="pt-BR" altLang="pt-BR" sz="2000" i="0" dirty="0"/>
              <a:t>Periódicos Capes – </a:t>
            </a:r>
            <a:r>
              <a:rPr lang="pt-BR" i="0" dirty="0"/>
              <a:t> </a:t>
            </a:r>
            <a:r>
              <a:rPr lang="pt-BR" sz="2000" i="0" dirty="0"/>
              <a:t>www.periodicos.capes.gov.br/</a:t>
            </a:r>
            <a:r>
              <a:rPr lang="pt-BR" altLang="pt-BR" sz="1600" i="0" u="sng" dirty="0">
                <a:solidFill>
                  <a:schemeClr val="bg1"/>
                </a:solidFill>
              </a:rPr>
              <a:t>.</a:t>
            </a:r>
            <a:r>
              <a:rPr lang="pt-BR" altLang="pt-BR" sz="2000" i="0" u="sng" dirty="0">
                <a:solidFill>
                  <a:schemeClr val="bg1"/>
                </a:solidFill>
              </a:rPr>
              <a:t>periodicos.capes.gov.br</a:t>
            </a:r>
            <a:endParaRPr lang="pt-BR" altLang="pt-BR" i="0" u="sng" dirty="0">
              <a:solidFill>
                <a:schemeClr val="bg1"/>
              </a:solidFill>
              <a:latin typeface="Times New Roman" panose="02020603050405020304" pitchFamily="18" charset="0"/>
            </a:endParaRPr>
          </a:p>
        </p:txBody>
      </p:sp>
      <p:sp>
        <p:nvSpPr>
          <p:cNvPr id="36868" name="Text Box 6">
            <a:extLst>
              <a:ext uri="{FF2B5EF4-FFF2-40B4-BE49-F238E27FC236}">
                <a16:creationId xmlns="" xmlns:a16="http://schemas.microsoft.com/office/drawing/2014/main" id="{9448B066-58F4-4878-9BF3-A667258CAFB6}"/>
              </a:ext>
            </a:extLst>
          </p:cNvPr>
          <p:cNvSpPr txBox="1">
            <a:spLocks noChangeArrowheads="1"/>
          </p:cNvSpPr>
          <p:nvPr/>
        </p:nvSpPr>
        <p:spPr bwMode="auto">
          <a:xfrm>
            <a:off x="560592" y="4179946"/>
            <a:ext cx="67818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spcBef>
                <a:spcPct val="50000"/>
              </a:spcBef>
            </a:pPr>
            <a:r>
              <a:rPr lang="pt-BR" altLang="pt-BR" sz="2000" i="0" dirty="0" err="1"/>
              <a:t>Scielo</a:t>
            </a:r>
            <a:r>
              <a:rPr lang="pt-BR" altLang="pt-BR" sz="2000" i="0" dirty="0"/>
              <a:t> </a:t>
            </a:r>
            <a:r>
              <a:rPr lang="pt-BR" altLang="pt-BR" sz="2000" b="1" i="0" dirty="0"/>
              <a:t>– </a:t>
            </a:r>
            <a:r>
              <a:rPr lang="pt-BR" altLang="pt-BR" sz="2000" i="0" u="sng" dirty="0">
                <a:solidFill>
                  <a:schemeClr val="bg1"/>
                </a:solidFill>
              </a:rPr>
              <a:t>www.</a:t>
            </a:r>
            <a:r>
              <a:rPr lang="pt-BR" altLang="pt-BR" sz="1600" i="0" u="sng" dirty="0">
                <a:solidFill>
                  <a:schemeClr val="bg1"/>
                </a:solidFill>
              </a:rPr>
              <a:t>s</a:t>
            </a:r>
            <a:r>
              <a:rPr lang="pt-BR" sz="2000" i="0" dirty="0"/>
              <a:t> www.scielo.org </a:t>
            </a:r>
            <a:r>
              <a:rPr lang="pt-BR" altLang="pt-BR" sz="2000" i="0" u="sng" dirty="0">
                <a:solidFill>
                  <a:schemeClr val="bg1"/>
                </a:solidFill>
              </a:rPr>
              <a:t>cielo.org</a:t>
            </a:r>
          </a:p>
        </p:txBody>
      </p:sp>
      <p:sp>
        <p:nvSpPr>
          <p:cNvPr id="36871" name="Rectangle 9">
            <a:extLst>
              <a:ext uri="{FF2B5EF4-FFF2-40B4-BE49-F238E27FC236}">
                <a16:creationId xmlns="" xmlns:a16="http://schemas.microsoft.com/office/drawing/2014/main" id="{47641693-449E-4069-B66A-AD2A1A6D1E13}"/>
              </a:ext>
            </a:extLst>
          </p:cNvPr>
          <p:cNvSpPr>
            <a:spLocks noChangeArrowheads="1"/>
          </p:cNvSpPr>
          <p:nvPr/>
        </p:nvSpPr>
        <p:spPr bwMode="auto">
          <a:xfrm>
            <a:off x="1331913" y="620713"/>
            <a:ext cx="6450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spcBef>
                <a:spcPct val="50000"/>
              </a:spcBef>
              <a:buFontTx/>
              <a:buChar char="•"/>
            </a:pPr>
            <a:r>
              <a:rPr lang="pt-BR" altLang="pt-BR" sz="2400" b="1" i="0">
                <a:ea typeface="Batang" panose="02030600000101010101" pitchFamily="18" charset="-127"/>
              </a:rPr>
              <a:t>Tipos de Bases de dados</a:t>
            </a:r>
            <a:endParaRPr lang="pt-BR" altLang="pt-BR" sz="2400" b="1" i="0" u="sng">
              <a:ea typeface="Batang" panose="02030600000101010101" pitchFamily="18" charset="-127"/>
            </a:endParaRPr>
          </a:p>
        </p:txBody>
      </p:sp>
    </p:spTree>
    <p:extLst>
      <p:ext uri="{BB962C8B-B14F-4D97-AF65-F5344CB8AC3E}">
        <p14:creationId xmlns:p14="http://schemas.microsoft.com/office/powerpoint/2010/main" val="2822202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a:extLst>
              <a:ext uri="{FF2B5EF4-FFF2-40B4-BE49-F238E27FC236}">
                <a16:creationId xmlns="" xmlns:a16="http://schemas.microsoft.com/office/drawing/2014/main" id="{C8F35273-56F8-46D6-B7B5-93EAC1683128}"/>
              </a:ext>
            </a:extLst>
          </p:cNvPr>
          <p:cNvSpPr>
            <a:spLocks noChangeArrowheads="1"/>
          </p:cNvSpPr>
          <p:nvPr/>
        </p:nvSpPr>
        <p:spPr bwMode="auto">
          <a:xfrm>
            <a:off x="250825" y="3357563"/>
            <a:ext cx="8497888" cy="1096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a:spcBef>
                <a:spcPct val="50000"/>
              </a:spcBef>
            </a:pPr>
            <a:r>
              <a:rPr lang="pt-BR" altLang="pt-BR" sz="2200" i="0" u="sng">
                <a:ea typeface="Batang" panose="02030600000101010101" pitchFamily="18" charset="-127"/>
              </a:rPr>
              <a:t>Factuais</a:t>
            </a:r>
            <a:r>
              <a:rPr lang="pt-BR" altLang="pt-BR" sz="2200" i="0">
                <a:ea typeface="Batang" panose="02030600000101010101" pitchFamily="18" charset="-127"/>
              </a:rPr>
              <a:t>, armazenam informações estatísticas, numéricas, séries cronológicas ou outro tipo de informação numérica ou alfanumérica. </a:t>
            </a:r>
          </a:p>
        </p:txBody>
      </p:sp>
      <p:sp>
        <p:nvSpPr>
          <p:cNvPr id="37891" name="Rectangle 6">
            <a:extLst>
              <a:ext uri="{FF2B5EF4-FFF2-40B4-BE49-F238E27FC236}">
                <a16:creationId xmlns="" xmlns:a16="http://schemas.microsoft.com/office/drawing/2014/main" id="{EA0CAE0D-CB7E-4186-9B8C-A518BE6E31F2}"/>
              </a:ext>
            </a:extLst>
          </p:cNvPr>
          <p:cNvSpPr>
            <a:spLocks noChangeArrowheads="1"/>
          </p:cNvSpPr>
          <p:nvPr/>
        </p:nvSpPr>
        <p:spPr bwMode="auto">
          <a:xfrm>
            <a:off x="250825" y="1989138"/>
            <a:ext cx="86423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a:spcBef>
                <a:spcPct val="50000"/>
              </a:spcBef>
            </a:pPr>
            <a:r>
              <a:rPr lang="pt-BR" altLang="pt-BR" sz="2200" i="0" u="sng">
                <a:ea typeface="Batang" panose="02030600000101010101" pitchFamily="18" charset="-127"/>
              </a:rPr>
              <a:t>Não bibliográficas</a:t>
            </a:r>
            <a:r>
              <a:rPr lang="pt-BR" altLang="pt-BR" sz="2200" i="0">
                <a:ea typeface="Batang" panose="02030600000101010101" pitchFamily="18" charset="-127"/>
              </a:rPr>
              <a:t> - reúnem documentos visuais, mapas, fotografias, patentes, diapositivos etc., </a:t>
            </a:r>
          </a:p>
        </p:txBody>
      </p:sp>
      <p:sp>
        <p:nvSpPr>
          <p:cNvPr id="37892" name="Rectangle 7">
            <a:extLst>
              <a:ext uri="{FF2B5EF4-FFF2-40B4-BE49-F238E27FC236}">
                <a16:creationId xmlns="" xmlns:a16="http://schemas.microsoft.com/office/drawing/2014/main" id="{0F995D51-DACF-41FF-BDFA-486AB1C33D13}"/>
              </a:ext>
            </a:extLst>
          </p:cNvPr>
          <p:cNvSpPr>
            <a:spLocks noChangeArrowheads="1"/>
          </p:cNvSpPr>
          <p:nvPr/>
        </p:nvSpPr>
        <p:spPr bwMode="auto">
          <a:xfrm>
            <a:off x="1331913" y="620713"/>
            <a:ext cx="6450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spcBef>
                <a:spcPct val="50000"/>
              </a:spcBef>
              <a:buFontTx/>
              <a:buChar char="•"/>
            </a:pPr>
            <a:r>
              <a:rPr lang="pt-BR" altLang="pt-BR" sz="2400" b="1" i="0">
                <a:ea typeface="Batang" panose="02030600000101010101" pitchFamily="18" charset="-127"/>
              </a:rPr>
              <a:t>Tipos de Bases de dados</a:t>
            </a:r>
            <a:endParaRPr lang="pt-BR" altLang="pt-BR" sz="2400" b="1" i="0" u="sng">
              <a:ea typeface="Batang" panose="02030600000101010101" pitchFamily="18" charset="-127"/>
            </a:endParaRPr>
          </a:p>
        </p:txBody>
      </p:sp>
    </p:spTree>
    <p:extLst>
      <p:ext uri="{BB962C8B-B14F-4D97-AF65-F5344CB8AC3E}">
        <p14:creationId xmlns:p14="http://schemas.microsoft.com/office/powerpoint/2010/main" val="37527024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 xmlns:a16="http://schemas.microsoft.com/office/drawing/2014/main" id="{BC1186FC-A4C2-42FA-8F8B-C355C689BC5C}"/>
              </a:ext>
            </a:extLst>
          </p:cNvPr>
          <p:cNvSpPr>
            <a:spLocks noChangeArrowheads="1"/>
          </p:cNvSpPr>
          <p:nvPr/>
        </p:nvSpPr>
        <p:spPr bwMode="auto">
          <a:xfrm>
            <a:off x="395288" y="2565400"/>
            <a:ext cx="83518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spcBef>
                <a:spcPct val="50000"/>
              </a:spcBef>
            </a:pPr>
            <a:r>
              <a:rPr lang="pt-BR" altLang="pt-BR" sz="2000" i="0"/>
              <a:t>-LILACS - Literatura Latino-Americana e do Caribe em Ciências da Saúde – Acesso via Bireme - www.bireme.br</a:t>
            </a:r>
            <a:r>
              <a:rPr lang="pt-BR" altLang="pt-BR" sz="2000" b="1" i="0"/>
              <a:t> </a:t>
            </a:r>
          </a:p>
        </p:txBody>
      </p:sp>
      <p:sp>
        <p:nvSpPr>
          <p:cNvPr id="38915" name="Text Box 4">
            <a:extLst>
              <a:ext uri="{FF2B5EF4-FFF2-40B4-BE49-F238E27FC236}">
                <a16:creationId xmlns="" xmlns:a16="http://schemas.microsoft.com/office/drawing/2014/main" id="{A85242EE-0D91-4E2B-B94D-CDF55BBF00D6}"/>
              </a:ext>
            </a:extLst>
          </p:cNvPr>
          <p:cNvSpPr txBox="1">
            <a:spLocks noChangeArrowheads="1"/>
          </p:cNvSpPr>
          <p:nvPr/>
        </p:nvSpPr>
        <p:spPr bwMode="auto">
          <a:xfrm>
            <a:off x="395288" y="1700213"/>
            <a:ext cx="77422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buFontTx/>
              <a:buChar char="•"/>
            </a:pPr>
            <a:r>
              <a:rPr lang="pt-BR" altLang="pt-BR" sz="2400" b="1" i="0"/>
              <a:t>Abrangência</a:t>
            </a:r>
          </a:p>
        </p:txBody>
      </p:sp>
      <p:sp>
        <p:nvSpPr>
          <p:cNvPr id="38916" name="Text Box 5">
            <a:extLst>
              <a:ext uri="{FF2B5EF4-FFF2-40B4-BE49-F238E27FC236}">
                <a16:creationId xmlns="" xmlns:a16="http://schemas.microsoft.com/office/drawing/2014/main" id="{E0F909A4-079D-4B00-92BE-51945DE0B2EF}"/>
              </a:ext>
            </a:extLst>
          </p:cNvPr>
          <p:cNvSpPr txBox="1">
            <a:spLocks noChangeArrowheads="1"/>
          </p:cNvSpPr>
          <p:nvPr/>
        </p:nvSpPr>
        <p:spPr bwMode="auto">
          <a:xfrm>
            <a:off x="395288" y="3789363"/>
            <a:ext cx="8497887"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r>
              <a:rPr lang="pt-BR" altLang="pt-BR" sz="2000" i="0" dirty="0"/>
              <a:t>- MEDLINE - Literatura Internacional em Ciências da Saúde </a:t>
            </a:r>
          </a:p>
          <a:p>
            <a:pPr algn="just" eaLnBrk="1" hangingPunct="1"/>
            <a:endParaRPr lang="pt-BR" altLang="pt-BR" sz="2000" i="0" dirty="0"/>
          </a:p>
          <a:p>
            <a:pPr algn="just" eaLnBrk="1" hangingPunct="1"/>
            <a:r>
              <a:rPr lang="pt-BR" altLang="pt-BR" sz="2000" i="0" dirty="0"/>
              <a:t>	</a:t>
            </a:r>
            <a:r>
              <a:rPr lang="pt-BR" altLang="pt-BR" sz="2000" i="0" dirty="0" err="1"/>
              <a:t>Bireme</a:t>
            </a:r>
            <a:r>
              <a:rPr lang="pt-BR" altLang="pt-BR" sz="2000" i="0" dirty="0"/>
              <a:t>  </a:t>
            </a:r>
            <a:r>
              <a:rPr lang="pt-BR" altLang="pt-BR" sz="2000" i="0" u="sng" dirty="0">
                <a:solidFill>
                  <a:schemeClr val="bg1"/>
                </a:solidFill>
              </a:rPr>
              <a:t>www.bireme.br </a:t>
            </a:r>
          </a:p>
          <a:p>
            <a:pPr algn="just" eaLnBrk="1" hangingPunct="1"/>
            <a:endParaRPr lang="pt-BR" altLang="pt-BR" sz="2000" i="0" dirty="0"/>
          </a:p>
          <a:p>
            <a:pPr eaLnBrk="1" hangingPunct="1"/>
            <a:r>
              <a:rPr lang="pt-BR" altLang="pt-BR" sz="2000" i="0" dirty="0"/>
              <a:t>	</a:t>
            </a:r>
            <a:r>
              <a:rPr lang="pt-BR" altLang="pt-BR" sz="2000" i="0" dirty="0" err="1"/>
              <a:t>National</a:t>
            </a:r>
            <a:r>
              <a:rPr lang="pt-BR" altLang="pt-BR" sz="2000" i="0" dirty="0"/>
              <a:t> Library of Medicine  	</a:t>
            </a:r>
            <a:r>
              <a:rPr lang="pt-BR" altLang="pt-BR" sz="2000" i="0" u="sng" dirty="0">
                <a:solidFill>
                  <a:schemeClr val="bg1"/>
                </a:solidFill>
              </a:rPr>
              <a:t>http://www.ncbi.nlm.nih.gov/pubmed</a:t>
            </a:r>
            <a:endParaRPr lang="pt-BR" altLang="pt-BR" i="0" dirty="0">
              <a:solidFill>
                <a:schemeClr val="tx1"/>
              </a:solidFill>
            </a:endParaRPr>
          </a:p>
        </p:txBody>
      </p:sp>
      <p:sp>
        <p:nvSpPr>
          <p:cNvPr id="38917" name="Text Box 7">
            <a:extLst>
              <a:ext uri="{FF2B5EF4-FFF2-40B4-BE49-F238E27FC236}">
                <a16:creationId xmlns="" xmlns:a16="http://schemas.microsoft.com/office/drawing/2014/main" id="{9A313840-5813-4E6F-827D-F9E33AEFE151}"/>
              </a:ext>
            </a:extLst>
          </p:cNvPr>
          <p:cNvSpPr txBox="1">
            <a:spLocks noChangeArrowheads="1"/>
          </p:cNvSpPr>
          <p:nvPr/>
        </p:nvSpPr>
        <p:spPr bwMode="auto">
          <a:xfrm>
            <a:off x="1258888" y="549275"/>
            <a:ext cx="6248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b="1" i="0"/>
              <a:t>Critérios para escolha</a:t>
            </a:r>
          </a:p>
        </p:txBody>
      </p:sp>
    </p:spTree>
    <p:extLst>
      <p:ext uri="{BB962C8B-B14F-4D97-AF65-F5344CB8AC3E}">
        <p14:creationId xmlns:p14="http://schemas.microsoft.com/office/powerpoint/2010/main" val="2711722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4">
            <a:extLst>
              <a:ext uri="{FF2B5EF4-FFF2-40B4-BE49-F238E27FC236}">
                <a16:creationId xmlns="" xmlns:a16="http://schemas.microsoft.com/office/drawing/2014/main" id="{C77A8EF2-F463-4172-8FDF-D67401FD7DF5}"/>
              </a:ext>
            </a:extLst>
          </p:cNvPr>
          <p:cNvSpPr txBox="1">
            <a:spLocks noChangeArrowheads="1"/>
          </p:cNvSpPr>
          <p:nvPr/>
        </p:nvSpPr>
        <p:spPr bwMode="auto">
          <a:xfrm>
            <a:off x="1275126" y="819936"/>
            <a:ext cx="827587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1600" b="1" i="0" dirty="0"/>
              <a:t>2. LEVANTAMENTO BIBLIOGRÁFICO - ESTRATÉGIA DE BUSCA</a:t>
            </a:r>
          </a:p>
        </p:txBody>
      </p:sp>
      <p:sp>
        <p:nvSpPr>
          <p:cNvPr id="40963" name="Text Box 5">
            <a:extLst>
              <a:ext uri="{FF2B5EF4-FFF2-40B4-BE49-F238E27FC236}">
                <a16:creationId xmlns="" xmlns:a16="http://schemas.microsoft.com/office/drawing/2014/main" id="{A132BEB5-6C0D-432B-A67F-E88200599B5D}"/>
              </a:ext>
            </a:extLst>
          </p:cNvPr>
          <p:cNvSpPr txBox="1">
            <a:spLocks noChangeArrowheads="1"/>
          </p:cNvSpPr>
          <p:nvPr/>
        </p:nvSpPr>
        <p:spPr bwMode="auto">
          <a:xfrm>
            <a:off x="501650" y="3429000"/>
            <a:ext cx="86423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spcBef>
                <a:spcPct val="50000"/>
              </a:spcBef>
            </a:pPr>
            <a:r>
              <a:rPr lang="pt-BR" altLang="pt-BR" sz="2200" i="0"/>
              <a:t>“Conjunto de decisões tomadas e de procedimentos adotados durante uma busca”. Rowley (1994, p. 129).</a:t>
            </a:r>
          </a:p>
        </p:txBody>
      </p:sp>
      <p:sp>
        <p:nvSpPr>
          <p:cNvPr id="40964" name="Text Box 7">
            <a:extLst>
              <a:ext uri="{FF2B5EF4-FFF2-40B4-BE49-F238E27FC236}">
                <a16:creationId xmlns="" xmlns:a16="http://schemas.microsoft.com/office/drawing/2014/main" id="{D7BBA3A3-AF9E-4161-A6A1-2274AB55DB12}"/>
              </a:ext>
            </a:extLst>
          </p:cNvPr>
          <p:cNvSpPr txBox="1">
            <a:spLocks noChangeArrowheads="1"/>
          </p:cNvSpPr>
          <p:nvPr/>
        </p:nvSpPr>
        <p:spPr bwMode="auto">
          <a:xfrm>
            <a:off x="395288" y="1844675"/>
            <a:ext cx="8496300"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spcBef>
                <a:spcPct val="50000"/>
              </a:spcBef>
            </a:pPr>
            <a:r>
              <a:rPr lang="pt-BR" altLang="pt-BR" sz="2200" i="0"/>
              <a:t>Realização de buscas em bases de dados, com a finalidade de identificar bibliografias pertinentes às áreas de interesse</a:t>
            </a:r>
            <a:r>
              <a:rPr lang="pt-BR" altLang="pt-BR" sz="2400" i="0"/>
              <a:t> </a:t>
            </a:r>
          </a:p>
        </p:txBody>
      </p:sp>
    </p:spTree>
    <p:extLst>
      <p:ext uri="{BB962C8B-B14F-4D97-AF65-F5344CB8AC3E}">
        <p14:creationId xmlns:p14="http://schemas.microsoft.com/office/powerpoint/2010/main" val="38868950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a:extLst>
              <a:ext uri="{FF2B5EF4-FFF2-40B4-BE49-F238E27FC236}">
                <a16:creationId xmlns="" xmlns:a16="http://schemas.microsoft.com/office/drawing/2014/main" id="{757187EA-73C0-40C4-8657-E052F9189811}"/>
              </a:ext>
            </a:extLst>
          </p:cNvPr>
          <p:cNvSpPr txBox="1">
            <a:spLocks noChangeArrowheads="1"/>
          </p:cNvSpPr>
          <p:nvPr/>
        </p:nvSpPr>
        <p:spPr bwMode="auto">
          <a:xfrm>
            <a:off x="250825" y="620713"/>
            <a:ext cx="921702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800" i="1">
                <a:solidFill>
                  <a:srgbClr val="000000"/>
                </a:solidFill>
                <a:latin typeface="Verdana" panose="020B0604030504040204" pitchFamily="34" charset="0"/>
              </a:defRPr>
            </a:lvl1pPr>
            <a:lvl2pPr marL="914400" indent="-457200">
              <a:defRPr sz="2800" i="1">
                <a:solidFill>
                  <a:srgbClr val="000000"/>
                </a:solidFill>
                <a:latin typeface="Verdana" panose="020B0604030504040204" pitchFamily="34" charset="0"/>
              </a:defRPr>
            </a:lvl2pPr>
            <a:lvl3pPr marL="1371600" indent="-457200">
              <a:defRPr sz="2800" i="1">
                <a:solidFill>
                  <a:srgbClr val="000000"/>
                </a:solidFill>
                <a:latin typeface="Verdana" panose="020B0604030504040204" pitchFamily="34" charset="0"/>
              </a:defRPr>
            </a:lvl3pPr>
            <a:lvl4pPr marL="1828800" indent="-457200">
              <a:defRPr sz="2800" i="1">
                <a:solidFill>
                  <a:srgbClr val="000000"/>
                </a:solidFill>
                <a:latin typeface="Verdana" panose="020B0604030504040204" pitchFamily="34" charset="0"/>
              </a:defRPr>
            </a:lvl4pPr>
            <a:lvl5pPr marL="2286000" indent="-457200">
              <a:defRPr sz="2800" i="1">
                <a:solidFill>
                  <a:srgbClr val="000000"/>
                </a:solidFill>
                <a:latin typeface="Verdana" panose="020B0604030504040204" pitchFamily="34" charset="0"/>
              </a:defRPr>
            </a:lvl5pPr>
            <a:lvl6pPr marL="2743200" indent="-457200" eaLnBrk="0" fontAlgn="base" hangingPunct="0">
              <a:spcBef>
                <a:spcPct val="0"/>
              </a:spcBef>
              <a:spcAft>
                <a:spcPct val="0"/>
              </a:spcAft>
              <a:defRPr sz="2800" i="1">
                <a:solidFill>
                  <a:srgbClr val="000000"/>
                </a:solidFill>
                <a:latin typeface="Verdana" panose="020B0604030504040204" pitchFamily="34" charset="0"/>
              </a:defRPr>
            </a:lvl6pPr>
            <a:lvl7pPr marL="3200400" indent="-457200" eaLnBrk="0" fontAlgn="base" hangingPunct="0">
              <a:spcBef>
                <a:spcPct val="0"/>
              </a:spcBef>
              <a:spcAft>
                <a:spcPct val="0"/>
              </a:spcAft>
              <a:defRPr sz="2800" i="1">
                <a:solidFill>
                  <a:srgbClr val="000000"/>
                </a:solidFill>
                <a:latin typeface="Verdana" panose="020B0604030504040204" pitchFamily="34" charset="0"/>
              </a:defRPr>
            </a:lvl7pPr>
            <a:lvl8pPr marL="3657600" indent="-457200" eaLnBrk="0" fontAlgn="base" hangingPunct="0">
              <a:spcBef>
                <a:spcPct val="0"/>
              </a:spcBef>
              <a:spcAft>
                <a:spcPct val="0"/>
              </a:spcAft>
              <a:defRPr sz="2800" i="1">
                <a:solidFill>
                  <a:srgbClr val="000000"/>
                </a:solidFill>
                <a:latin typeface="Verdana" panose="020B0604030504040204" pitchFamily="34" charset="0"/>
              </a:defRPr>
            </a:lvl8pPr>
            <a:lvl9pPr marL="4114800" indent="-4572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200" b="1" i="0"/>
              <a:t>2. Levantamento bibliográfico - estratégia de busca</a:t>
            </a:r>
          </a:p>
        </p:txBody>
      </p:sp>
      <p:sp>
        <p:nvSpPr>
          <p:cNvPr id="43011" name="Text Box 3">
            <a:extLst>
              <a:ext uri="{FF2B5EF4-FFF2-40B4-BE49-F238E27FC236}">
                <a16:creationId xmlns="" xmlns:a16="http://schemas.microsoft.com/office/drawing/2014/main" id="{D4164BD7-800D-4174-88A1-26A74AC00E11}"/>
              </a:ext>
            </a:extLst>
          </p:cNvPr>
          <p:cNvSpPr txBox="1">
            <a:spLocks noChangeArrowheads="1"/>
          </p:cNvSpPr>
          <p:nvPr/>
        </p:nvSpPr>
        <p:spPr bwMode="auto">
          <a:xfrm>
            <a:off x="900113" y="1773238"/>
            <a:ext cx="75438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buFontTx/>
              <a:buChar char="•"/>
            </a:pPr>
            <a:r>
              <a:rPr lang="pt-BR" altLang="pt-BR" sz="2200" i="0"/>
              <a:t> Identificação das palavras-chave;</a:t>
            </a:r>
          </a:p>
        </p:txBody>
      </p:sp>
      <p:sp>
        <p:nvSpPr>
          <p:cNvPr id="43012" name="Text Box 4">
            <a:extLst>
              <a:ext uri="{FF2B5EF4-FFF2-40B4-BE49-F238E27FC236}">
                <a16:creationId xmlns="" xmlns:a16="http://schemas.microsoft.com/office/drawing/2014/main" id="{8B9D9E75-B40F-47C3-8119-C4146C6C08F1}"/>
              </a:ext>
            </a:extLst>
          </p:cNvPr>
          <p:cNvSpPr txBox="1">
            <a:spLocks noChangeArrowheads="1"/>
          </p:cNvSpPr>
          <p:nvPr/>
        </p:nvSpPr>
        <p:spPr bwMode="auto">
          <a:xfrm>
            <a:off x="1042988" y="2636838"/>
            <a:ext cx="7850187" cy="1096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spcBef>
                <a:spcPct val="50000"/>
              </a:spcBef>
              <a:buFontTx/>
              <a:buChar char="•"/>
            </a:pPr>
            <a:r>
              <a:rPr lang="pt-BR" altLang="pt-BR" sz="2200" i="0"/>
              <a:t> Tradução das palavras-chave (linguagem natural) para Linguagem padronizada </a:t>
            </a:r>
            <a:r>
              <a:rPr lang="pt-BR" altLang="pt-BR" sz="2200" i="0" u="sng"/>
              <a:t>(DeCS - Descritores em Ciências da Saúde - terminologia em saúde);</a:t>
            </a:r>
          </a:p>
        </p:txBody>
      </p:sp>
      <p:sp>
        <p:nvSpPr>
          <p:cNvPr id="43013" name="Text Box 5">
            <a:extLst>
              <a:ext uri="{FF2B5EF4-FFF2-40B4-BE49-F238E27FC236}">
                <a16:creationId xmlns="" xmlns:a16="http://schemas.microsoft.com/office/drawing/2014/main" id="{531AC5C5-54A8-4691-BF1C-3D93A7EBB741}"/>
              </a:ext>
            </a:extLst>
          </p:cNvPr>
          <p:cNvSpPr txBox="1">
            <a:spLocks noChangeArrowheads="1"/>
          </p:cNvSpPr>
          <p:nvPr/>
        </p:nvSpPr>
        <p:spPr bwMode="auto">
          <a:xfrm>
            <a:off x="1187450" y="4292600"/>
            <a:ext cx="54102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buFontTx/>
              <a:buChar char="•"/>
            </a:pPr>
            <a:r>
              <a:rPr lang="pt-BR" altLang="pt-BR" sz="2200" i="0"/>
              <a:t> Operadores Booleanos</a:t>
            </a:r>
          </a:p>
        </p:txBody>
      </p:sp>
    </p:spTree>
    <p:extLst>
      <p:ext uri="{BB962C8B-B14F-4D97-AF65-F5344CB8AC3E}">
        <p14:creationId xmlns:p14="http://schemas.microsoft.com/office/powerpoint/2010/main" val="25583307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6" name="Text Box 4">
            <a:extLst>
              <a:ext uri="{FF2B5EF4-FFF2-40B4-BE49-F238E27FC236}">
                <a16:creationId xmlns="" xmlns:a16="http://schemas.microsoft.com/office/drawing/2014/main" id="{D55F8C6B-1EBA-4C84-901B-EBAA26EFE422}"/>
              </a:ext>
            </a:extLst>
          </p:cNvPr>
          <p:cNvSpPr txBox="1">
            <a:spLocks noChangeArrowheads="1"/>
          </p:cNvSpPr>
          <p:nvPr/>
        </p:nvSpPr>
        <p:spPr bwMode="auto">
          <a:xfrm>
            <a:off x="323850" y="1484313"/>
            <a:ext cx="8497888" cy="344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r>
              <a:rPr lang="pt-BR" altLang="pt-BR" sz="2200" i="0"/>
              <a:t>“Arte de escolher </a:t>
            </a:r>
            <a:r>
              <a:rPr lang="pt-BR" altLang="pt-BR" sz="2200" b="1" i="0"/>
              <a:t>onde</a:t>
            </a:r>
            <a:r>
              <a:rPr lang="pt-BR" altLang="pt-BR" sz="2200" i="0"/>
              <a:t>, </a:t>
            </a:r>
            <a:r>
              <a:rPr lang="pt-BR" altLang="pt-BR" sz="2200" b="1" i="0"/>
              <a:t>quando</a:t>
            </a:r>
            <a:r>
              <a:rPr lang="pt-BR" altLang="pt-BR" sz="2200" i="0"/>
              <a:t> e </a:t>
            </a:r>
            <a:r>
              <a:rPr lang="pt-BR" altLang="pt-BR" sz="2200" b="1" i="0"/>
              <a:t>com que</a:t>
            </a:r>
            <a:r>
              <a:rPr lang="pt-BR" altLang="pt-BR" sz="2200" i="0"/>
              <a:t> investigar cuidadosamente” a fonte de informação para alcançar os objetivos específicos. A escolha de onde buscar, identificando qual a base de dados é a mais bem qualificada para atendimento das perguntas específicas depende de uma série de fatores relacionados com a abrangência de assunto e período da base, dos tipos de documentos indexados, da linguagem de indexação, dos campos de busca disponibilizados em determinado banco de dados e outros.</a:t>
            </a:r>
          </a:p>
        </p:txBody>
      </p:sp>
      <p:sp>
        <p:nvSpPr>
          <p:cNvPr id="177157" name="Text Box 5">
            <a:extLst>
              <a:ext uri="{FF2B5EF4-FFF2-40B4-BE49-F238E27FC236}">
                <a16:creationId xmlns="" xmlns:a16="http://schemas.microsoft.com/office/drawing/2014/main" id="{039CDEAD-197B-4C48-92DC-0BF61AE0A204}"/>
              </a:ext>
            </a:extLst>
          </p:cNvPr>
          <p:cNvSpPr txBox="1">
            <a:spLocks noChangeArrowheads="1"/>
          </p:cNvSpPr>
          <p:nvPr/>
        </p:nvSpPr>
        <p:spPr bwMode="auto">
          <a:xfrm>
            <a:off x="1908175" y="549275"/>
            <a:ext cx="4175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400" b="1" i="0"/>
              <a:t>Estratégia de Busca</a:t>
            </a:r>
          </a:p>
        </p:txBody>
      </p:sp>
    </p:spTree>
    <p:extLst>
      <p:ext uri="{BB962C8B-B14F-4D97-AF65-F5344CB8AC3E}">
        <p14:creationId xmlns:p14="http://schemas.microsoft.com/office/powerpoint/2010/main" val="24508735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7157"/>
                                        </p:tgtEl>
                                        <p:attrNameLst>
                                          <p:attrName>style.visibility</p:attrName>
                                        </p:attrNameLst>
                                      </p:cBhvr>
                                      <p:to>
                                        <p:strVal val="visible"/>
                                      </p:to>
                                    </p:set>
                                    <p:animEffect transition="in" filter="dissolve">
                                      <p:cBhvr>
                                        <p:cTn id="7" dur="500"/>
                                        <p:tgtEl>
                                          <p:spTgt spid="17715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77156"/>
                                        </p:tgtEl>
                                        <p:attrNameLst>
                                          <p:attrName>style.visibility</p:attrName>
                                        </p:attrNameLst>
                                      </p:cBhvr>
                                      <p:to>
                                        <p:strVal val="visible"/>
                                      </p:to>
                                    </p:set>
                                    <p:animEffect transition="in" filter="dissolve">
                                      <p:cBhvr>
                                        <p:cTn id="12" dur="500"/>
                                        <p:tgtEl>
                                          <p:spTgt spid="177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6" grpId="0"/>
      <p:bldP spid="1771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 xmlns:a16="http://schemas.microsoft.com/office/drawing/2014/main" id="{2FE5C8FD-0F41-4106-BE2D-5138F8A707DB}"/>
              </a:ext>
            </a:extLst>
          </p:cNvPr>
          <p:cNvSpPr>
            <a:spLocks noChangeArrowheads="1"/>
          </p:cNvSpPr>
          <p:nvPr/>
        </p:nvSpPr>
        <p:spPr bwMode="auto">
          <a:xfrm>
            <a:off x="457200" y="304800"/>
            <a:ext cx="807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endParaRPr lang="pt-BR" altLang="pt-BR" sz="2400" i="0">
              <a:solidFill>
                <a:schemeClr val="tx1"/>
              </a:solidFill>
              <a:latin typeface="Times New Roman" panose="02020603050405020304" pitchFamily="18" charset="0"/>
            </a:endParaRPr>
          </a:p>
        </p:txBody>
      </p:sp>
      <p:sp>
        <p:nvSpPr>
          <p:cNvPr id="20483" name="Rectangle 3">
            <a:extLst>
              <a:ext uri="{FF2B5EF4-FFF2-40B4-BE49-F238E27FC236}">
                <a16:creationId xmlns="" xmlns:a16="http://schemas.microsoft.com/office/drawing/2014/main" id="{CDD5FB1B-272C-4EAB-9798-1C278540CD44}"/>
              </a:ext>
            </a:extLst>
          </p:cNvPr>
          <p:cNvSpPr>
            <a:spLocks noChangeArrowheads="1"/>
          </p:cNvSpPr>
          <p:nvPr/>
        </p:nvSpPr>
        <p:spPr bwMode="auto">
          <a:xfrm>
            <a:off x="533400" y="620713"/>
            <a:ext cx="861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marL="457200" indent="-457200">
              <a:defRPr sz="2800" i="1">
                <a:solidFill>
                  <a:srgbClr val="000000"/>
                </a:solidFill>
                <a:latin typeface="Verdana" panose="020B0604030504040204" pitchFamily="34" charset="0"/>
              </a:defRPr>
            </a:lvl1pPr>
            <a:lvl2pPr marL="914400" indent="-342900">
              <a:defRPr sz="2800" i="1">
                <a:solidFill>
                  <a:srgbClr val="000000"/>
                </a:solidFill>
                <a:latin typeface="Verdana" panose="020B0604030504040204" pitchFamily="34" charset="0"/>
              </a:defRPr>
            </a:lvl2pPr>
            <a:lvl3pPr marL="1371600" indent="-342900">
              <a:defRPr sz="2800" i="1">
                <a:solidFill>
                  <a:srgbClr val="000000"/>
                </a:solidFill>
                <a:latin typeface="Verdana" panose="020B0604030504040204" pitchFamily="34" charset="0"/>
              </a:defRPr>
            </a:lvl3pPr>
            <a:lvl4pPr marL="1828800" indent="-342900">
              <a:defRPr sz="2800" i="1">
                <a:solidFill>
                  <a:srgbClr val="000000"/>
                </a:solidFill>
                <a:latin typeface="Verdana" panose="020B0604030504040204" pitchFamily="34" charset="0"/>
              </a:defRPr>
            </a:lvl4pPr>
            <a:lvl5pPr marL="2286000" indent="-342900">
              <a:defRPr sz="2800" i="1">
                <a:solidFill>
                  <a:srgbClr val="000000"/>
                </a:solidFill>
                <a:latin typeface="Verdana" panose="020B0604030504040204" pitchFamily="34" charset="0"/>
              </a:defRPr>
            </a:lvl5pPr>
            <a:lvl6pPr marL="2743200" indent="-342900" eaLnBrk="0" fontAlgn="base" hangingPunct="0">
              <a:spcBef>
                <a:spcPct val="0"/>
              </a:spcBef>
              <a:spcAft>
                <a:spcPct val="0"/>
              </a:spcAft>
              <a:defRPr sz="2800" i="1">
                <a:solidFill>
                  <a:srgbClr val="000000"/>
                </a:solidFill>
                <a:latin typeface="Verdana" panose="020B0604030504040204" pitchFamily="34" charset="0"/>
              </a:defRPr>
            </a:lvl6pPr>
            <a:lvl7pPr marL="3200400" indent="-342900" eaLnBrk="0" fontAlgn="base" hangingPunct="0">
              <a:spcBef>
                <a:spcPct val="0"/>
              </a:spcBef>
              <a:spcAft>
                <a:spcPct val="0"/>
              </a:spcAft>
              <a:defRPr sz="2800" i="1">
                <a:solidFill>
                  <a:srgbClr val="000000"/>
                </a:solidFill>
                <a:latin typeface="Verdana" panose="020B0604030504040204" pitchFamily="34" charset="0"/>
              </a:defRPr>
            </a:lvl7pPr>
            <a:lvl8pPr marL="3657600" indent="-342900" eaLnBrk="0" fontAlgn="base" hangingPunct="0">
              <a:spcBef>
                <a:spcPct val="0"/>
              </a:spcBef>
              <a:spcAft>
                <a:spcPct val="0"/>
              </a:spcAft>
              <a:defRPr sz="2800" i="1">
                <a:solidFill>
                  <a:srgbClr val="000000"/>
                </a:solidFill>
                <a:latin typeface="Verdana" panose="020B0604030504040204" pitchFamily="34" charset="0"/>
              </a:defRPr>
            </a:lvl8pPr>
            <a:lvl9pPr marL="4114800" indent="-3429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sz="2400" b="1" i="0"/>
              <a:t> Identificação das palavras-chave</a:t>
            </a:r>
          </a:p>
        </p:txBody>
      </p:sp>
      <p:sp>
        <p:nvSpPr>
          <p:cNvPr id="20484" name="Rectangle 4">
            <a:extLst>
              <a:ext uri="{FF2B5EF4-FFF2-40B4-BE49-F238E27FC236}">
                <a16:creationId xmlns="" xmlns:a16="http://schemas.microsoft.com/office/drawing/2014/main" id="{62E5E14E-4B5E-42C2-9C72-DC5A2D6C75F6}"/>
              </a:ext>
            </a:extLst>
          </p:cNvPr>
          <p:cNvSpPr>
            <a:spLocks noChangeArrowheads="1"/>
          </p:cNvSpPr>
          <p:nvPr/>
        </p:nvSpPr>
        <p:spPr bwMode="auto">
          <a:xfrm>
            <a:off x="395288" y="3357563"/>
            <a:ext cx="8588375" cy="193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200" i="0"/>
              <a:t>EXEMPLO: </a:t>
            </a:r>
          </a:p>
          <a:p>
            <a:pPr algn="just" eaLnBrk="1" hangingPunct="1">
              <a:spcBef>
                <a:spcPct val="50000"/>
              </a:spcBef>
            </a:pPr>
            <a:r>
              <a:rPr lang="pt-BR" altLang="pt-BR" sz="2200" i="0"/>
              <a:t>Capacitar </a:t>
            </a:r>
            <a:r>
              <a:rPr lang="pt-BR" altLang="pt-BR" sz="2200" b="1" i="0" u="sng"/>
              <a:t>profissionais de saúde</a:t>
            </a:r>
            <a:r>
              <a:rPr lang="pt-BR" altLang="pt-BR" sz="2200" i="0"/>
              <a:t>, no âmbito das </a:t>
            </a:r>
            <a:r>
              <a:rPr lang="pt-BR" altLang="pt-BR" sz="2200" b="1" i="0" u="sng"/>
              <a:t>pneumopatias</a:t>
            </a:r>
            <a:r>
              <a:rPr lang="pt-BR" altLang="pt-BR" sz="2200" i="0"/>
              <a:t> de </a:t>
            </a:r>
            <a:r>
              <a:rPr lang="pt-BR" altLang="pt-BR" sz="2200" b="1" i="0" u="sng"/>
              <a:t>interesse sanitário</a:t>
            </a:r>
            <a:r>
              <a:rPr lang="pt-BR" altLang="pt-BR" sz="2200" i="0"/>
              <a:t> em especial a </a:t>
            </a:r>
            <a:r>
              <a:rPr lang="pt-BR" altLang="pt-BR" sz="2200" b="1" i="0" u="sng"/>
              <a:t>tuberculose</a:t>
            </a:r>
            <a:r>
              <a:rPr lang="pt-BR" altLang="pt-BR" sz="2200" i="0"/>
              <a:t>, a desenvolver a </a:t>
            </a:r>
            <a:r>
              <a:rPr lang="pt-BR" altLang="pt-BR" sz="2200" b="1" i="0" u="sng"/>
              <a:t>vigilância epidemiológica</a:t>
            </a:r>
            <a:r>
              <a:rPr lang="pt-BR" altLang="pt-BR" sz="2200" i="0"/>
              <a:t> e </a:t>
            </a:r>
            <a:r>
              <a:rPr lang="pt-BR" altLang="pt-BR" sz="2200" b="1" i="0" u="sng"/>
              <a:t>atividades de controle</a:t>
            </a:r>
            <a:r>
              <a:rPr lang="pt-BR" altLang="pt-BR" sz="2200" i="0"/>
              <a:t>.</a:t>
            </a:r>
          </a:p>
        </p:txBody>
      </p:sp>
      <p:sp>
        <p:nvSpPr>
          <p:cNvPr id="20488" name="Rectangle 8">
            <a:extLst>
              <a:ext uri="{FF2B5EF4-FFF2-40B4-BE49-F238E27FC236}">
                <a16:creationId xmlns="" xmlns:a16="http://schemas.microsoft.com/office/drawing/2014/main" id="{F40B73E6-4DA3-4E45-A1AF-3C76243A5404}"/>
              </a:ext>
            </a:extLst>
          </p:cNvPr>
          <p:cNvSpPr>
            <a:spLocks noChangeArrowheads="1"/>
          </p:cNvSpPr>
          <p:nvPr/>
        </p:nvSpPr>
        <p:spPr bwMode="auto">
          <a:xfrm>
            <a:off x="179388" y="1773238"/>
            <a:ext cx="8642350" cy="1096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spcBef>
                <a:spcPct val="50000"/>
              </a:spcBef>
            </a:pPr>
            <a:r>
              <a:rPr lang="pt-BR" altLang="pt-BR" sz="2200" i="0"/>
              <a:t>Para realizar estratégias de busca eficientes – É importante identificar e traduzir as palavras-chave para os Descritores em Ciências da Saúde e/ou Medical Subject Headings</a:t>
            </a:r>
          </a:p>
        </p:txBody>
      </p:sp>
    </p:spTree>
    <p:extLst>
      <p:ext uri="{BB962C8B-B14F-4D97-AF65-F5344CB8AC3E}">
        <p14:creationId xmlns:p14="http://schemas.microsoft.com/office/powerpoint/2010/main" val="29744606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dissolve">
                                      <p:cBhvr>
                                        <p:cTn id="7" dur="500"/>
                                        <p:tgtEl>
                                          <p:spTgt spid="2048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488"/>
                                        </p:tgtEl>
                                        <p:attrNameLst>
                                          <p:attrName>style.visibility</p:attrName>
                                        </p:attrNameLst>
                                      </p:cBhvr>
                                      <p:to>
                                        <p:strVal val="visible"/>
                                      </p:to>
                                    </p:set>
                                    <p:animEffect transition="in" filter="dissolve">
                                      <p:cBhvr>
                                        <p:cTn id="12" dur="500"/>
                                        <p:tgtEl>
                                          <p:spTgt spid="2048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484"/>
                                        </p:tgtEl>
                                        <p:attrNameLst>
                                          <p:attrName>style.visibility</p:attrName>
                                        </p:attrNameLst>
                                      </p:cBhvr>
                                      <p:to>
                                        <p:strVal val="visible"/>
                                      </p:to>
                                    </p:set>
                                    <p:animEffect transition="in" filter="dissolve">
                                      <p:cBhvr>
                                        <p:cTn id="17" dur="500"/>
                                        <p:tgtEl>
                                          <p:spTgt spid="20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p:bldP spid="20484" grpId="0"/>
      <p:bldP spid="2048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6" name="Group 4">
            <a:extLst>
              <a:ext uri="{FF2B5EF4-FFF2-40B4-BE49-F238E27FC236}">
                <a16:creationId xmlns="" xmlns:a16="http://schemas.microsoft.com/office/drawing/2014/main" id="{086D570B-499B-410C-AC18-07241FBE86E8}"/>
              </a:ext>
            </a:extLst>
          </p:cNvPr>
          <p:cNvGrpSpPr>
            <a:grpSpLocks/>
          </p:cNvGrpSpPr>
          <p:nvPr/>
        </p:nvGrpSpPr>
        <p:grpSpPr bwMode="auto">
          <a:xfrm>
            <a:off x="120650" y="1412875"/>
            <a:ext cx="8915400" cy="4684713"/>
            <a:chOff x="48" y="1234"/>
            <a:chExt cx="5616" cy="2951"/>
          </a:xfrm>
        </p:grpSpPr>
        <p:sp>
          <p:nvSpPr>
            <p:cNvPr id="47108" name="Rectangle 5">
              <a:extLst>
                <a:ext uri="{FF2B5EF4-FFF2-40B4-BE49-F238E27FC236}">
                  <a16:creationId xmlns="" xmlns:a16="http://schemas.microsoft.com/office/drawing/2014/main" id="{4D6A0F79-CAE6-4D1C-946B-A436763472D2}"/>
                </a:ext>
              </a:extLst>
            </p:cNvPr>
            <p:cNvSpPr>
              <a:spLocks noChangeArrowheads="1"/>
            </p:cNvSpPr>
            <p:nvPr/>
          </p:nvSpPr>
          <p:spPr bwMode="auto">
            <a:xfrm>
              <a:off x="48" y="3155"/>
              <a:ext cx="2064" cy="5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400" b="1" i="0">
                  <a:latin typeface="Times New Roman" panose="02020603050405020304" pitchFamily="18" charset="0"/>
                </a:rPr>
                <a:t>tuberculose</a:t>
              </a:r>
            </a:p>
          </p:txBody>
        </p:sp>
        <p:sp>
          <p:nvSpPr>
            <p:cNvPr id="47109" name="Rectangle 6">
              <a:extLst>
                <a:ext uri="{FF2B5EF4-FFF2-40B4-BE49-F238E27FC236}">
                  <a16:creationId xmlns="" xmlns:a16="http://schemas.microsoft.com/office/drawing/2014/main" id="{EDD6E3C0-3609-4435-9769-90C69DE27743}"/>
                </a:ext>
              </a:extLst>
            </p:cNvPr>
            <p:cNvSpPr>
              <a:spLocks noChangeArrowheads="1"/>
            </p:cNvSpPr>
            <p:nvPr/>
          </p:nvSpPr>
          <p:spPr bwMode="auto">
            <a:xfrm>
              <a:off x="48" y="2642"/>
              <a:ext cx="2064" cy="5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400" b="1" i="0">
                  <a:latin typeface="Times New Roman" panose="02020603050405020304" pitchFamily="18" charset="0"/>
                </a:rPr>
                <a:t>interesse sanitário</a:t>
              </a:r>
            </a:p>
          </p:txBody>
        </p:sp>
        <p:sp>
          <p:nvSpPr>
            <p:cNvPr id="47110" name="Rectangle 7">
              <a:extLst>
                <a:ext uri="{FF2B5EF4-FFF2-40B4-BE49-F238E27FC236}">
                  <a16:creationId xmlns="" xmlns:a16="http://schemas.microsoft.com/office/drawing/2014/main" id="{AA0230CC-2CF7-40F6-9F8E-82D236C6BFBC}"/>
                </a:ext>
              </a:extLst>
            </p:cNvPr>
            <p:cNvSpPr>
              <a:spLocks noChangeArrowheads="1"/>
            </p:cNvSpPr>
            <p:nvPr/>
          </p:nvSpPr>
          <p:spPr bwMode="auto">
            <a:xfrm>
              <a:off x="4224" y="3155"/>
              <a:ext cx="1440" cy="5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20000"/>
                </a:spcBef>
              </a:pPr>
              <a:r>
                <a:rPr lang="pt-BR" altLang="pt-BR" sz="1400" b="1" i="0">
                  <a:latin typeface="Times New Roman" panose="02020603050405020304" pitchFamily="18" charset="0"/>
                </a:rPr>
                <a:t>-</a:t>
              </a:r>
            </a:p>
          </p:txBody>
        </p:sp>
        <p:sp>
          <p:nvSpPr>
            <p:cNvPr id="47111" name="Rectangle 8">
              <a:extLst>
                <a:ext uri="{FF2B5EF4-FFF2-40B4-BE49-F238E27FC236}">
                  <a16:creationId xmlns="" xmlns:a16="http://schemas.microsoft.com/office/drawing/2014/main" id="{4A4DD877-C01A-41C4-A2A9-8AD34366CA37}"/>
                </a:ext>
              </a:extLst>
            </p:cNvPr>
            <p:cNvSpPr>
              <a:spLocks noChangeArrowheads="1"/>
            </p:cNvSpPr>
            <p:nvPr/>
          </p:nvSpPr>
          <p:spPr bwMode="auto">
            <a:xfrm>
              <a:off x="2112" y="3155"/>
              <a:ext cx="2112" cy="5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20000"/>
                </a:spcBef>
              </a:pPr>
              <a:r>
                <a:rPr lang="pt-BR" altLang="pt-BR" sz="1400" b="1" i="0">
                  <a:latin typeface="Times New Roman" panose="02020603050405020304" pitchFamily="18" charset="0"/>
                </a:rPr>
                <a:t>Tuberculose</a:t>
              </a:r>
            </a:p>
            <a:p>
              <a:pPr eaLnBrk="1" hangingPunct="1">
                <a:spcBef>
                  <a:spcPct val="20000"/>
                </a:spcBef>
              </a:pPr>
              <a:r>
                <a:rPr lang="pt-BR" altLang="pt-BR" sz="1400" b="1" i="0">
                  <a:latin typeface="Times New Roman" panose="02020603050405020304" pitchFamily="18" charset="0"/>
                </a:rPr>
                <a:t>Tuberculosis  (Esp)</a:t>
              </a:r>
            </a:p>
            <a:p>
              <a:pPr eaLnBrk="1" hangingPunct="1">
                <a:spcBef>
                  <a:spcPct val="20000"/>
                </a:spcBef>
              </a:pPr>
              <a:r>
                <a:rPr lang="pt-BR" altLang="pt-BR" sz="1400" b="1" i="0">
                  <a:latin typeface="Times New Roman" panose="02020603050405020304" pitchFamily="18" charset="0"/>
                </a:rPr>
                <a:t>Tuberculosis  (Ing)</a:t>
              </a:r>
            </a:p>
          </p:txBody>
        </p:sp>
        <p:sp>
          <p:nvSpPr>
            <p:cNvPr id="47112" name="Rectangle 9">
              <a:extLst>
                <a:ext uri="{FF2B5EF4-FFF2-40B4-BE49-F238E27FC236}">
                  <a16:creationId xmlns="" xmlns:a16="http://schemas.microsoft.com/office/drawing/2014/main" id="{815F8236-9790-4621-A0A4-0CB9FF8B0044}"/>
                </a:ext>
              </a:extLst>
            </p:cNvPr>
            <p:cNvSpPr>
              <a:spLocks noChangeArrowheads="1"/>
            </p:cNvSpPr>
            <p:nvPr/>
          </p:nvSpPr>
          <p:spPr bwMode="auto">
            <a:xfrm>
              <a:off x="4224" y="2642"/>
              <a:ext cx="1440" cy="5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20000"/>
                </a:spcBef>
              </a:pPr>
              <a:r>
                <a:rPr lang="pt-BR" altLang="pt-BR" sz="1400" b="1" i="0">
                  <a:latin typeface="Times New Roman" panose="02020603050405020304" pitchFamily="18" charset="0"/>
                </a:rPr>
                <a:t>Polícia Sanitária</a:t>
              </a:r>
              <a:br>
                <a:rPr lang="pt-BR" altLang="pt-BR" sz="1400" b="1" i="0">
                  <a:latin typeface="Times New Roman" panose="02020603050405020304" pitchFamily="18" charset="0"/>
                </a:rPr>
              </a:br>
              <a:r>
                <a:rPr lang="pt-BR" altLang="pt-BR" sz="1400" b="1" i="0">
                  <a:latin typeface="Times New Roman" panose="02020603050405020304" pitchFamily="18" charset="0"/>
                </a:rPr>
                <a:t>Controle Sanitário </a:t>
              </a:r>
            </a:p>
          </p:txBody>
        </p:sp>
        <p:sp>
          <p:nvSpPr>
            <p:cNvPr id="47113" name="Rectangle 10">
              <a:extLst>
                <a:ext uri="{FF2B5EF4-FFF2-40B4-BE49-F238E27FC236}">
                  <a16:creationId xmlns="" xmlns:a16="http://schemas.microsoft.com/office/drawing/2014/main" id="{93F76C6B-5F31-4537-BB82-95C0BCF43DFA}"/>
                </a:ext>
              </a:extLst>
            </p:cNvPr>
            <p:cNvSpPr>
              <a:spLocks noChangeArrowheads="1"/>
            </p:cNvSpPr>
            <p:nvPr/>
          </p:nvSpPr>
          <p:spPr bwMode="auto">
            <a:xfrm>
              <a:off x="2112" y="2642"/>
              <a:ext cx="2112" cy="5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20000"/>
                </a:spcBef>
              </a:pPr>
              <a:r>
                <a:rPr lang="pt-BR" altLang="pt-BR" sz="1400" b="1" i="0">
                  <a:latin typeface="Times New Roman" panose="02020603050405020304" pitchFamily="18" charset="0"/>
                </a:rPr>
                <a:t>Vigilância Sanitária </a:t>
              </a:r>
            </a:p>
            <a:p>
              <a:pPr eaLnBrk="1" hangingPunct="1">
                <a:spcBef>
                  <a:spcPct val="20000"/>
                </a:spcBef>
              </a:pPr>
              <a:r>
                <a:rPr lang="pt-BR" altLang="pt-BR" sz="1400" b="1" i="0">
                  <a:latin typeface="Times New Roman" panose="02020603050405020304" pitchFamily="18" charset="0"/>
                </a:rPr>
                <a:t>Vigilancia Sanitaria (Esp)</a:t>
              </a:r>
            </a:p>
            <a:p>
              <a:pPr eaLnBrk="1" hangingPunct="1">
                <a:spcBef>
                  <a:spcPct val="20000"/>
                </a:spcBef>
              </a:pPr>
              <a:r>
                <a:rPr lang="pt-BR" altLang="pt-BR" sz="1400" b="1" i="0">
                  <a:latin typeface="Times New Roman" panose="02020603050405020304" pitchFamily="18" charset="0"/>
                </a:rPr>
                <a:t>Health Surveillance (Ing)</a:t>
              </a:r>
            </a:p>
          </p:txBody>
        </p:sp>
        <p:sp>
          <p:nvSpPr>
            <p:cNvPr id="47114" name="Rectangle 11">
              <a:extLst>
                <a:ext uri="{FF2B5EF4-FFF2-40B4-BE49-F238E27FC236}">
                  <a16:creationId xmlns="" xmlns:a16="http://schemas.microsoft.com/office/drawing/2014/main" id="{4526AD5B-F748-4D0B-8619-EE4278654F79}"/>
                </a:ext>
              </a:extLst>
            </p:cNvPr>
            <p:cNvSpPr>
              <a:spLocks noChangeArrowheads="1"/>
            </p:cNvSpPr>
            <p:nvPr/>
          </p:nvSpPr>
          <p:spPr bwMode="auto">
            <a:xfrm>
              <a:off x="4224" y="1425"/>
              <a:ext cx="1440" cy="191"/>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20000"/>
                </a:spcBef>
              </a:pPr>
              <a:r>
                <a:rPr lang="pt-BR" altLang="pt-BR" sz="1400" b="1" i="0">
                  <a:latin typeface="Arial" panose="020B0604020202020204" pitchFamily="34" charset="0"/>
                </a:rPr>
                <a:t>Sinônimo</a:t>
              </a:r>
            </a:p>
          </p:txBody>
        </p:sp>
        <p:sp>
          <p:nvSpPr>
            <p:cNvPr id="47115" name="Rectangle 12">
              <a:extLst>
                <a:ext uri="{FF2B5EF4-FFF2-40B4-BE49-F238E27FC236}">
                  <a16:creationId xmlns="" xmlns:a16="http://schemas.microsoft.com/office/drawing/2014/main" id="{E898FF30-8097-4D7A-BDC9-434591FDA13A}"/>
                </a:ext>
              </a:extLst>
            </p:cNvPr>
            <p:cNvSpPr>
              <a:spLocks noChangeArrowheads="1"/>
            </p:cNvSpPr>
            <p:nvPr/>
          </p:nvSpPr>
          <p:spPr bwMode="auto">
            <a:xfrm>
              <a:off x="2112" y="1425"/>
              <a:ext cx="2112" cy="191"/>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20000"/>
                </a:spcBef>
              </a:pPr>
              <a:r>
                <a:rPr lang="pt-BR" altLang="pt-BR" sz="1400" b="1" i="0">
                  <a:latin typeface="Arial" panose="020B0604020202020204" pitchFamily="34" charset="0"/>
                </a:rPr>
                <a:t>Descritor</a:t>
              </a:r>
            </a:p>
          </p:txBody>
        </p:sp>
        <p:sp>
          <p:nvSpPr>
            <p:cNvPr id="47116" name="Rectangle 13">
              <a:extLst>
                <a:ext uri="{FF2B5EF4-FFF2-40B4-BE49-F238E27FC236}">
                  <a16:creationId xmlns="" xmlns:a16="http://schemas.microsoft.com/office/drawing/2014/main" id="{F5C62D68-CBAB-48A2-83E9-1219EF7DB8F8}"/>
                </a:ext>
              </a:extLst>
            </p:cNvPr>
            <p:cNvSpPr>
              <a:spLocks noChangeArrowheads="1"/>
            </p:cNvSpPr>
            <p:nvPr/>
          </p:nvSpPr>
          <p:spPr bwMode="auto">
            <a:xfrm>
              <a:off x="4224" y="1616"/>
              <a:ext cx="1440" cy="5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20000"/>
                </a:spcBef>
              </a:pPr>
              <a:r>
                <a:rPr lang="pt-BR" altLang="pt-BR" sz="1400" b="1" i="0">
                  <a:latin typeface="Times New Roman" panose="02020603050405020304" pitchFamily="18" charset="0"/>
                </a:rPr>
                <a:t>Profissões em Saúde </a:t>
              </a:r>
            </a:p>
          </p:txBody>
        </p:sp>
        <p:sp>
          <p:nvSpPr>
            <p:cNvPr id="47117" name="Rectangle 14">
              <a:extLst>
                <a:ext uri="{FF2B5EF4-FFF2-40B4-BE49-F238E27FC236}">
                  <a16:creationId xmlns="" xmlns:a16="http://schemas.microsoft.com/office/drawing/2014/main" id="{EB85E5C6-FF43-4C8F-87B0-1764BAC717FA}"/>
                </a:ext>
              </a:extLst>
            </p:cNvPr>
            <p:cNvSpPr>
              <a:spLocks noChangeArrowheads="1"/>
            </p:cNvSpPr>
            <p:nvPr/>
          </p:nvSpPr>
          <p:spPr bwMode="auto">
            <a:xfrm>
              <a:off x="2112" y="1616"/>
              <a:ext cx="2112" cy="5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20000"/>
                </a:spcBef>
              </a:pPr>
              <a:r>
                <a:rPr lang="pt-BR" altLang="pt-BR" sz="1400" b="1" i="0">
                  <a:latin typeface="Times New Roman" panose="02020603050405020304" pitchFamily="18" charset="0"/>
                </a:rPr>
                <a:t>Ocupações em Saúde</a:t>
              </a:r>
            </a:p>
            <a:p>
              <a:pPr eaLnBrk="1" hangingPunct="1">
                <a:spcBef>
                  <a:spcPct val="20000"/>
                </a:spcBef>
              </a:pPr>
              <a:r>
                <a:rPr lang="pt-BR" altLang="pt-BR" sz="1400" b="1" i="0">
                  <a:latin typeface="Times New Roman" panose="02020603050405020304" pitchFamily="18" charset="0"/>
                </a:rPr>
                <a:t>Empleos en Salud  (Esp)</a:t>
              </a:r>
            </a:p>
            <a:p>
              <a:pPr eaLnBrk="1" hangingPunct="1">
                <a:spcBef>
                  <a:spcPct val="20000"/>
                </a:spcBef>
              </a:pPr>
              <a:r>
                <a:rPr lang="pt-BR" altLang="pt-BR" sz="1400" b="1" i="0">
                  <a:latin typeface="Times New Roman" panose="02020603050405020304" pitchFamily="18" charset="0"/>
                </a:rPr>
                <a:t>Health Occupations (Ing)</a:t>
              </a:r>
            </a:p>
          </p:txBody>
        </p:sp>
        <p:sp>
          <p:nvSpPr>
            <p:cNvPr id="47118" name="Rectangle 15">
              <a:extLst>
                <a:ext uri="{FF2B5EF4-FFF2-40B4-BE49-F238E27FC236}">
                  <a16:creationId xmlns="" xmlns:a16="http://schemas.microsoft.com/office/drawing/2014/main" id="{1C33BCAA-0BB7-4CE9-9B6B-72E94E49D5F7}"/>
                </a:ext>
              </a:extLst>
            </p:cNvPr>
            <p:cNvSpPr>
              <a:spLocks noChangeArrowheads="1"/>
            </p:cNvSpPr>
            <p:nvPr/>
          </p:nvSpPr>
          <p:spPr bwMode="auto">
            <a:xfrm>
              <a:off x="48" y="1616"/>
              <a:ext cx="2064" cy="5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r>
                <a:rPr lang="pt-BR" altLang="pt-BR" sz="2400" b="1" i="0">
                  <a:latin typeface="Times New Roman" panose="02020603050405020304" pitchFamily="18" charset="0"/>
                </a:rPr>
                <a:t>profissionais de saúde</a:t>
              </a:r>
            </a:p>
          </p:txBody>
        </p:sp>
        <p:sp>
          <p:nvSpPr>
            <p:cNvPr id="47119" name="Rectangle 16">
              <a:extLst>
                <a:ext uri="{FF2B5EF4-FFF2-40B4-BE49-F238E27FC236}">
                  <a16:creationId xmlns="" xmlns:a16="http://schemas.microsoft.com/office/drawing/2014/main" id="{3AB05C48-365D-483F-8989-18D21C028F86}"/>
                </a:ext>
              </a:extLst>
            </p:cNvPr>
            <p:cNvSpPr>
              <a:spLocks noChangeArrowheads="1"/>
            </p:cNvSpPr>
            <p:nvPr/>
          </p:nvSpPr>
          <p:spPr bwMode="auto">
            <a:xfrm>
              <a:off x="4224" y="2129"/>
              <a:ext cx="1440" cy="5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20000"/>
                </a:spcBef>
              </a:pPr>
              <a:r>
                <a:rPr lang="pt-BR" altLang="pt-BR" sz="1400" b="1" i="0">
                  <a:latin typeface="Times New Roman" panose="02020603050405020304" pitchFamily="18" charset="0"/>
                </a:rPr>
                <a:t>Doenças Pulmonares   </a:t>
              </a:r>
            </a:p>
            <a:p>
              <a:pPr eaLnBrk="1" hangingPunct="1">
                <a:spcBef>
                  <a:spcPct val="20000"/>
                </a:spcBef>
              </a:pPr>
              <a:endParaRPr lang="pt-BR" altLang="pt-BR" sz="1400" b="1" i="0">
                <a:latin typeface="Times New Roman" panose="02020603050405020304" pitchFamily="18" charset="0"/>
              </a:endParaRPr>
            </a:p>
          </p:txBody>
        </p:sp>
        <p:sp>
          <p:nvSpPr>
            <p:cNvPr id="47120" name="Rectangle 17">
              <a:extLst>
                <a:ext uri="{FF2B5EF4-FFF2-40B4-BE49-F238E27FC236}">
                  <a16:creationId xmlns="" xmlns:a16="http://schemas.microsoft.com/office/drawing/2014/main" id="{6453E7EB-9169-4B56-8B9F-7419A11D5F60}"/>
                </a:ext>
              </a:extLst>
            </p:cNvPr>
            <p:cNvSpPr>
              <a:spLocks noChangeArrowheads="1"/>
            </p:cNvSpPr>
            <p:nvPr/>
          </p:nvSpPr>
          <p:spPr bwMode="auto">
            <a:xfrm>
              <a:off x="2112" y="2129"/>
              <a:ext cx="2112" cy="5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20000"/>
                </a:spcBef>
              </a:pPr>
              <a:r>
                <a:rPr lang="pt-BR" altLang="pt-BR" sz="1400" b="1" i="0">
                  <a:latin typeface="Times New Roman" panose="02020603050405020304" pitchFamily="18" charset="0"/>
                </a:rPr>
                <a:t>Pneumopatias</a:t>
              </a:r>
            </a:p>
            <a:p>
              <a:pPr eaLnBrk="1" hangingPunct="1">
                <a:spcBef>
                  <a:spcPct val="20000"/>
                </a:spcBef>
              </a:pPr>
              <a:r>
                <a:rPr lang="pt-BR" altLang="pt-BR" sz="1400" b="1" i="0">
                  <a:latin typeface="Times New Roman" panose="02020603050405020304" pitchFamily="18" charset="0"/>
                </a:rPr>
                <a:t>Neumopatías (Esp)</a:t>
              </a:r>
            </a:p>
            <a:p>
              <a:pPr eaLnBrk="1" hangingPunct="1">
                <a:spcBef>
                  <a:spcPct val="20000"/>
                </a:spcBef>
              </a:pPr>
              <a:r>
                <a:rPr lang="pt-BR" altLang="pt-BR" sz="1400" b="1" i="0">
                  <a:latin typeface="Times New Roman" panose="02020603050405020304" pitchFamily="18" charset="0"/>
                </a:rPr>
                <a:t>Lung Diseases (Ing)</a:t>
              </a:r>
            </a:p>
          </p:txBody>
        </p:sp>
        <p:sp>
          <p:nvSpPr>
            <p:cNvPr id="47121" name="Rectangle 18">
              <a:extLst>
                <a:ext uri="{FF2B5EF4-FFF2-40B4-BE49-F238E27FC236}">
                  <a16:creationId xmlns="" xmlns:a16="http://schemas.microsoft.com/office/drawing/2014/main" id="{F03B943C-AE20-43A1-8C55-AD1F8CFAAD78}"/>
                </a:ext>
              </a:extLst>
            </p:cNvPr>
            <p:cNvSpPr>
              <a:spLocks noChangeArrowheads="1"/>
            </p:cNvSpPr>
            <p:nvPr/>
          </p:nvSpPr>
          <p:spPr bwMode="auto">
            <a:xfrm>
              <a:off x="48" y="2129"/>
              <a:ext cx="2064" cy="5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400" b="1" i="0">
                  <a:latin typeface="Times New Roman" panose="02020603050405020304" pitchFamily="18" charset="0"/>
                </a:rPr>
                <a:t>pneumopatias</a:t>
              </a:r>
            </a:p>
          </p:txBody>
        </p:sp>
        <p:sp>
          <p:nvSpPr>
            <p:cNvPr id="47122" name="Rectangle 19">
              <a:extLst>
                <a:ext uri="{FF2B5EF4-FFF2-40B4-BE49-F238E27FC236}">
                  <a16:creationId xmlns="" xmlns:a16="http://schemas.microsoft.com/office/drawing/2014/main" id="{48FB11D3-606D-44B2-843E-394F4039A417}"/>
                </a:ext>
              </a:extLst>
            </p:cNvPr>
            <p:cNvSpPr>
              <a:spLocks noChangeArrowheads="1"/>
            </p:cNvSpPr>
            <p:nvPr/>
          </p:nvSpPr>
          <p:spPr bwMode="auto">
            <a:xfrm>
              <a:off x="4224" y="3668"/>
              <a:ext cx="1440" cy="51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20000"/>
                </a:spcBef>
              </a:pPr>
              <a:r>
                <a:rPr lang="pt-BR" altLang="pt-BR" sz="1400" b="1" i="0">
                  <a:latin typeface="Times New Roman" panose="02020603050405020304" pitchFamily="18" charset="0"/>
                </a:rPr>
                <a:t>-</a:t>
              </a:r>
            </a:p>
          </p:txBody>
        </p:sp>
        <p:sp>
          <p:nvSpPr>
            <p:cNvPr id="47123" name="Rectangle 20">
              <a:extLst>
                <a:ext uri="{FF2B5EF4-FFF2-40B4-BE49-F238E27FC236}">
                  <a16:creationId xmlns="" xmlns:a16="http://schemas.microsoft.com/office/drawing/2014/main" id="{C3567E5B-CAE4-4A6B-8BFA-19E1E1090AE9}"/>
                </a:ext>
              </a:extLst>
            </p:cNvPr>
            <p:cNvSpPr>
              <a:spLocks noChangeArrowheads="1"/>
            </p:cNvSpPr>
            <p:nvPr/>
          </p:nvSpPr>
          <p:spPr bwMode="auto">
            <a:xfrm>
              <a:off x="2112" y="3668"/>
              <a:ext cx="2112" cy="51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20000"/>
                </a:spcBef>
              </a:pPr>
              <a:r>
                <a:rPr lang="pt-BR" altLang="pt-BR" sz="1400" b="1" i="0">
                  <a:latin typeface="Times New Roman" panose="02020603050405020304" pitchFamily="18" charset="0"/>
                </a:rPr>
                <a:t>Vigilância Epidemiológica  </a:t>
              </a:r>
            </a:p>
            <a:p>
              <a:pPr eaLnBrk="1" hangingPunct="1">
                <a:spcBef>
                  <a:spcPct val="20000"/>
                </a:spcBef>
              </a:pPr>
              <a:r>
                <a:rPr lang="pt-BR" altLang="pt-BR" sz="1400" b="1" i="0">
                  <a:latin typeface="Times New Roman" panose="02020603050405020304" pitchFamily="18" charset="0"/>
                </a:rPr>
                <a:t>Vigilancia Epidemiológica (Esp)</a:t>
              </a:r>
            </a:p>
            <a:p>
              <a:pPr eaLnBrk="1" hangingPunct="1">
                <a:spcBef>
                  <a:spcPct val="20000"/>
                </a:spcBef>
              </a:pPr>
              <a:r>
                <a:rPr lang="pt-BR" altLang="pt-BR" sz="1400" b="1" i="0">
                  <a:latin typeface="Times New Roman" panose="02020603050405020304" pitchFamily="18" charset="0"/>
                </a:rPr>
                <a:t>Epidemiologic urveillance (Ing)</a:t>
              </a:r>
            </a:p>
          </p:txBody>
        </p:sp>
        <p:sp>
          <p:nvSpPr>
            <p:cNvPr id="47124" name="Rectangle 21">
              <a:extLst>
                <a:ext uri="{FF2B5EF4-FFF2-40B4-BE49-F238E27FC236}">
                  <a16:creationId xmlns="" xmlns:a16="http://schemas.microsoft.com/office/drawing/2014/main" id="{2B2FB472-9E9B-421F-9364-3F683361DC04}"/>
                </a:ext>
              </a:extLst>
            </p:cNvPr>
            <p:cNvSpPr>
              <a:spLocks noChangeArrowheads="1"/>
            </p:cNvSpPr>
            <p:nvPr/>
          </p:nvSpPr>
          <p:spPr bwMode="auto">
            <a:xfrm>
              <a:off x="48" y="3668"/>
              <a:ext cx="2064" cy="51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400" b="1" i="0">
                  <a:latin typeface="Times New Roman" panose="02020603050405020304" pitchFamily="18" charset="0"/>
                </a:rPr>
                <a:t>vigilância epidemiológica</a:t>
              </a:r>
            </a:p>
          </p:txBody>
        </p:sp>
        <p:sp>
          <p:nvSpPr>
            <p:cNvPr id="47125" name="Rectangle 22">
              <a:extLst>
                <a:ext uri="{FF2B5EF4-FFF2-40B4-BE49-F238E27FC236}">
                  <a16:creationId xmlns="" xmlns:a16="http://schemas.microsoft.com/office/drawing/2014/main" id="{A46A9217-A9B6-48B4-95C3-9066A447390A}"/>
                </a:ext>
              </a:extLst>
            </p:cNvPr>
            <p:cNvSpPr>
              <a:spLocks noChangeArrowheads="1"/>
            </p:cNvSpPr>
            <p:nvPr/>
          </p:nvSpPr>
          <p:spPr bwMode="auto">
            <a:xfrm>
              <a:off x="2112" y="1234"/>
              <a:ext cx="3552" cy="191"/>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20000"/>
                </a:spcBef>
              </a:pPr>
              <a:endParaRPr lang="pt-BR" altLang="pt-BR" sz="1400" b="1" i="0">
                <a:latin typeface="Arial" panose="020B0604020202020204" pitchFamily="34" charset="0"/>
              </a:endParaRPr>
            </a:p>
          </p:txBody>
        </p:sp>
        <p:sp>
          <p:nvSpPr>
            <p:cNvPr id="47126" name="Rectangle 23">
              <a:extLst>
                <a:ext uri="{FF2B5EF4-FFF2-40B4-BE49-F238E27FC236}">
                  <a16:creationId xmlns="" xmlns:a16="http://schemas.microsoft.com/office/drawing/2014/main" id="{AF1BE90D-0F21-4DB6-979B-4B5EB5E10C26}"/>
                </a:ext>
              </a:extLst>
            </p:cNvPr>
            <p:cNvSpPr>
              <a:spLocks noChangeArrowheads="1"/>
            </p:cNvSpPr>
            <p:nvPr/>
          </p:nvSpPr>
          <p:spPr bwMode="auto">
            <a:xfrm>
              <a:off x="48" y="1234"/>
              <a:ext cx="2064" cy="382"/>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endParaRPr lang="pt-BR" altLang="pt-BR" sz="1400" b="1" i="0">
                <a:latin typeface="Arial" panose="020B0604020202020204" pitchFamily="34" charset="0"/>
              </a:endParaRPr>
            </a:p>
          </p:txBody>
        </p:sp>
        <p:sp>
          <p:nvSpPr>
            <p:cNvPr id="47127" name="Line 24">
              <a:extLst>
                <a:ext uri="{FF2B5EF4-FFF2-40B4-BE49-F238E27FC236}">
                  <a16:creationId xmlns="" xmlns:a16="http://schemas.microsoft.com/office/drawing/2014/main" id="{D40E1479-A0A5-416A-8D61-D1D37A1939A5}"/>
                </a:ext>
              </a:extLst>
            </p:cNvPr>
            <p:cNvSpPr>
              <a:spLocks noChangeShapeType="1"/>
            </p:cNvSpPr>
            <p:nvPr/>
          </p:nvSpPr>
          <p:spPr bwMode="auto">
            <a:xfrm>
              <a:off x="48" y="1234"/>
              <a:ext cx="5616" cy="0"/>
            </a:xfrm>
            <a:prstGeom prst="line">
              <a:avLst/>
            </a:prstGeom>
            <a:noFill/>
            <a:ln w="254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t-BR"/>
            </a:p>
          </p:txBody>
        </p:sp>
        <p:sp>
          <p:nvSpPr>
            <p:cNvPr id="47128" name="Line 25">
              <a:extLst>
                <a:ext uri="{FF2B5EF4-FFF2-40B4-BE49-F238E27FC236}">
                  <a16:creationId xmlns="" xmlns:a16="http://schemas.microsoft.com/office/drawing/2014/main" id="{F805A754-171A-4A7F-BF95-71D7B58ADC12}"/>
                </a:ext>
              </a:extLst>
            </p:cNvPr>
            <p:cNvSpPr>
              <a:spLocks noChangeShapeType="1"/>
            </p:cNvSpPr>
            <p:nvPr/>
          </p:nvSpPr>
          <p:spPr bwMode="auto">
            <a:xfrm>
              <a:off x="48" y="4185"/>
              <a:ext cx="5616" cy="0"/>
            </a:xfrm>
            <a:prstGeom prst="line">
              <a:avLst/>
            </a:prstGeom>
            <a:noFill/>
            <a:ln w="254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t-BR"/>
            </a:p>
          </p:txBody>
        </p:sp>
        <p:sp>
          <p:nvSpPr>
            <p:cNvPr id="47129" name="Line 26">
              <a:extLst>
                <a:ext uri="{FF2B5EF4-FFF2-40B4-BE49-F238E27FC236}">
                  <a16:creationId xmlns="" xmlns:a16="http://schemas.microsoft.com/office/drawing/2014/main" id="{FF4B86A7-7B90-4B59-9FBD-2A4A62A5092E}"/>
                </a:ext>
              </a:extLst>
            </p:cNvPr>
            <p:cNvSpPr>
              <a:spLocks noChangeShapeType="1"/>
            </p:cNvSpPr>
            <p:nvPr/>
          </p:nvSpPr>
          <p:spPr bwMode="auto">
            <a:xfrm>
              <a:off x="48" y="1234"/>
              <a:ext cx="0" cy="2951"/>
            </a:xfrm>
            <a:prstGeom prst="line">
              <a:avLst/>
            </a:prstGeom>
            <a:noFill/>
            <a:ln w="254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t-BR"/>
            </a:p>
          </p:txBody>
        </p:sp>
        <p:sp>
          <p:nvSpPr>
            <p:cNvPr id="47130" name="Line 27">
              <a:extLst>
                <a:ext uri="{FF2B5EF4-FFF2-40B4-BE49-F238E27FC236}">
                  <a16:creationId xmlns="" xmlns:a16="http://schemas.microsoft.com/office/drawing/2014/main" id="{285F60D0-3CA8-44D2-8737-59A307B4A6E4}"/>
                </a:ext>
              </a:extLst>
            </p:cNvPr>
            <p:cNvSpPr>
              <a:spLocks noChangeShapeType="1"/>
            </p:cNvSpPr>
            <p:nvPr/>
          </p:nvSpPr>
          <p:spPr bwMode="auto">
            <a:xfrm>
              <a:off x="2112" y="1234"/>
              <a:ext cx="0" cy="295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t-BR"/>
            </a:p>
          </p:txBody>
        </p:sp>
        <p:sp>
          <p:nvSpPr>
            <p:cNvPr id="47131" name="Line 28">
              <a:extLst>
                <a:ext uri="{FF2B5EF4-FFF2-40B4-BE49-F238E27FC236}">
                  <a16:creationId xmlns="" xmlns:a16="http://schemas.microsoft.com/office/drawing/2014/main" id="{520A62B2-0114-4E34-BFAC-CEF364AC31BD}"/>
                </a:ext>
              </a:extLst>
            </p:cNvPr>
            <p:cNvSpPr>
              <a:spLocks noChangeShapeType="1"/>
            </p:cNvSpPr>
            <p:nvPr/>
          </p:nvSpPr>
          <p:spPr bwMode="auto">
            <a:xfrm>
              <a:off x="5664" y="1234"/>
              <a:ext cx="0" cy="2951"/>
            </a:xfrm>
            <a:prstGeom prst="line">
              <a:avLst/>
            </a:prstGeom>
            <a:noFill/>
            <a:ln w="254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t-BR"/>
            </a:p>
          </p:txBody>
        </p:sp>
        <p:sp>
          <p:nvSpPr>
            <p:cNvPr id="47132" name="Line 29">
              <a:extLst>
                <a:ext uri="{FF2B5EF4-FFF2-40B4-BE49-F238E27FC236}">
                  <a16:creationId xmlns="" xmlns:a16="http://schemas.microsoft.com/office/drawing/2014/main" id="{81140E4D-F12B-4FAC-837E-5E7877C0B858}"/>
                </a:ext>
              </a:extLst>
            </p:cNvPr>
            <p:cNvSpPr>
              <a:spLocks noChangeShapeType="1"/>
            </p:cNvSpPr>
            <p:nvPr/>
          </p:nvSpPr>
          <p:spPr bwMode="auto">
            <a:xfrm>
              <a:off x="48" y="3668"/>
              <a:ext cx="5616"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t-BR"/>
            </a:p>
          </p:txBody>
        </p:sp>
        <p:sp>
          <p:nvSpPr>
            <p:cNvPr id="47133" name="Line 30">
              <a:extLst>
                <a:ext uri="{FF2B5EF4-FFF2-40B4-BE49-F238E27FC236}">
                  <a16:creationId xmlns="" xmlns:a16="http://schemas.microsoft.com/office/drawing/2014/main" id="{FB4414FA-8492-465F-A5B6-C0124DB30676}"/>
                </a:ext>
              </a:extLst>
            </p:cNvPr>
            <p:cNvSpPr>
              <a:spLocks noChangeShapeType="1"/>
            </p:cNvSpPr>
            <p:nvPr/>
          </p:nvSpPr>
          <p:spPr bwMode="auto">
            <a:xfrm>
              <a:off x="48" y="1616"/>
              <a:ext cx="5616"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t-BR"/>
            </a:p>
          </p:txBody>
        </p:sp>
        <p:sp>
          <p:nvSpPr>
            <p:cNvPr id="47134" name="Line 31">
              <a:extLst>
                <a:ext uri="{FF2B5EF4-FFF2-40B4-BE49-F238E27FC236}">
                  <a16:creationId xmlns="" xmlns:a16="http://schemas.microsoft.com/office/drawing/2014/main" id="{DE590B9D-7685-4946-AF9C-30CFF12BC569}"/>
                </a:ext>
              </a:extLst>
            </p:cNvPr>
            <p:cNvSpPr>
              <a:spLocks noChangeShapeType="1"/>
            </p:cNvSpPr>
            <p:nvPr/>
          </p:nvSpPr>
          <p:spPr bwMode="auto">
            <a:xfrm>
              <a:off x="48" y="2129"/>
              <a:ext cx="5616"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t-BR"/>
            </a:p>
          </p:txBody>
        </p:sp>
        <p:sp>
          <p:nvSpPr>
            <p:cNvPr id="47135" name="Line 32">
              <a:extLst>
                <a:ext uri="{FF2B5EF4-FFF2-40B4-BE49-F238E27FC236}">
                  <a16:creationId xmlns="" xmlns:a16="http://schemas.microsoft.com/office/drawing/2014/main" id="{E0138A9A-EA83-42E9-A86F-DC0B2A7E7312}"/>
                </a:ext>
              </a:extLst>
            </p:cNvPr>
            <p:cNvSpPr>
              <a:spLocks noChangeShapeType="1"/>
            </p:cNvSpPr>
            <p:nvPr/>
          </p:nvSpPr>
          <p:spPr bwMode="auto">
            <a:xfrm>
              <a:off x="2112" y="1425"/>
              <a:ext cx="3552"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t-BR"/>
            </a:p>
          </p:txBody>
        </p:sp>
        <p:sp>
          <p:nvSpPr>
            <p:cNvPr id="47136" name="Line 33">
              <a:extLst>
                <a:ext uri="{FF2B5EF4-FFF2-40B4-BE49-F238E27FC236}">
                  <a16:creationId xmlns="" xmlns:a16="http://schemas.microsoft.com/office/drawing/2014/main" id="{BAB6FE2F-7EEB-4841-AD14-30A64A0BE3F5}"/>
                </a:ext>
              </a:extLst>
            </p:cNvPr>
            <p:cNvSpPr>
              <a:spLocks noChangeShapeType="1"/>
            </p:cNvSpPr>
            <p:nvPr/>
          </p:nvSpPr>
          <p:spPr bwMode="auto">
            <a:xfrm>
              <a:off x="4224" y="1425"/>
              <a:ext cx="0" cy="276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t-BR"/>
            </a:p>
          </p:txBody>
        </p:sp>
        <p:sp>
          <p:nvSpPr>
            <p:cNvPr id="47137" name="Line 34">
              <a:extLst>
                <a:ext uri="{FF2B5EF4-FFF2-40B4-BE49-F238E27FC236}">
                  <a16:creationId xmlns="" xmlns:a16="http://schemas.microsoft.com/office/drawing/2014/main" id="{7B87E262-ACBD-4266-9470-164CE7368473}"/>
                </a:ext>
              </a:extLst>
            </p:cNvPr>
            <p:cNvSpPr>
              <a:spLocks noChangeShapeType="1"/>
            </p:cNvSpPr>
            <p:nvPr/>
          </p:nvSpPr>
          <p:spPr bwMode="auto">
            <a:xfrm>
              <a:off x="48" y="2642"/>
              <a:ext cx="5616"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t-BR"/>
            </a:p>
          </p:txBody>
        </p:sp>
        <p:sp>
          <p:nvSpPr>
            <p:cNvPr id="47138" name="Line 35">
              <a:extLst>
                <a:ext uri="{FF2B5EF4-FFF2-40B4-BE49-F238E27FC236}">
                  <a16:creationId xmlns="" xmlns:a16="http://schemas.microsoft.com/office/drawing/2014/main" id="{2714DAD0-B712-487D-94C9-9726D8FA1326}"/>
                </a:ext>
              </a:extLst>
            </p:cNvPr>
            <p:cNvSpPr>
              <a:spLocks noChangeShapeType="1"/>
            </p:cNvSpPr>
            <p:nvPr/>
          </p:nvSpPr>
          <p:spPr bwMode="auto">
            <a:xfrm>
              <a:off x="48" y="3155"/>
              <a:ext cx="5616"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t-BR"/>
            </a:p>
          </p:txBody>
        </p:sp>
      </p:grpSp>
      <p:sp>
        <p:nvSpPr>
          <p:cNvPr id="47107" name="Rectangle 36">
            <a:extLst>
              <a:ext uri="{FF2B5EF4-FFF2-40B4-BE49-F238E27FC236}">
                <a16:creationId xmlns="" xmlns:a16="http://schemas.microsoft.com/office/drawing/2014/main" id="{C7108C77-BB25-4C79-8B63-E4505C89B402}"/>
              </a:ext>
            </a:extLst>
          </p:cNvPr>
          <p:cNvSpPr>
            <a:spLocks noChangeArrowheads="1"/>
          </p:cNvSpPr>
          <p:nvPr/>
        </p:nvSpPr>
        <p:spPr bwMode="auto">
          <a:xfrm>
            <a:off x="533400" y="620713"/>
            <a:ext cx="861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marL="457200" indent="-457200">
              <a:defRPr sz="2800" i="1">
                <a:solidFill>
                  <a:srgbClr val="000000"/>
                </a:solidFill>
                <a:latin typeface="Verdana" panose="020B0604030504040204" pitchFamily="34" charset="0"/>
              </a:defRPr>
            </a:lvl1pPr>
            <a:lvl2pPr marL="914400" indent="-342900">
              <a:defRPr sz="2800" i="1">
                <a:solidFill>
                  <a:srgbClr val="000000"/>
                </a:solidFill>
                <a:latin typeface="Verdana" panose="020B0604030504040204" pitchFamily="34" charset="0"/>
              </a:defRPr>
            </a:lvl2pPr>
            <a:lvl3pPr marL="1371600" indent="-342900">
              <a:defRPr sz="2800" i="1">
                <a:solidFill>
                  <a:srgbClr val="000000"/>
                </a:solidFill>
                <a:latin typeface="Verdana" panose="020B0604030504040204" pitchFamily="34" charset="0"/>
              </a:defRPr>
            </a:lvl3pPr>
            <a:lvl4pPr marL="1828800" indent="-342900">
              <a:defRPr sz="2800" i="1">
                <a:solidFill>
                  <a:srgbClr val="000000"/>
                </a:solidFill>
                <a:latin typeface="Verdana" panose="020B0604030504040204" pitchFamily="34" charset="0"/>
              </a:defRPr>
            </a:lvl4pPr>
            <a:lvl5pPr marL="2286000" indent="-342900">
              <a:defRPr sz="2800" i="1">
                <a:solidFill>
                  <a:srgbClr val="000000"/>
                </a:solidFill>
                <a:latin typeface="Verdana" panose="020B0604030504040204" pitchFamily="34" charset="0"/>
              </a:defRPr>
            </a:lvl5pPr>
            <a:lvl6pPr marL="2743200" indent="-342900" eaLnBrk="0" fontAlgn="base" hangingPunct="0">
              <a:spcBef>
                <a:spcPct val="0"/>
              </a:spcBef>
              <a:spcAft>
                <a:spcPct val="0"/>
              </a:spcAft>
              <a:defRPr sz="2800" i="1">
                <a:solidFill>
                  <a:srgbClr val="000000"/>
                </a:solidFill>
                <a:latin typeface="Verdana" panose="020B0604030504040204" pitchFamily="34" charset="0"/>
              </a:defRPr>
            </a:lvl6pPr>
            <a:lvl7pPr marL="3200400" indent="-342900" eaLnBrk="0" fontAlgn="base" hangingPunct="0">
              <a:spcBef>
                <a:spcPct val="0"/>
              </a:spcBef>
              <a:spcAft>
                <a:spcPct val="0"/>
              </a:spcAft>
              <a:defRPr sz="2800" i="1">
                <a:solidFill>
                  <a:srgbClr val="000000"/>
                </a:solidFill>
                <a:latin typeface="Verdana" panose="020B0604030504040204" pitchFamily="34" charset="0"/>
              </a:defRPr>
            </a:lvl7pPr>
            <a:lvl8pPr marL="3657600" indent="-342900" eaLnBrk="0" fontAlgn="base" hangingPunct="0">
              <a:spcBef>
                <a:spcPct val="0"/>
              </a:spcBef>
              <a:spcAft>
                <a:spcPct val="0"/>
              </a:spcAft>
              <a:defRPr sz="2800" i="1">
                <a:solidFill>
                  <a:srgbClr val="000000"/>
                </a:solidFill>
                <a:latin typeface="Verdana" panose="020B0604030504040204" pitchFamily="34" charset="0"/>
              </a:defRPr>
            </a:lvl8pPr>
            <a:lvl9pPr marL="4114800" indent="-3429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sz="2400" b="1" i="0"/>
              <a:t> Identificação das palavras-chave</a:t>
            </a:r>
          </a:p>
        </p:txBody>
      </p:sp>
    </p:spTree>
    <p:extLst>
      <p:ext uri="{BB962C8B-B14F-4D97-AF65-F5344CB8AC3E}">
        <p14:creationId xmlns:p14="http://schemas.microsoft.com/office/powerpoint/2010/main" val="2319852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4"/>
          <p:cNvSpPr txBox="1">
            <a:spLocks noChangeArrowheads="1"/>
          </p:cNvSpPr>
          <p:nvPr/>
        </p:nvSpPr>
        <p:spPr bwMode="auto">
          <a:xfrm>
            <a:off x="1187450" y="765175"/>
            <a:ext cx="5832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sz="3600" b="1">
                <a:latin typeface="Bookman Old Style" panose="02050604050505020204" pitchFamily="18" charset="0"/>
              </a:rPr>
              <a:t>O QUE É</a:t>
            </a:r>
          </a:p>
        </p:txBody>
      </p:sp>
      <p:sp>
        <p:nvSpPr>
          <p:cNvPr id="24579" name="WordArt 6"/>
          <p:cNvSpPr>
            <a:spLocks noChangeArrowheads="1" noChangeShapeType="1" noTextEdit="1"/>
          </p:cNvSpPr>
          <p:nvPr/>
        </p:nvSpPr>
        <p:spPr bwMode="auto">
          <a:xfrm>
            <a:off x="900113" y="2205038"/>
            <a:ext cx="5327650" cy="21590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pt-BR"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Bookman Old Style" panose="02050604050505020204" pitchFamily="18" charset="0"/>
              </a:rPr>
              <a:t>MÉTODO</a:t>
            </a:r>
          </a:p>
        </p:txBody>
      </p:sp>
      <p:sp>
        <p:nvSpPr>
          <p:cNvPr id="24580" name="AutoShape 8" descr="9k="/>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sp>
        <p:nvSpPr>
          <p:cNvPr id="24581" name="AutoShape 10" descr="9k="/>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sp>
        <p:nvSpPr>
          <p:cNvPr id="24582" name="AutoShape 12" descr="9k="/>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pic>
        <p:nvPicPr>
          <p:cNvPr id="24583" name="Picture 14" descr="interrogacao12"/>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bwMode="auto">
          <a:xfrm>
            <a:off x="6300788" y="2060575"/>
            <a:ext cx="2843212" cy="295275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8545040"/>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3">
            <a:extLst>
              <a:ext uri="{FF2B5EF4-FFF2-40B4-BE49-F238E27FC236}">
                <a16:creationId xmlns="" xmlns:a16="http://schemas.microsoft.com/office/drawing/2014/main" id="{AB613B58-E1CE-4D4D-8390-0CA1BB8E04E8}"/>
              </a:ext>
            </a:extLst>
          </p:cNvPr>
          <p:cNvSpPr>
            <a:spLocks noChangeArrowheads="1"/>
          </p:cNvSpPr>
          <p:nvPr/>
        </p:nvSpPr>
        <p:spPr bwMode="auto">
          <a:xfrm>
            <a:off x="457200" y="304800"/>
            <a:ext cx="807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endParaRPr lang="pt-BR" altLang="pt-BR" sz="2400" i="0">
              <a:solidFill>
                <a:schemeClr val="tx1"/>
              </a:solidFill>
              <a:latin typeface="Times New Roman" panose="02020603050405020304" pitchFamily="18" charset="0"/>
            </a:endParaRPr>
          </a:p>
        </p:txBody>
      </p:sp>
      <p:sp>
        <p:nvSpPr>
          <p:cNvPr id="48131" name="Rectangle 4">
            <a:extLst>
              <a:ext uri="{FF2B5EF4-FFF2-40B4-BE49-F238E27FC236}">
                <a16:creationId xmlns="" xmlns:a16="http://schemas.microsoft.com/office/drawing/2014/main" id="{B9D58803-6CDA-43CB-B7DA-93DCF3D3501C}"/>
              </a:ext>
            </a:extLst>
          </p:cNvPr>
          <p:cNvSpPr>
            <a:spLocks noChangeArrowheads="1"/>
          </p:cNvSpPr>
          <p:nvPr/>
        </p:nvSpPr>
        <p:spPr bwMode="auto">
          <a:xfrm>
            <a:off x="381000" y="2667000"/>
            <a:ext cx="82454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endParaRPr lang="pt-BR" altLang="pt-BR" sz="2400" i="0">
              <a:solidFill>
                <a:schemeClr val="tx1"/>
              </a:solidFill>
              <a:latin typeface="Times New Roman" panose="02020603050405020304" pitchFamily="18" charset="0"/>
            </a:endParaRPr>
          </a:p>
        </p:txBody>
      </p:sp>
      <p:sp>
        <p:nvSpPr>
          <p:cNvPr id="48132" name="Rectangle 5">
            <a:extLst>
              <a:ext uri="{FF2B5EF4-FFF2-40B4-BE49-F238E27FC236}">
                <a16:creationId xmlns="" xmlns:a16="http://schemas.microsoft.com/office/drawing/2014/main" id="{5FC0D52A-CE70-4267-9477-FFAAB06C50B0}"/>
              </a:ext>
            </a:extLst>
          </p:cNvPr>
          <p:cNvSpPr>
            <a:spLocks noChangeArrowheads="1"/>
          </p:cNvSpPr>
          <p:nvPr/>
        </p:nvSpPr>
        <p:spPr bwMode="auto">
          <a:xfrm>
            <a:off x="250825" y="1484313"/>
            <a:ext cx="8591550" cy="405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a:r>
              <a:rPr lang="en-US" altLang="pt-BR" sz="2200" i="0">
                <a:cs typeface="Arial" panose="020B0604020202020204" pitchFamily="34" charset="0"/>
              </a:rPr>
              <a:t>Os operadores lógicos de pesquisa ou operadores lógicos booleanos são usados para relacionar termos ou palavras em uma expressão de pesquisa. Combina dois ou mais assuntos, nomes ou palavras, de um ou mais campos de busca. </a:t>
            </a:r>
            <a:endParaRPr lang="en-US" altLang="pt-BR" sz="2200" i="0">
              <a:cs typeface="Times New Roman" panose="02020603050405020304" pitchFamily="18" charset="0"/>
            </a:endParaRPr>
          </a:p>
          <a:p>
            <a:pPr algn="just"/>
            <a:r>
              <a:rPr lang="en-US" altLang="pt-BR" sz="2200" i="0">
                <a:cs typeface="Arial" panose="020B0604020202020204" pitchFamily="34" charset="0"/>
              </a:rPr>
              <a:t> </a:t>
            </a:r>
            <a:endParaRPr lang="en-US" altLang="pt-BR" sz="2200" i="0">
              <a:cs typeface="Times New Roman" panose="02020603050405020304" pitchFamily="18" charset="0"/>
            </a:endParaRPr>
          </a:p>
          <a:p>
            <a:pPr algn="just"/>
            <a:r>
              <a:rPr lang="en-US" altLang="pt-BR" sz="2200" i="0">
                <a:cs typeface="Arial" panose="020B0604020202020204" pitchFamily="34" charset="0"/>
              </a:rPr>
              <a:t>Os operadores booleanos utilizados na maioria das fontes de informação são:</a:t>
            </a:r>
            <a:r>
              <a:rPr lang="en-US" altLang="pt-BR" sz="2200" b="1" i="0">
                <a:cs typeface="Arial" panose="020B0604020202020204" pitchFamily="34" charset="0"/>
              </a:rPr>
              <a:t> </a:t>
            </a:r>
            <a:endParaRPr lang="en-US" altLang="pt-BR" sz="2200" b="1" i="0">
              <a:cs typeface="Times New Roman" panose="02020603050405020304" pitchFamily="18" charset="0"/>
            </a:endParaRPr>
          </a:p>
          <a:p>
            <a:pPr algn="just"/>
            <a:r>
              <a:rPr lang="en-US" altLang="pt-BR" sz="2200" b="1" i="0">
                <a:cs typeface="Arial" panose="020B0604020202020204" pitchFamily="34" charset="0"/>
              </a:rPr>
              <a:t> </a:t>
            </a:r>
            <a:endParaRPr lang="en-US" altLang="pt-BR" sz="2200" b="1" i="0">
              <a:cs typeface="Times New Roman" panose="02020603050405020304" pitchFamily="18" charset="0"/>
            </a:endParaRPr>
          </a:p>
          <a:p>
            <a:pPr algn="just"/>
            <a:r>
              <a:rPr lang="en-US" altLang="pt-BR" sz="2200" b="1" i="0">
                <a:cs typeface="Arial" panose="020B0604020202020204" pitchFamily="34" charset="0"/>
              </a:rPr>
              <a:t>  		       AND - OR - AND NOT</a:t>
            </a:r>
            <a:endParaRPr lang="en-US" altLang="pt-BR" sz="2200" b="1" i="0">
              <a:cs typeface="Times New Roman" panose="02020603050405020304" pitchFamily="18" charset="0"/>
            </a:endParaRPr>
          </a:p>
          <a:p>
            <a:r>
              <a:rPr lang="en-US" altLang="pt-BR" sz="2400" i="0">
                <a:latin typeface="Times New Roman" panose="02020603050405020304" pitchFamily="18" charset="0"/>
                <a:cs typeface="Arial" panose="020B0604020202020204" pitchFamily="34" charset="0"/>
              </a:rPr>
              <a:t> </a:t>
            </a:r>
            <a:endParaRPr lang="en-US" altLang="pt-BR" sz="2400" i="0">
              <a:latin typeface="Times New Roman" panose="02020603050405020304" pitchFamily="18" charset="0"/>
              <a:cs typeface="Times New Roman" panose="02020603050405020304" pitchFamily="18" charset="0"/>
            </a:endParaRPr>
          </a:p>
          <a:p>
            <a:r>
              <a:rPr lang="en-US" altLang="pt-BR" sz="1600" i="0">
                <a:latin typeface="Times New Roman" panose="02020603050405020304" pitchFamily="18" charset="0"/>
                <a:cs typeface="Arial" panose="020B0604020202020204" pitchFamily="34" charset="0"/>
              </a:rPr>
              <a:t> </a:t>
            </a:r>
            <a:endParaRPr lang="en-US" altLang="pt-BR" sz="1600" i="0">
              <a:latin typeface="Times New Roman" panose="02020603050405020304" pitchFamily="18" charset="0"/>
              <a:cs typeface="Times New Roman" panose="02020603050405020304" pitchFamily="18" charset="0"/>
            </a:endParaRPr>
          </a:p>
        </p:txBody>
      </p:sp>
      <p:sp>
        <p:nvSpPr>
          <p:cNvPr id="48133" name="Rectangle 7">
            <a:extLst>
              <a:ext uri="{FF2B5EF4-FFF2-40B4-BE49-F238E27FC236}">
                <a16:creationId xmlns="" xmlns:a16="http://schemas.microsoft.com/office/drawing/2014/main" id="{1D6F28D7-000C-4385-A766-FDFEE3F507F1}"/>
              </a:ext>
            </a:extLst>
          </p:cNvPr>
          <p:cNvSpPr>
            <a:spLocks noChangeArrowheads="1"/>
          </p:cNvSpPr>
          <p:nvPr/>
        </p:nvSpPr>
        <p:spPr bwMode="auto">
          <a:xfrm>
            <a:off x="3452813" y="2838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sp>
        <p:nvSpPr>
          <p:cNvPr id="48134" name="Text Box 8">
            <a:extLst>
              <a:ext uri="{FF2B5EF4-FFF2-40B4-BE49-F238E27FC236}">
                <a16:creationId xmlns="" xmlns:a16="http://schemas.microsoft.com/office/drawing/2014/main" id="{47823CEC-AA5F-48D0-8283-09048F2C573A}"/>
              </a:ext>
            </a:extLst>
          </p:cNvPr>
          <p:cNvSpPr txBox="1">
            <a:spLocks noChangeArrowheads="1"/>
          </p:cNvSpPr>
          <p:nvPr/>
        </p:nvSpPr>
        <p:spPr bwMode="auto">
          <a:xfrm>
            <a:off x="323850" y="1341438"/>
            <a:ext cx="738028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endParaRPr lang="pt-BR" altLang="pt-BR" i="0">
              <a:solidFill>
                <a:schemeClr val="tx1"/>
              </a:solidFill>
              <a:latin typeface="Times New Roman" panose="02020603050405020304" pitchFamily="18" charset="0"/>
            </a:endParaRPr>
          </a:p>
        </p:txBody>
      </p:sp>
      <p:sp>
        <p:nvSpPr>
          <p:cNvPr id="48135" name="Text Box 9">
            <a:extLst>
              <a:ext uri="{FF2B5EF4-FFF2-40B4-BE49-F238E27FC236}">
                <a16:creationId xmlns="" xmlns:a16="http://schemas.microsoft.com/office/drawing/2014/main" id="{AA0E73C0-4218-4AA1-85A6-A07BC7A1ECA3}"/>
              </a:ext>
            </a:extLst>
          </p:cNvPr>
          <p:cNvSpPr txBox="1">
            <a:spLocks noChangeArrowheads="1"/>
          </p:cNvSpPr>
          <p:nvPr/>
        </p:nvSpPr>
        <p:spPr bwMode="auto">
          <a:xfrm>
            <a:off x="611188" y="620713"/>
            <a:ext cx="813593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r>
              <a:rPr lang="pt-BR" altLang="pt-BR" b="1" i="0"/>
              <a:t>Operadores lógicos de pesquisa</a:t>
            </a:r>
            <a:endParaRPr lang="pt-BR" altLang="pt-BR" i="0"/>
          </a:p>
        </p:txBody>
      </p:sp>
    </p:spTree>
    <p:extLst>
      <p:ext uri="{BB962C8B-B14F-4D97-AF65-F5344CB8AC3E}">
        <p14:creationId xmlns:p14="http://schemas.microsoft.com/office/powerpoint/2010/main" val="15382385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 xmlns:a16="http://schemas.microsoft.com/office/drawing/2014/main" id="{5D500FBD-1564-4871-9FA9-B82E6317F5B4}"/>
              </a:ext>
            </a:extLst>
          </p:cNvPr>
          <p:cNvSpPr>
            <a:spLocks noChangeArrowheads="1"/>
          </p:cNvSpPr>
          <p:nvPr/>
        </p:nvSpPr>
        <p:spPr bwMode="auto">
          <a:xfrm>
            <a:off x="457200" y="304800"/>
            <a:ext cx="807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endParaRPr lang="pt-BR" altLang="pt-BR" sz="2400" i="0">
              <a:solidFill>
                <a:schemeClr val="tx1"/>
              </a:solidFill>
              <a:latin typeface="Times New Roman" panose="02020603050405020304" pitchFamily="18" charset="0"/>
            </a:endParaRPr>
          </a:p>
        </p:txBody>
      </p:sp>
      <p:sp>
        <p:nvSpPr>
          <p:cNvPr id="50179" name="Rectangle 3">
            <a:extLst>
              <a:ext uri="{FF2B5EF4-FFF2-40B4-BE49-F238E27FC236}">
                <a16:creationId xmlns="" xmlns:a16="http://schemas.microsoft.com/office/drawing/2014/main" id="{EA18B750-C908-4673-8307-91F686E16DD7}"/>
              </a:ext>
            </a:extLst>
          </p:cNvPr>
          <p:cNvSpPr>
            <a:spLocks noChangeArrowheads="1"/>
          </p:cNvSpPr>
          <p:nvPr/>
        </p:nvSpPr>
        <p:spPr bwMode="auto">
          <a:xfrm>
            <a:off x="381000" y="2667000"/>
            <a:ext cx="82454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endParaRPr lang="pt-BR" altLang="pt-BR" sz="2400" i="0">
              <a:solidFill>
                <a:schemeClr val="tx1"/>
              </a:solidFill>
              <a:latin typeface="Times New Roman" panose="02020603050405020304" pitchFamily="18" charset="0"/>
            </a:endParaRPr>
          </a:p>
        </p:txBody>
      </p:sp>
      <p:sp>
        <p:nvSpPr>
          <p:cNvPr id="50180" name="Rectangle 4">
            <a:extLst>
              <a:ext uri="{FF2B5EF4-FFF2-40B4-BE49-F238E27FC236}">
                <a16:creationId xmlns="" xmlns:a16="http://schemas.microsoft.com/office/drawing/2014/main" id="{8041852C-CCA5-471A-A1C1-B4B09229763B}"/>
              </a:ext>
            </a:extLst>
          </p:cNvPr>
          <p:cNvSpPr>
            <a:spLocks noChangeArrowheads="1"/>
          </p:cNvSpPr>
          <p:nvPr/>
        </p:nvSpPr>
        <p:spPr bwMode="auto">
          <a:xfrm>
            <a:off x="292014" y="1510013"/>
            <a:ext cx="8569325" cy="3106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r>
              <a:rPr lang="en-US" altLang="pt-BR" sz="2200" b="1" i="0" dirty="0">
                <a:cs typeface="Arial" panose="020B0604020202020204" pitchFamily="34" charset="0"/>
              </a:rPr>
              <a:t>AND  </a:t>
            </a:r>
            <a:r>
              <a:rPr lang="en-US" altLang="pt-BR" sz="2200" i="0" dirty="0">
                <a:cs typeface="Arial" panose="020B0604020202020204" pitchFamily="34" charset="0"/>
              </a:rPr>
              <a:t>Intersecção - usado para relacionar termos/palavras /nomes.</a:t>
            </a:r>
            <a:endParaRPr lang="en-US" altLang="pt-BR" sz="2200" i="0" dirty="0">
              <a:cs typeface="Times New Roman" panose="02020603050405020304" pitchFamily="18" charset="0"/>
            </a:endParaRPr>
          </a:p>
          <a:p>
            <a:pPr algn="just"/>
            <a:endParaRPr lang="en-US" altLang="pt-BR" sz="2200" b="1" i="0" dirty="0">
              <a:cs typeface="Arial" panose="020B0604020202020204" pitchFamily="34" charset="0"/>
            </a:endParaRPr>
          </a:p>
          <a:p>
            <a:pPr algn="just"/>
            <a:r>
              <a:rPr lang="en-US" altLang="pt-BR" sz="2200" i="0" dirty="0">
                <a:cs typeface="Arial" panose="020B0604020202020204" pitchFamily="34" charset="0"/>
              </a:rPr>
              <a:t>Exemplo:</a:t>
            </a:r>
            <a:r>
              <a:rPr lang="en-US" altLang="pt-BR" sz="2200" b="1" i="0" dirty="0">
                <a:cs typeface="Arial" panose="020B0604020202020204" pitchFamily="34" charset="0"/>
              </a:rPr>
              <a:t> </a:t>
            </a:r>
            <a:r>
              <a:rPr lang="en-US" altLang="pt-BR" sz="2200" b="1" dirty="0">
                <a:cs typeface="Arial" panose="020B0604020202020204" pitchFamily="34" charset="0"/>
              </a:rPr>
              <a:t>Eclampsia </a:t>
            </a:r>
            <a:r>
              <a:rPr lang="en-US" altLang="pt-BR" sz="2200" b="1" i="0" dirty="0">
                <a:cs typeface="Arial" panose="020B0604020202020204" pitchFamily="34" charset="0"/>
              </a:rPr>
              <a:t>AND</a:t>
            </a:r>
            <a:r>
              <a:rPr lang="en-US" altLang="pt-BR" sz="2200" b="1" dirty="0">
                <a:cs typeface="Arial" panose="020B0604020202020204" pitchFamily="34" charset="0"/>
              </a:rPr>
              <a:t> Hipertensão</a:t>
            </a:r>
            <a:endParaRPr lang="en-US" altLang="pt-BR" sz="2200" b="1" i="0" dirty="0">
              <a:cs typeface="Times New Roman" panose="02020603050405020304" pitchFamily="18" charset="0"/>
            </a:endParaRPr>
          </a:p>
          <a:p>
            <a:pPr algn="just"/>
            <a:r>
              <a:rPr lang="en-US" altLang="pt-BR" sz="2200" b="1" i="0" dirty="0">
                <a:cs typeface="Arial" panose="020B0604020202020204" pitchFamily="34" charset="0"/>
              </a:rPr>
              <a:t> </a:t>
            </a:r>
          </a:p>
          <a:p>
            <a:pPr algn="just"/>
            <a:r>
              <a:rPr lang="en-US" altLang="pt-BR" sz="2200" i="0" dirty="0">
                <a:cs typeface="Arial" panose="020B0604020202020204" pitchFamily="34" charset="0"/>
              </a:rPr>
              <a:t>Serão recuperados documentos que têm as duas palavras ocorrendo simultaneamente no(s) campo(s) para onde a pesquisa estiver sendo direcionada. (representado pelo círculo menor na figura). </a:t>
            </a:r>
          </a:p>
        </p:txBody>
      </p:sp>
      <p:sp>
        <p:nvSpPr>
          <p:cNvPr id="50181" name="Rectangle 5">
            <a:extLst>
              <a:ext uri="{FF2B5EF4-FFF2-40B4-BE49-F238E27FC236}">
                <a16:creationId xmlns="" xmlns:a16="http://schemas.microsoft.com/office/drawing/2014/main" id="{F0DB26B5-9823-43E1-A0ED-6B59A76A1D36}"/>
              </a:ext>
            </a:extLst>
          </p:cNvPr>
          <p:cNvSpPr>
            <a:spLocks noChangeArrowheads="1"/>
          </p:cNvSpPr>
          <p:nvPr/>
        </p:nvSpPr>
        <p:spPr bwMode="auto">
          <a:xfrm>
            <a:off x="3452813" y="2838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sp>
        <p:nvSpPr>
          <p:cNvPr id="50182" name="Rectangle 7">
            <a:extLst>
              <a:ext uri="{FF2B5EF4-FFF2-40B4-BE49-F238E27FC236}">
                <a16:creationId xmlns="" xmlns:a16="http://schemas.microsoft.com/office/drawing/2014/main" id="{19CA41F4-1636-4560-986B-281D1D287AFF}"/>
              </a:ext>
            </a:extLst>
          </p:cNvPr>
          <p:cNvSpPr>
            <a:spLocks noChangeArrowheads="1"/>
          </p:cNvSpPr>
          <p:nvPr/>
        </p:nvSpPr>
        <p:spPr bwMode="auto">
          <a:xfrm>
            <a:off x="3452813" y="2838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pic>
        <p:nvPicPr>
          <p:cNvPr id="50183" name="Picture 6" descr="and">
            <a:extLst>
              <a:ext uri="{FF2B5EF4-FFF2-40B4-BE49-F238E27FC236}">
                <a16:creationId xmlns="" xmlns:a16="http://schemas.microsoft.com/office/drawing/2014/main" id="{DA6816DC-E18C-44D7-B6E5-0576A1DC56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4090" y="4328491"/>
            <a:ext cx="2971800" cy="198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4" name="Text Box 8">
            <a:extLst>
              <a:ext uri="{FF2B5EF4-FFF2-40B4-BE49-F238E27FC236}">
                <a16:creationId xmlns="" xmlns:a16="http://schemas.microsoft.com/office/drawing/2014/main" id="{605E9E66-5E3D-41F6-94AE-EBB74285666B}"/>
              </a:ext>
            </a:extLst>
          </p:cNvPr>
          <p:cNvSpPr txBox="1">
            <a:spLocks noChangeArrowheads="1"/>
          </p:cNvSpPr>
          <p:nvPr/>
        </p:nvSpPr>
        <p:spPr bwMode="auto">
          <a:xfrm>
            <a:off x="611188" y="476250"/>
            <a:ext cx="813593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r>
              <a:rPr lang="pt-BR" altLang="pt-BR" b="1" i="0"/>
              <a:t>Operadores lógicos de pesquisa</a:t>
            </a:r>
            <a:endParaRPr lang="pt-BR" altLang="pt-BR" i="0"/>
          </a:p>
        </p:txBody>
      </p:sp>
    </p:spTree>
    <p:extLst>
      <p:ext uri="{BB962C8B-B14F-4D97-AF65-F5344CB8AC3E}">
        <p14:creationId xmlns:p14="http://schemas.microsoft.com/office/powerpoint/2010/main" val="674183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 xmlns:a16="http://schemas.microsoft.com/office/drawing/2014/main" id="{A85A17A8-992D-4AE2-96C5-ED5184A65FEF}"/>
              </a:ext>
            </a:extLst>
          </p:cNvPr>
          <p:cNvSpPr>
            <a:spLocks noChangeArrowheads="1"/>
          </p:cNvSpPr>
          <p:nvPr/>
        </p:nvSpPr>
        <p:spPr bwMode="auto">
          <a:xfrm>
            <a:off x="457200" y="304800"/>
            <a:ext cx="807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endParaRPr lang="pt-BR" altLang="pt-BR" sz="2400" i="0">
              <a:solidFill>
                <a:schemeClr val="tx1"/>
              </a:solidFill>
              <a:latin typeface="Times New Roman" panose="02020603050405020304" pitchFamily="18" charset="0"/>
            </a:endParaRPr>
          </a:p>
        </p:txBody>
      </p:sp>
      <p:sp>
        <p:nvSpPr>
          <p:cNvPr id="52227" name="Rectangle 3">
            <a:extLst>
              <a:ext uri="{FF2B5EF4-FFF2-40B4-BE49-F238E27FC236}">
                <a16:creationId xmlns="" xmlns:a16="http://schemas.microsoft.com/office/drawing/2014/main" id="{2C411B1C-178A-41FB-B0AD-F7A3B43E8E9A}"/>
              </a:ext>
            </a:extLst>
          </p:cNvPr>
          <p:cNvSpPr>
            <a:spLocks noChangeArrowheads="1"/>
          </p:cNvSpPr>
          <p:nvPr/>
        </p:nvSpPr>
        <p:spPr bwMode="auto">
          <a:xfrm>
            <a:off x="381000" y="2667000"/>
            <a:ext cx="82454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endParaRPr lang="pt-BR" altLang="pt-BR" sz="2400" i="0">
              <a:solidFill>
                <a:schemeClr val="tx1"/>
              </a:solidFill>
              <a:latin typeface="Times New Roman" panose="02020603050405020304" pitchFamily="18" charset="0"/>
            </a:endParaRPr>
          </a:p>
        </p:txBody>
      </p:sp>
      <p:sp>
        <p:nvSpPr>
          <p:cNvPr id="52228" name="Rectangle 5">
            <a:extLst>
              <a:ext uri="{FF2B5EF4-FFF2-40B4-BE49-F238E27FC236}">
                <a16:creationId xmlns="" xmlns:a16="http://schemas.microsoft.com/office/drawing/2014/main" id="{49874068-C055-450A-85E2-51350F78E950}"/>
              </a:ext>
            </a:extLst>
          </p:cNvPr>
          <p:cNvSpPr>
            <a:spLocks noChangeArrowheads="1"/>
          </p:cNvSpPr>
          <p:nvPr/>
        </p:nvSpPr>
        <p:spPr bwMode="auto">
          <a:xfrm>
            <a:off x="3452813" y="2838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sp>
        <p:nvSpPr>
          <p:cNvPr id="52229" name="Rectangle 6">
            <a:extLst>
              <a:ext uri="{FF2B5EF4-FFF2-40B4-BE49-F238E27FC236}">
                <a16:creationId xmlns="" xmlns:a16="http://schemas.microsoft.com/office/drawing/2014/main" id="{73A31392-85EC-4FE2-88F8-BB98320BC4B4}"/>
              </a:ext>
            </a:extLst>
          </p:cNvPr>
          <p:cNvSpPr>
            <a:spLocks noChangeArrowheads="1"/>
          </p:cNvSpPr>
          <p:nvPr/>
        </p:nvSpPr>
        <p:spPr bwMode="auto">
          <a:xfrm>
            <a:off x="3452813" y="2838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sp>
        <p:nvSpPr>
          <p:cNvPr id="52230" name="Rectangle 10">
            <a:extLst>
              <a:ext uri="{FF2B5EF4-FFF2-40B4-BE49-F238E27FC236}">
                <a16:creationId xmlns="" xmlns:a16="http://schemas.microsoft.com/office/drawing/2014/main" id="{A0D4006E-4363-460C-8384-51361BD83FE4}"/>
              </a:ext>
            </a:extLst>
          </p:cNvPr>
          <p:cNvSpPr>
            <a:spLocks noChangeArrowheads="1"/>
          </p:cNvSpPr>
          <p:nvPr/>
        </p:nvSpPr>
        <p:spPr bwMode="auto">
          <a:xfrm>
            <a:off x="250825" y="1452348"/>
            <a:ext cx="8642350" cy="3262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200" b="1" i="0" dirty="0">
                <a:cs typeface="Arial" panose="020B0604020202020204" pitchFamily="34" charset="0"/>
              </a:rPr>
              <a:t>OR </a:t>
            </a:r>
            <a:r>
              <a:rPr lang="pt-BR" altLang="pt-BR" sz="2200" i="0" dirty="0">
                <a:cs typeface="Arial" panose="020B0604020202020204" pitchFamily="34" charset="0"/>
              </a:rPr>
              <a:t>União - usado para somar palavras/termos/nomes</a:t>
            </a:r>
          </a:p>
          <a:p>
            <a:pPr eaLnBrk="1" hangingPunct="1">
              <a:spcBef>
                <a:spcPct val="50000"/>
              </a:spcBef>
            </a:pPr>
            <a:r>
              <a:rPr lang="en-US" altLang="pt-BR" sz="2200" i="0" dirty="0">
                <a:cs typeface="Arial" panose="020B0604020202020204" pitchFamily="34" charset="0"/>
              </a:rPr>
              <a:t>Exemplo:</a:t>
            </a:r>
            <a:r>
              <a:rPr lang="en-US" altLang="pt-BR" sz="2200" b="1" i="0" dirty="0">
                <a:cs typeface="Arial" panose="020B0604020202020204" pitchFamily="34" charset="0"/>
              </a:rPr>
              <a:t> </a:t>
            </a:r>
            <a:r>
              <a:rPr lang="en-US" altLang="pt-BR" sz="2200" b="1" dirty="0">
                <a:cs typeface="Arial" panose="020B0604020202020204" pitchFamily="34" charset="0"/>
              </a:rPr>
              <a:t>Eclampsia </a:t>
            </a:r>
            <a:r>
              <a:rPr lang="en-US" altLang="pt-BR" sz="2200" b="1" i="0" dirty="0">
                <a:cs typeface="Arial" panose="020B0604020202020204" pitchFamily="34" charset="0"/>
              </a:rPr>
              <a:t>OR </a:t>
            </a:r>
            <a:r>
              <a:rPr lang="en-US" altLang="pt-BR" sz="2200" b="1" dirty="0">
                <a:cs typeface="Arial" panose="020B0604020202020204" pitchFamily="34" charset="0"/>
              </a:rPr>
              <a:t>Hipertensão</a:t>
            </a:r>
          </a:p>
          <a:p>
            <a:pPr eaLnBrk="1" hangingPunct="1">
              <a:spcBef>
                <a:spcPct val="50000"/>
              </a:spcBef>
            </a:pPr>
            <a:endParaRPr lang="en-US" altLang="pt-BR" sz="2200" b="1" i="0" dirty="0">
              <a:cs typeface="Times New Roman" panose="02020603050405020304" pitchFamily="18" charset="0"/>
            </a:endParaRPr>
          </a:p>
          <a:p>
            <a:pPr>
              <a:spcBef>
                <a:spcPct val="50000"/>
              </a:spcBef>
            </a:pPr>
            <a:r>
              <a:rPr lang="en-US" altLang="pt-BR" sz="2000" i="0" dirty="0">
                <a:cs typeface="Arial" panose="020B0604020202020204" pitchFamily="34" charset="0"/>
              </a:rPr>
              <a:t>Serão recuperados documentos que têm uma e/ou outra das palavras no(s) campo(s) para onde a pesquisa estiver sendo direcionada.</a:t>
            </a:r>
            <a:endParaRPr lang="en-US" altLang="pt-BR" sz="2000" i="0" dirty="0">
              <a:cs typeface="Times New Roman" panose="02020603050405020304" pitchFamily="18" charset="0"/>
            </a:endParaRPr>
          </a:p>
          <a:p>
            <a:pPr>
              <a:spcBef>
                <a:spcPct val="50000"/>
              </a:spcBef>
            </a:pPr>
            <a:r>
              <a:rPr lang="pt-BR" altLang="pt-BR" sz="2000" i="0" dirty="0">
                <a:cs typeface="Arial" panose="020B0604020202020204" pitchFamily="34" charset="0"/>
              </a:rPr>
              <a:t>Observe que é eliminada a duplicidade de artigos, aqueles que têm as duas palavras.</a:t>
            </a:r>
            <a:r>
              <a:rPr lang="pt-BR" altLang="pt-BR" sz="2000" i="0" dirty="0"/>
              <a:t> </a:t>
            </a:r>
          </a:p>
        </p:txBody>
      </p:sp>
      <p:sp>
        <p:nvSpPr>
          <p:cNvPr id="52231" name="Rectangle 12">
            <a:extLst>
              <a:ext uri="{FF2B5EF4-FFF2-40B4-BE49-F238E27FC236}">
                <a16:creationId xmlns="" xmlns:a16="http://schemas.microsoft.com/office/drawing/2014/main" id="{7AA0EF21-FC90-4909-A3D8-220C8552208E}"/>
              </a:ext>
            </a:extLst>
          </p:cNvPr>
          <p:cNvSpPr>
            <a:spLocks noChangeArrowheads="1"/>
          </p:cNvSpPr>
          <p:nvPr/>
        </p:nvSpPr>
        <p:spPr bwMode="auto">
          <a:xfrm>
            <a:off x="3448050" y="27813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pic>
        <p:nvPicPr>
          <p:cNvPr id="52232" name="Picture 11" descr="OR">
            <a:extLst>
              <a:ext uri="{FF2B5EF4-FFF2-40B4-BE49-F238E27FC236}">
                <a16:creationId xmlns="" xmlns:a16="http://schemas.microsoft.com/office/drawing/2014/main" id="{0253DAD2-2FE3-432B-BA25-84496B751A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8050" y="4515065"/>
            <a:ext cx="30480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3" name="Text Box 13">
            <a:extLst>
              <a:ext uri="{FF2B5EF4-FFF2-40B4-BE49-F238E27FC236}">
                <a16:creationId xmlns="" xmlns:a16="http://schemas.microsoft.com/office/drawing/2014/main" id="{372F4210-693E-4058-B47A-BD1AB1F87AD1}"/>
              </a:ext>
            </a:extLst>
          </p:cNvPr>
          <p:cNvSpPr txBox="1">
            <a:spLocks noChangeArrowheads="1"/>
          </p:cNvSpPr>
          <p:nvPr/>
        </p:nvSpPr>
        <p:spPr bwMode="auto">
          <a:xfrm>
            <a:off x="611188" y="404813"/>
            <a:ext cx="813593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r>
              <a:rPr lang="pt-BR" altLang="pt-BR" b="1" i="0"/>
              <a:t>Operadores lógicos de pesquisa</a:t>
            </a:r>
            <a:endParaRPr lang="pt-BR" altLang="pt-BR" i="0"/>
          </a:p>
        </p:txBody>
      </p:sp>
    </p:spTree>
    <p:extLst>
      <p:ext uri="{BB962C8B-B14F-4D97-AF65-F5344CB8AC3E}">
        <p14:creationId xmlns:p14="http://schemas.microsoft.com/office/powerpoint/2010/main" val="7048966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 xmlns:a16="http://schemas.microsoft.com/office/drawing/2014/main" id="{07BDD1BB-B316-4C1F-B7B0-20835CAB5E5E}"/>
              </a:ext>
            </a:extLst>
          </p:cNvPr>
          <p:cNvSpPr>
            <a:spLocks noChangeArrowheads="1"/>
          </p:cNvSpPr>
          <p:nvPr/>
        </p:nvSpPr>
        <p:spPr bwMode="auto">
          <a:xfrm>
            <a:off x="457200" y="304800"/>
            <a:ext cx="807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endParaRPr lang="pt-BR" altLang="pt-BR" sz="2400" i="0">
              <a:solidFill>
                <a:schemeClr val="tx1"/>
              </a:solidFill>
              <a:latin typeface="Times New Roman" panose="02020603050405020304" pitchFamily="18" charset="0"/>
            </a:endParaRPr>
          </a:p>
        </p:txBody>
      </p:sp>
      <p:sp>
        <p:nvSpPr>
          <p:cNvPr id="54275" name="Rectangle 3">
            <a:extLst>
              <a:ext uri="{FF2B5EF4-FFF2-40B4-BE49-F238E27FC236}">
                <a16:creationId xmlns="" xmlns:a16="http://schemas.microsoft.com/office/drawing/2014/main" id="{DE99F43F-F85B-4C23-AE72-04BA5466F180}"/>
              </a:ext>
            </a:extLst>
          </p:cNvPr>
          <p:cNvSpPr>
            <a:spLocks noChangeArrowheads="1"/>
          </p:cNvSpPr>
          <p:nvPr/>
        </p:nvSpPr>
        <p:spPr bwMode="auto">
          <a:xfrm>
            <a:off x="381000" y="2667000"/>
            <a:ext cx="82454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endParaRPr lang="pt-BR" altLang="pt-BR" sz="2400" i="0">
              <a:solidFill>
                <a:schemeClr val="tx1"/>
              </a:solidFill>
              <a:latin typeface="Times New Roman" panose="02020603050405020304" pitchFamily="18" charset="0"/>
            </a:endParaRPr>
          </a:p>
        </p:txBody>
      </p:sp>
      <p:sp>
        <p:nvSpPr>
          <p:cNvPr id="54276" name="Rectangle 5">
            <a:extLst>
              <a:ext uri="{FF2B5EF4-FFF2-40B4-BE49-F238E27FC236}">
                <a16:creationId xmlns="" xmlns:a16="http://schemas.microsoft.com/office/drawing/2014/main" id="{9A1D5432-17BC-49AE-BBDD-F34266431031}"/>
              </a:ext>
            </a:extLst>
          </p:cNvPr>
          <p:cNvSpPr>
            <a:spLocks noChangeArrowheads="1"/>
          </p:cNvSpPr>
          <p:nvPr/>
        </p:nvSpPr>
        <p:spPr bwMode="auto">
          <a:xfrm>
            <a:off x="3452813" y="2838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sp>
        <p:nvSpPr>
          <p:cNvPr id="54277" name="Rectangle 6">
            <a:extLst>
              <a:ext uri="{FF2B5EF4-FFF2-40B4-BE49-F238E27FC236}">
                <a16:creationId xmlns="" xmlns:a16="http://schemas.microsoft.com/office/drawing/2014/main" id="{A3CBD354-B668-44E2-877A-F5C749046714}"/>
              </a:ext>
            </a:extLst>
          </p:cNvPr>
          <p:cNvSpPr>
            <a:spLocks noChangeArrowheads="1"/>
          </p:cNvSpPr>
          <p:nvPr/>
        </p:nvSpPr>
        <p:spPr bwMode="auto">
          <a:xfrm>
            <a:off x="3452813" y="2838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sp>
        <p:nvSpPr>
          <p:cNvPr id="54278" name="Rectangle 7">
            <a:extLst>
              <a:ext uri="{FF2B5EF4-FFF2-40B4-BE49-F238E27FC236}">
                <a16:creationId xmlns="" xmlns:a16="http://schemas.microsoft.com/office/drawing/2014/main" id="{0305318F-4DFD-4D76-96C1-B3377CDAD24D}"/>
              </a:ext>
            </a:extLst>
          </p:cNvPr>
          <p:cNvSpPr>
            <a:spLocks noChangeArrowheads="1"/>
          </p:cNvSpPr>
          <p:nvPr/>
        </p:nvSpPr>
        <p:spPr bwMode="auto">
          <a:xfrm>
            <a:off x="250825" y="1628775"/>
            <a:ext cx="864235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spcBef>
                <a:spcPct val="50000"/>
              </a:spcBef>
            </a:pPr>
            <a:r>
              <a:rPr lang="en-US" altLang="pt-BR" sz="2200" b="1" i="0">
                <a:cs typeface="Arial" panose="020B0604020202020204" pitchFamily="34" charset="0"/>
              </a:rPr>
              <a:t>AND NOT  </a:t>
            </a:r>
            <a:r>
              <a:rPr lang="en-US" altLang="pt-BR" sz="2200" i="0">
                <a:cs typeface="Arial" panose="020B0604020202020204" pitchFamily="34" charset="0"/>
              </a:rPr>
              <a:t>Exclusão - usado para excluir palavras/termos.</a:t>
            </a:r>
            <a:endParaRPr lang="en-US" altLang="pt-BR" sz="2200" i="0">
              <a:cs typeface="Times New Roman" panose="02020603050405020304" pitchFamily="18" charset="0"/>
            </a:endParaRPr>
          </a:p>
          <a:p>
            <a:pPr algn="just" eaLnBrk="1" hangingPunct="1">
              <a:spcBef>
                <a:spcPct val="50000"/>
              </a:spcBef>
            </a:pPr>
            <a:r>
              <a:rPr lang="en-US" altLang="pt-BR" sz="2200" i="0">
                <a:cs typeface="Arial" panose="020B0604020202020204" pitchFamily="34" charset="0"/>
              </a:rPr>
              <a:t>Exemplo</a:t>
            </a:r>
            <a:r>
              <a:rPr lang="en-US" altLang="pt-BR" sz="2200">
                <a:cs typeface="Arial" panose="020B0604020202020204" pitchFamily="34" charset="0"/>
              </a:rPr>
              <a:t>:</a:t>
            </a:r>
            <a:r>
              <a:rPr lang="en-US" altLang="pt-BR" sz="2200" b="1">
                <a:cs typeface="Arial" panose="020B0604020202020204" pitchFamily="34" charset="0"/>
              </a:rPr>
              <a:t> Eclampsia </a:t>
            </a:r>
            <a:r>
              <a:rPr lang="en-US" altLang="pt-BR" sz="2200" b="1" i="0">
                <a:cs typeface="Arial" panose="020B0604020202020204" pitchFamily="34" charset="0"/>
              </a:rPr>
              <a:t>AND NOT</a:t>
            </a:r>
            <a:r>
              <a:rPr lang="en-US" altLang="pt-BR" sz="2200" b="1">
                <a:cs typeface="Arial" panose="020B0604020202020204" pitchFamily="34" charset="0"/>
              </a:rPr>
              <a:t> Hipertensão</a:t>
            </a:r>
            <a:r>
              <a:rPr lang="en-US" altLang="pt-BR" sz="2200" b="1" i="0">
                <a:cs typeface="Arial" panose="020B0604020202020204" pitchFamily="34" charset="0"/>
              </a:rPr>
              <a:t> </a:t>
            </a:r>
            <a:endParaRPr lang="en-US" altLang="pt-BR" sz="2200" b="1" i="0">
              <a:cs typeface="Times New Roman" panose="02020603050405020304" pitchFamily="18" charset="0"/>
            </a:endParaRPr>
          </a:p>
          <a:p>
            <a:pPr algn="just" eaLnBrk="1" hangingPunct="1">
              <a:spcBef>
                <a:spcPct val="50000"/>
              </a:spcBef>
            </a:pPr>
            <a:r>
              <a:rPr lang="pt-BR" altLang="pt-BR" sz="2200" i="0">
                <a:cs typeface="Arial" panose="020B0604020202020204" pitchFamily="34" charset="0"/>
              </a:rPr>
              <a:t>Serão recuperados documentos que incluem a primeira palavra, excluindo documentos que contenham a segunda palavra no(s) campo(s) para onde a pesquisa estiver sendo direcionada. (representado pela área listada na figura) </a:t>
            </a:r>
            <a:endParaRPr lang="en-US" altLang="pt-BR" sz="2200" i="0">
              <a:cs typeface="Times New Roman" panose="02020603050405020304" pitchFamily="18" charset="0"/>
            </a:endParaRPr>
          </a:p>
        </p:txBody>
      </p:sp>
      <p:sp>
        <p:nvSpPr>
          <p:cNvPr id="54279" name="Rectangle 8">
            <a:extLst>
              <a:ext uri="{FF2B5EF4-FFF2-40B4-BE49-F238E27FC236}">
                <a16:creationId xmlns="" xmlns:a16="http://schemas.microsoft.com/office/drawing/2014/main" id="{18132248-43A4-40D3-A2F3-14E7D0B83126}"/>
              </a:ext>
            </a:extLst>
          </p:cNvPr>
          <p:cNvSpPr>
            <a:spLocks noChangeArrowheads="1"/>
          </p:cNvSpPr>
          <p:nvPr/>
        </p:nvSpPr>
        <p:spPr bwMode="auto">
          <a:xfrm>
            <a:off x="3448050" y="27813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sp>
        <p:nvSpPr>
          <p:cNvPr id="54280" name="Rectangle 11">
            <a:extLst>
              <a:ext uri="{FF2B5EF4-FFF2-40B4-BE49-F238E27FC236}">
                <a16:creationId xmlns="" xmlns:a16="http://schemas.microsoft.com/office/drawing/2014/main" id="{568BC335-E37F-4E31-B591-97914556E8A2}"/>
              </a:ext>
            </a:extLst>
          </p:cNvPr>
          <p:cNvSpPr>
            <a:spLocks noChangeArrowheads="1"/>
          </p:cNvSpPr>
          <p:nvPr/>
        </p:nvSpPr>
        <p:spPr bwMode="auto">
          <a:xfrm>
            <a:off x="3514725" y="2847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pic>
        <p:nvPicPr>
          <p:cNvPr id="54281" name="Picture 10" descr="NOT">
            <a:extLst>
              <a:ext uri="{FF2B5EF4-FFF2-40B4-BE49-F238E27FC236}">
                <a16:creationId xmlns="" xmlns:a16="http://schemas.microsoft.com/office/drawing/2014/main" id="{63FED724-2690-440D-B817-FC1CA02CC0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513" y="4076700"/>
            <a:ext cx="3886200" cy="213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2" name="Text Box 12">
            <a:extLst>
              <a:ext uri="{FF2B5EF4-FFF2-40B4-BE49-F238E27FC236}">
                <a16:creationId xmlns="" xmlns:a16="http://schemas.microsoft.com/office/drawing/2014/main" id="{1BD69003-D0DE-4010-AB40-4481C4A57A23}"/>
              </a:ext>
            </a:extLst>
          </p:cNvPr>
          <p:cNvSpPr txBox="1">
            <a:spLocks noChangeArrowheads="1"/>
          </p:cNvSpPr>
          <p:nvPr/>
        </p:nvSpPr>
        <p:spPr bwMode="auto">
          <a:xfrm>
            <a:off x="611188" y="620713"/>
            <a:ext cx="813593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r>
              <a:rPr lang="pt-BR" altLang="pt-BR" b="1" i="0"/>
              <a:t>Operadores lógicos de pesquisa</a:t>
            </a:r>
            <a:endParaRPr lang="pt-BR" altLang="pt-BR" i="0"/>
          </a:p>
        </p:txBody>
      </p:sp>
    </p:spTree>
    <p:extLst>
      <p:ext uri="{BB962C8B-B14F-4D97-AF65-F5344CB8AC3E}">
        <p14:creationId xmlns:p14="http://schemas.microsoft.com/office/powerpoint/2010/main" val="5868544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4">
            <a:extLst>
              <a:ext uri="{FF2B5EF4-FFF2-40B4-BE49-F238E27FC236}">
                <a16:creationId xmlns="" xmlns:a16="http://schemas.microsoft.com/office/drawing/2014/main" id="{E389CE3B-04B6-4864-8E9D-365C0E7FD26D}"/>
              </a:ext>
            </a:extLst>
          </p:cNvPr>
          <p:cNvSpPr txBox="1">
            <a:spLocks noChangeArrowheads="1"/>
          </p:cNvSpPr>
          <p:nvPr/>
        </p:nvSpPr>
        <p:spPr bwMode="auto">
          <a:xfrm>
            <a:off x="900113" y="836613"/>
            <a:ext cx="698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r>
              <a:rPr lang="pt-BR" altLang="pt-BR" sz="2400" b="1" i="0"/>
              <a:t>3. Recuperação da informação</a:t>
            </a:r>
          </a:p>
        </p:txBody>
      </p:sp>
      <p:sp>
        <p:nvSpPr>
          <p:cNvPr id="56323" name="Text Box 5">
            <a:extLst>
              <a:ext uri="{FF2B5EF4-FFF2-40B4-BE49-F238E27FC236}">
                <a16:creationId xmlns="" xmlns:a16="http://schemas.microsoft.com/office/drawing/2014/main" id="{C480B0D6-52C5-4EA2-9A85-36CD21960FA5}"/>
              </a:ext>
            </a:extLst>
          </p:cNvPr>
          <p:cNvSpPr txBox="1">
            <a:spLocks noChangeArrowheads="1"/>
          </p:cNvSpPr>
          <p:nvPr/>
        </p:nvSpPr>
        <p:spPr bwMode="auto">
          <a:xfrm>
            <a:off x="915988" y="2354263"/>
            <a:ext cx="75438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buFontTx/>
              <a:buChar char="•"/>
            </a:pPr>
            <a:r>
              <a:rPr lang="pt-BR" altLang="pt-BR" sz="2200" i="0"/>
              <a:t> Bases de Dados de Texto Completo</a:t>
            </a:r>
          </a:p>
        </p:txBody>
      </p:sp>
      <p:sp>
        <p:nvSpPr>
          <p:cNvPr id="56324" name="Text Box 6">
            <a:extLst>
              <a:ext uri="{FF2B5EF4-FFF2-40B4-BE49-F238E27FC236}">
                <a16:creationId xmlns="" xmlns:a16="http://schemas.microsoft.com/office/drawing/2014/main" id="{A3A1B4D7-39B0-4FED-B51A-D8881BE3A542}"/>
              </a:ext>
            </a:extLst>
          </p:cNvPr>
          <p:cNvSpPr txBox="1">
            <a:spLocks noChangeArrowheads="1"/>
          </p:cNvSpPr>
          <p:nvPr/>
        </p:nvSpPr>
        <p:spPr bwMode="auto">
          <a:xfrm>
            <a:off x="900113" y="3217863"/>
            <a:ext cx="75438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buFontTx/>
              <a:buChar char="•"/>
            </a:pPr>
            <a:r>
              <a:rPr lang="pt-BR" altLang="pt-BR" sz="2200" i="0" dirty="0"/>
              <a:t> Bases bibliográficas</a:t>
            </a:r>
          </a:p>
        </p:txBody>
      </p:sp>
      <p:sp>
        <p:nvSpPr>
          <p:cNvPr id="56325" name="Text Box 7">
            <a:extLst>
              <a:ext uri="{FF2B5EF4-FFF2-40B4-BE49-F238E27FC236}">
                <a16:creationId xmlns="" xmlns:a16="http://schemas.microsoft.com/office/drawing/2014/main" id="{57678A87-05AF-4559-9B57-E64A4CD1468E}"/>
              </a:ext>
            </a:extLst>
          </p:cNvPr>
          <p:cNvSpPr txBox="1">
            <a:spLocks noChangeArrowheads="1"/>
          </p:cNvSpPr>
          <p:nvPr/>
        </p:nvSpPr>
        <p:spPr bwMode="auto">
          <a:xfrm>
            <a:off x="995552" y="4712863"/>
            <a:ext cx="75438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buFontTx/>
              <a:buChar char="•"/>
            </a:pPr>
            <a:r>
              <a:rPr lang="pt-BR" altLang="pt-BR" sz="2200" i="0" dirty="0"/>
              <a:t> Serviços de Comutação Bibliográfica</a:t>
            </a:r>
          </a:p>
        </p:txBody>
      </p:sp>
      <p:sp>
        <p:nvSpPr>
          <p:cNvPr id="6" name="Text Box 7">
            <a:extLst>
              <a:ext uri="{FF2B5EF4-FFF2-40B4-BE49-F238E27FC236}">
                <a16:creationId xmlns="" xmlns:a16="http://schemas.microsoft.com/office/drawing/2014/main" id="{88ABB333-C104-452E-887E-397673D0C5D8}"/>
              </a:ext>
            </a:extLst>
          </p:cNvPr>
          <p:cNvSpPr txBox="1">
            <a:spLocks noChangeArrowheads="1"/>
          </p:cNvSpPr>
          <p:nvPr/>
        </p:nvSpPr>
        <p:spPr bwMode="auto">
          <a:xfrm>
            <a:off x="915988" y="3965363"/>
            <a:ext cx="75438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buFontTx/>
              <a:buChar char="•"/>
            </a:pPr>
            <a:r>
              <a:rPr lang="pt-BR" altLang="pt-BR" sz="2200" i="0" dirty="0"/>
              <a:t> Bases de dados referenciais</a:t>
            </a:r>
          </a:p>
        </p:txBody>
      </p:sp>
    </p:spTree>
    <p:extLst>
      <p:ext uri="{BB962C8B-B14F-4D97-AF65-F5344CB8AC3E}">
        <p14:creationId xmlns:p14="http://schemas.microsoft.com/office/powerpoint/2010/main" val="15248974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 xmlns:a16="http://schemas.microsoft.com/office/drawing/2014/main" id="{59DDB3FC-8430-44CF-AA8D-FF3736EE5F06}"/>
              </a:ext>
            </a:extLst>
          </p:cNvPr>
          <p:cNvSpPr>
            <a:spLocks noChangeArrowheads="1"/>
          </p:cNvSpPr>
          <p:nvPr/>
        </p:nvSpPr>
        <p:spPr bwMode="auto">
          <a:xfrm>
            <a:off x="457200" y="304800"/>
            <a:ext cx="807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endParaRPr lang="pt-BR" altLang="pt-BR" sz="2400" i="0">
              <a:solidFill>
                <a:schemeClr val="tx1"/>
              </a:solidFill>
              <a:latin typeface="Times New Roman" panose="02020603050405020304" pitchFamily="18" charset="0"/>
            </a:endParaRPr>
          </a:p>
        </p:txBody>
      </p:sp>
      <p:sp>
        <p:nvSpPr>
          <p:cNvPr id="57347" name="Rectangle 4">
            <a:extLst>
              <a:ext uri="{FF2B5EF4-FFF2-40B4-BE49-F238E27FC236}">
                <a16:creationId xmlns="" xmlns:a16="http://schemas.microsoft.com/office/drawing/2014/main" id="{375AB9CF-EF79-4467-B7E1-291F02C279B7}"/>
              </a:ext>
            </a:extLst>
          </p:cNvPr>
          <p:cNvSpPr>
            <a:spLocks noChangeArrowheads="1"/>
          </p:cNvSpPr>
          <p:nvPr/>
        </p:nvSpPr>
        <p:spPr bwMode="auto">
          <a:xfrm>
            <a:off x="304101" y="629444"/>
            <a:ext cx="8915400" cy="400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a:r>
              <a:rPr lang="pt-BR" altLang="pt-BR" sz="2000" b="1" i="0" dirty="0"/>
              <a:t>3. RECUPERAÇÃO DA INFORMAÇÃO</a:t>
            </a:r>
          </a:p>
        </p:txBody>
      </p:sp>
      <p:sp>
        <p:nvSpPr>
          <p:cNvPr id="57348" name="Rectangle 5">
            <a:extLst>
              <a:ext uri="{FF2B5EF4-FFF2-40B4-BE49-F238E27FC236}">
                <a16:creationId xmlns="" xmlns:a16="http://schemas.microsoft.com/office/drawing/2014/main" id="{9DBBA9C8-E699-46C4-A2AE-51E7ABC95FB4}"/>
              </a:ext>
            </a:extLst>
          </p:cNvPr>
          <p:cNvSpPr>
            <a:spLocks noChangeArrowheads="1"/>
          </p:cNvSpPr>
          <p:nvPr/>
        </p:nvSpPr>
        <p:spPr bwMode="auto">
          <a:xfrm>
            <a:off x="3452813" y="2838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sp>
        <p:nvSpPr>
          <p:cNvPr id="57349" name="Rectangle 6">
            <a:extLst>
              <a:ext uri="{FF2B5EF4-FFF2-40B4-BE49-F238E27FC236}">
                <a16:creationId xmlns="" xmlns:a16="http://schemas.microsoft.com/office/drawing/2014/main" id="{3B2AE3CB-4286-4A55-861F-D0F66C9955AF}"/>
              </a:ext>
            </a:extLst>
          </p:cNvPr>
          <p:cNvSpPr>
            <a:spLocks noChangeArrowheads="1"/>
          </p:cNvSpPr>
          <p:nvPr/>
        </p:nvSpPr>
        <p:spPr bwMode="auto">
          <a:xfrm>
            <a:off x="3452813" y="2838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sp>
        <p:nvSpPr>
          <p:cNvPr id="57350" name="Rectangle 7">
            <a:extLst>
              <a:ext uri="{FF2B5EF4-FFF2-40B4-BE49-F238E27FC236}">
                <a16:creationId xmlns="" xmlns:a16="http://schemas.microsoft.com/office/drawing/2014/main" id="{B38409A9-89B0-4921-806A-BD443CF4F6D2}"/>
              </a:ext>
            </a:extLst>
          </p:cNvPr>
          <p:cNvSpPr>
            <a:spLocks noChangeArrowheads="1"/>
          </p:cNvSpPr>
          <p:nvPr/>
        </p:nvSpPr>
        <p:spPr bwMode="auto">
          <a:xfrm>
            <a:off x="3448050" y="27813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sp>
        <p:nvSpPr>
          <p:cNvPr id="57351" name="Rectangle 8">
            <a:extLst>
              <a:ext uri="{FF2B5EF4-FFF2-40B4-BE49-F238E27FC236}">
                <a16:creationId xmlns="" xmlns:a16="http://schemas.microsoft.com/office/drawing/2014/main" id="{0F9A6A98-BBF7-452C-BD7F-6A2037FF571E}"/>
              </a:ext>
            </a:extLst>
          </p:cNvPr>
          <p:cNvSpPr>
            <a:spLocks noChangeArrowheads="1"/>
          </p:cNvSpPr>
          <p:nvPr/>
        </p:nvSpPr>
        <p:spPr bwMode="auto">
          <a:xfrm>
            <a:off x="3514725" y="2847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sp>
        <p:nvSpPr>
          <p:cNvPr id="57352" name="Text Box 13">
            <a:extLst>
              <a:ext uri="{FF2B5EF4-FFF2-40B4-BE49-F238E27FC236}">
                <a16:creationId xmlns="" xmlns:a16="http://schemas.microsoft.com/office/drawing/2014/main" id="{3559FCEB-F7A4-4DDD-AD1A-F7F8D93846E2}"/>
              </a:ext>
            </a:extLst>
          </p:cNvPr>
          <p:cNvSpPr txBox="1">
            <a:spLocks noChangeArrowheads="1"/>
          </p:cNvSpPr>
          <p:nvPr/>
        </p:nvSpPr>
        <p:spPr bwMode="auto">
          <a:xfrm>
            <a:off x="611188" y="1412875"/>
            <a:ext cx="4752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buFontTx/>
              <a:buChar char="•"/>
            </a:pPr>
            <a:r>
              <a:rPr lang="pt-BR" altLang="pt-BR" sz="2400" b="1" i="0"/>
              <a:t>Fontes de Informação</a:t>
            </a:r>
          </a:p>
        </p:txBody>
      </p:sp>
      <p:sp>
        <p:nvSpPr>
          <p:cNvPr id="57353" name="Text Box 14">
            <a:extLst>
              <a:ext uri="{FF2B5EF4-FFF2-40B4-BE49-F238E27FC236}">
                <a16:creationId xmlns="" xmlns:a16="http://schemas.microsoft.com/office/drawing/2014/main" id="{84727058-C468-40EB-8C95-BD20B4AD7B2B}"/>
              </a:ext>
            </a:extLst>
          </p:cNvPr>
          <p:cNvSpPr txBox="1">
            <a:spLocks noChangeArrowheads="1"/>
          </p:cNvSpPr>
          <p:nvPr/>
        </p:nvSpPr>
        <p:spPr bwMode="auto">
          <a:xfrm>
            <a:off x="179388" y="2454275"/>
            <a:ext cx="8642350" cy="176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2800" i="1">
                <a:solidFill>
                  <a:srgbClr val="000000"/>
                </a:solidFill>
                <a:latin typeface="Verdana" panose="020B0604030504040204" pitchFamily="34" charset="0"/>
              </a:defRPr>
            </a:lvl1pPr>
            <a:lvl2pPr marL="800100" indent="-342900">
              <a:defRPr sz="2800" i="1">
                <a:solidFill>
                  <a:srgbClr val="000000"/>
                </a:solidFill>
                <a:latin typeface="Verdana" panose="020B0604030504040204" pitchFamily="34" charset="0"/>
              </a:defRPr>
            </a:lvl2pPr>
            <a:lvl3pPr marL="1257300" indent="-342900">
              <a:defRPr sz="2800" i="1">
                <a:solidFill>
                  <a:srgbClr val="000000"/>
                </a:solidFill>
                <a:latin typeface="Verdana" panose="020B0604030504040204" pitchFamily="34" charset="0"/>
              </a:defRPr>
            </a:lvl3pPr>
            <a:lvl4pPr marL="1714500" indent="-342900">
              <a:defRPr sz="2800" i="1">
                <a:solidFill>
                  <a:srgbClr val="000000"/>
                </a:solidFill>
                <a:latin typeface="Verdana" panose="020B0604030504040204" pitchFamily="34" charset="0"/>
              </a:defRPr>
            </a:lvl4pPr>
            <a:lvl5pPr marL="2171700" indent="-342900">
              <a:defRPr sz="2800" i="1">
                <a:solidFill>
                  <a:srgbClr val="000000"/>
                </a:solidFill>
                <a:latin typeface="Verdana" panose="020B0604030504040204" pitchFamily="34" charset="0"/>
              </a:defRPr>
            </a:lvl5pPr>
            <a:lvl6pPr marL="2628900" indent="-342900" eaLnBrk="0" fontAlgn="base" hangingPunct="0">
              <a:spcBef>
                <a:spcPct val="0"/>
              </a:spcBef>
              <a:spcAft>
                <a:spcPct val="0"/>
              </a:spcAft>
              <a:defRPr sz="2800" i="1">
                <a:solidFill>
                  <a:srgbClr val="000000"/>
                </a:solidFill>
                <a:latin typeface="Verdana" panose="020B0604030504040204" pitchFamily="34" charset="0"/>
              </a:defRPr>
            </a:lvl6pPr>
            <a:lvl7pPr marL="3086100" indent="-342900" eaLnBrk="0" fontAlgn="base" hangingPunct="0">
              <a:spcBef>
                <a:spcPct val="0"/>
              </a:spcBef>
              <a:spcAft>
                <a:spcPct val="0"/>
              </a:spcAft>
              <a:defRPr sz="2800" i="1">
                <a:solidFill>
                  <a:srgbClr val="000000"/>
                </a:solidFill>
                <a:latin typeface="Verdana" panose="020B0604030504040204" pitchFamily="34" charset="0"/>
              </a:defRPr>
            </a:lvl7pPr>
            <a:lvl8pPr marL="3543300" indent="-342900" eaLnBrk="0" fontAlgn="base" hangingPunct="0">
              <a:spcBef>
                <a:spcPct val="0"/>
              </a:spcBef>
              <a:spcAft>
                <a:spcPct val="0"/>
              </a:spcAft>
              <a:defRPr sz="2800" i="1">
                <a:solidFill>
                  <a:srgbClr val="000000"/>
                </a:solidFill>
                <a:latin typeface="Verdana" panose="020B0604030504040204" pitchFamily="34" charset="0"/>
              </a:defRPr>
            </a:lvl8pPr>
            <a:lvl9pPr marL="4000500" indent="-3429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spcBef>
                <a:spcPct val="50000"/>
              </a:spcBef>
              <a:buFont typeface="Wingdings" panose="05000000000000000000" pitchFamily="2" charset="2"/>
              <a:buChar char="Ø"/>
            </a:pPr>
            <a:r>
              <a:rPr lang="pt-BR" altLang="pt-BR" sz="2200" i="0" u="sng"/>
              <a:t>Fontes primárias</a:t>
            </a:r>
            <a:r>
              <a:rPr lang="pt-BR" altLang="pt-BR" sz="2200" i="0"/>
              <a:t>: Textos completos segundo os tipos clássicos da literatura científica (artigos de revistas, teses e dissertações, trabalhos apresentados em eventos, legislação,etc.), assim como outras e novas fontes originais de dados hiper-textuais e numéricos. </a:t>
            </a:r>
          </a:p>
        </p:txBody>
      </p:sp>
    </p:spTree>
    <p:extLst>
      <p:ext uri="{BB962C8B-B14F-4D97-AF65-F5344CB8AC3E}">
        <p14:creationId xmlns:p14="http://schemas.microsoft.com/office/powerpoint/2010/main" val="32010637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4">
            <a:extLst>
              <a:ext uri="{FF2B5EF4-FFF2-40B4-BE49-F238E27FC236}">
                <a16:creationId xmlns="" xmlns:a16="http://schemas.microsoft.com/office/drawing/2014/main" id="{4A317CCB-DC12-486A-9363-E24F48F9069A}"/>
              </a:ext>
            </a:extLst>
          </p:cNvPr>
          <p:cNvSpPr txBox="1">
            <a:spLocks noChangeArrowheads="1"/>
          </p:cNvSpPr>
          <p:nvPr/>
        </p:nvSpPr>
        <p:spPr bwMode="auto">
          <a:xfrm>
            <a:off x="179388" y="1444581"/>
            <a:ext cx="8642350"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2800" i="1">
                <a:solidFill>
                  <a:srgbClr val="000000"/>
                </a:solidFill>
                <a:latin typeface="Verdana" panose="020B0604030504040204" pitchFamily="34" charset="0"/>
              </a:defRPr>
            </a:lvl1pPr>
            <a:lvl2pPr marL="800100" indent="-342900">
              <a:defRPr sz="2800" i="1">
                <a:solidFill>
                  <a:srgbClr val="000000"/>
                </a:solidFill>
                <a:latin typeface="Verdana" panose="020B0604030504040204" pitchFamily="34" charset="0"/>
              </a:defRPr>
            </a:lvl2pPr>
            <a:lvl3pPr marL="1257300" indent="-342900">
              <a:defRPr sz="2800" i="1">
                <a:solidFill>
                  <a:srgbClr val="000000"/>
                </a:solidFill>
                <a:latin typeface="Verdana" panose="020B0604030504040204" pitchFamily="34" charset="0"/>
              </a:defRPr>
            </a:lvl3pPr>
            <a:lvl4pPr marL="1714500" indent="-342900">
              <a:defRPr sz="2800" i="1">
                <a:solidFill>
                  <a:srgbClr val="000000"/>
                </a:solidFill>
                <a:latin typeface="Verdana" panose="020B0604030504040204" pitchFamily="34" charset="0"/>
              </a:defRPr>
            </a:lvl4pPr>
            <a:lvl5pPr marL="2171700" indent="-342900">
              <a:defRPr sz="2800" i="1">
                <a:solidFill>
                  <a:srgbClr val="000000"/>
                </a:solidFill>
                <a:latin typeface="Verdana" panose="020B0604030504040204" pitchFamily="34" charset="0"/>
              </a:defRPr>
            </a:lvl5pPr>
            <a:lvl6pPr marL="2628900" indent="-342900" eaLnBrk="0" fontAlgn="base" hangingPunct="0">
              <a:spcBef>
                <a:spcPct val="0"/>
              </a:spcBef>
              <a:spcAft>
                <a:spcPct val="0"/>
              </a:spcAft>
              <a:defRPr sz="2800" i="1">
                <a:solidFill>
                  <a:srgbClr val="000000"/>
                </a:solidFill>
                <a:latin typeface="Verdana" panose="020B0604030504040204" pitchFamily="34" charset="0"/>
              </a:defRPr>
            </a:lvl6pPr>
            <a:lvl7pPr marL="3086100" indent="-342900" eaLnBrk="0" fontAlgn="base" hangingPunct="0">
              <a:spcBef>
                <a:spcPct val="0"/>
              </a:spcBef>
              <a:spcAft>
                <a:spcPct val="0"/>
              </a:spcAft>
              <a:defRPr sz="2800" i="1">
                <a:solidFill>
                  <a:srgbClr val="000000"/>
                </a:solidFill>
                <a:latin typeface="Verdana" panose="020B0604030504040204" pitchFamily="34" charset="0"/>
              </a:defRPr>
            </a:lvl7pPr>
            <a:lvl8pPr marL="3543300" indent="-342900" eaLnBrk="0" fontAlgn="base" hangingPunct="0">
              <a:spcBef>
                <a:spcPct val="0"/>
              </a:spcBef>
              <a:spcAft>
                <a:spcPct val="0"/>
              </a:spcAft>
              <a:defRPr sz="2800" i="1">
                <a:solidFill>
                  <a:srgbClr val="000000"/>
                </a:solidFill>
                <a:latin typeface="Verdana" panose="020B0604030504040204" pitchFamily="34" charset="0"/>
              </a:defRPr>
            </a:lvl8pPr>
            <a:lvl9pPr marL="4000500" indent="-3429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spcBef>
                <a:spcPct val="50000"/>
              </a:spcBef>
              <a:buFont typeface="Wingdings" panose="05000000000000000000" pitchFamily="2" charset="2"/>
              <a:buChar char="Ø"/>
            </a:pPr>
            <a:r>
              <a:rPr lang="pt-BR" altLang="pt-BR" sz="2200" i="0" u="sng" dirty="0"/>
              <a:t>Fontes secundárias</a:t>
            </a:r>
            <a:r>
              <a:rPr lang="pt-BR" altLang="pt-BR" sz="2200" i="0" dirty="0"/>
              <a:t>: Índices, bases de dados e diretórios, cujos registros fazem referência a fontes primárias, entidades e eventos na área de saúde. Incluem-se também os serviços de informação associados com essas fontes como por exemplo, o serviço de comutação bibliográfica. Ex.: bases de dados </a:t>
            </a:r>
            <a:r>
              <a:rPr lang="pt-BR" altLang="pt-BR" sz="2200" b="1" i="0" dirty="0"/>
              <a:t>LILACS</a:t>
            </a:r>
            <a:r>
              <a:rPr lang="pt-BR" altLang="pt-BR" sz="2200" i="0" dirty="0"/>
              <a:t>, </a:t>
            </a:r>
            <a:r>
              <a:rPr lang="pt-BR" altLang="pt-BR" sz="2200" b="1" i="0" dirty="0"/>
              <a:t>MEDLINE</a:t>
            </a:r>
            <a:r>
              <a:rPr lang="pt-BR" altLang="pt-BR" sz="2200" i="0" dirty="0"/>
              <a:t>, Catálogo de revistas, diretórios de eventos, instituições, etc.;</a:t>
            </a:r>
          </a:p>
        </p:txBody>
      </p:sp>
      <p:sp>
        <p:nvSpPr>
          <p:cNvPr id="59395" name="Text Box 5">
            <a:extLst>
              <a:ext uri="{FF2B5EF4-FFF2-40B4-BE49-F238E27FC236}">
                <a16:creationId xmlns="" xmlns:a16="http://schemas.microsoft.com/office/drawing/2014/main" id="{A0828EC7-116C-4681-8419-C5D966602335}"/>
              </a:ext>
            </a:extLst>
          </p:cNvPr>
          <p:cNvSpPr txBox="1">
            <a:spLocks noChangeArrowheads="1"/>
          </p:cNvSpPr>
          <p:nvPr/>
        </p:nvSpPr>
        <p:spPr bwMode="auto">
          <a:xfrm>
            <a:off x="179388" y="4292600"/>
            <a:ext cx="864235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2800" i="1">
                <a:solidFill>
                  <a:srgbClr val="000000"/>
                </a:solidFill>
                <a:latin typeface="Verdana" panose="020B0604030504040204" pitchFamily="34" charset="0"/>
              </a:defRPr>
            </a:lvl1pPr>
            <a:lvl2pPr marL="800100" indent="-342900">
              <a:defRPr sz="2800" i="1">
                <a:solidFill>
                  <a:srgbClr val="000000"/>
                </a:solidFill>
                <a:latin typeface="Verdana" panose="020B0604030504040204" pitchFamily="34" charset="0"/>
              </a:defRPr>
            </a:lvl2pPr>
            <a:lvl3pPr marL="1257300" indent="-342900">
              <a:defRPr sz="2800" i="1">
                <a:solidFill>
                  <a:srgbClr val="000000"/>
                </a:solidFill>
                <a:latin typeface="Verdana" panose="020B0604030504040204" pitchFamily="34" charset="0"/>
              </a:defRPr>
            </a:lvl3pPr>
            <a:lvl4pPr marL="1714500" indent="-342900">
              <a:defRPr sz="2800" i="1">
                <a:solidFill>
                  <a:srgbClr val="000000"/>
                </a:solidFill>
                <a:latin typeface="Verdana" panose="020B0604030504040204" pitchFamily="34" charset="0"/>
              </a:defRPr>
            </a:lvl4pPr>
            <a:lvl5pPr marL="2171700" indent="-342900">
              <a:defRPr sz="2800" i="1">
                <a:solidFill>
                  <a:srgbClr val="000000"/>
                </a:solidFill>
                <a:latin typeface="Verdana" panose="020B0604030504040204" pitchFamily="34" charset="0"/>
              </a:defRPr>
            </a:lvl5pPr>
            <a:lvl6pPr marL="2628900" indent="-342900" eaLnBrk="0" fontAlgn="base" hangingPunct="0">
              <a:spcBef>
                <a:spcPct val="0"/>
              </a:spcBef>
              <a:spcAft>
                <a:spcPct val="0"/>
              </a:spcAft>
              <a:defRPr sz="2800" i="1">
                <a:solidFill>
                  <a:srgbClr val="000000"/>
                </a:solidFill>
                <a:latin typeface="Verdana" panose="020B0604030504040204" pitchFamily="34" charset="0"/>
              </a:defRPr>
            </a:lvl6pPr>
            <a:lvl7pPr marL="3086100" indent="-342900" eaLnBrk="0" fontAlgn="base" hangingPunct="0">
              <a:spcBef>
                <a:spcPct val="0"/>
              </a:spcBef>
              <a:spcAft>
                <a:spcPct val="0"/>
              </a:spcAft>
              <a:defRPr sz="2800" i="1">
                <a:solidFill>
                  <a:srgbClr val="000000"/>
                </a:solidFill>
                <a:latin typeface="Verdana" panose="020B0604030504040204" pitchFamily="34" charset="0"/>
              </a:defRPr>
            </a:lvl7pPr>
            <a:lvl8pPr marL="3543300" indent="-342900" eaLnBrk="0" fontAlgn="base" hangingPunct="0">
              <a:spcBef>
                <a:spcPct val="0"/>
              </a:spcBef>
              <a:spcAft>
                <a:spcPct val="0"/>
              </a:spcAft>
              <a:defRPr sz="2800" i="1">
                <a:solidFill>
                  <a:srgbClr val="000000"/>
                </a:solidFill>
                <a:latin typeface="Verdana" panose="020B0604030504040204" pitchFamily="34" charset="0"/>
              </a:defRPr>
            </a:lvl8pPr>
            <a:lvl9pPr marL="4000500" indent="-3429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spcBef>
                <a:spcPct val="50000"/>
              </a:spcBef>
              <a:buFont typeface="Wingdings" panose="05000000000000000000" pitchFamily="2" charset="2"/>
              <a:buChar char="Ø"/>
            </a:pPr>
            <a:r>
              <a:rPr lang="pt-BR" altLang="pt-BR" sz="2200" i="0" u="sng"/>
              <a:t>Fontes terciárias</a:t>
            </a:r>
            <a:r>
              <a:rPr lang="pt-BR" altLang="pt-BR" sz="2200" i="0"/>
              <a:t>: são geradas com valor agregado a partir das fontes primárias e secundárias e têm objetivos didáticos ou de apoio à tomada de decisão de diferentes comunidades de usuários. Ex.: </a:t>
            </a:r>
            <a:r>
              <a:rPr lang="pt-BR" altLang="pt-BR" sz="2200" b="1" i="0"/>
              <a:t>Biblioteca Cochrane</a:t>
            </a:r>
            <a:r>
              <a:rPr lang="pt-BR" altLang="pt-BR" sz="2200" i="0"/>
              <a:t>.</a:t>
            </a:r>
          </a:p>
        </p:txBody>
      </p:sp>
      <p:sp>
        <p:nvSpPr>
          <p:cNvPr id="59396" name="Text Box 6">
            <a:extLst>
              <a:ext uri="{FF2B5EF4-FFF2-40B4-BE49-F238E27FC236}">
                <a16:creationId xmlns="" xmlns:a16="http://schemas.microsoft.com/office/drawing/2014/main" id="{3A4FF57F-7F4C-4785-A342-132F139DCAA0}"/>
              </a:ext>
            </a:extLst>
          </p:cNvPr>
          <p:cNvSpPr txBox="1">
            <a:spLocks noChangeArrowheads="1"/>
          </p:cNvSpPr>
          <p:nvPr/>
        </p:nvSpPr>
        <p:spPr bwMode="auto">
          <a:xfrm>
            <a:off x="1979613" y="333375"/>
            <a:ext cx="4752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sz="2400" b="1" i="0"/>
              <a:t>Fontes de Informação</a:t>
            </a:r>
          </a:p>
        </p:txBody>
      </p:sp>
    </p:spTree>
    <p:extLst>
      <p:ext uri="{BB962C8B-B14F-4D97-AF65-F5344CB8AC3E}">
        <p14:creationId xmlns:p14="http://schemas.microsoft.com/office/powerpoint/2010/main" val="29658771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a:extLst>
              <a:ext uri="{FF2B5EF4-FFF2-40B4-BE49-F238E27FC236}">
                <a16:creationId xmlns="" xmlns:a16="http://schemas.microsoft.com/office/drawing/2014/main" id="{A315D1FA-319E-4113-902E-D389EE17E3D1}"/>
              </a:ext>
            </a:extLst>
          </p:cNvPr>
          <p:cNvSpPr>
            <a:spLocks noGrp="1" noChangeArrowheads="1"/>
          </p:cNvSpPr>
          <p:nvPr>
            <p:ph type="title"/>
          </p:nvPr>
        </p:nvSpPr>
        <p:spPr bwMode="auto">
          <a:xfrm>
            <a:off x="468313" y="1844675"/>
            <a:ext cx="8229600" cy="2447925"/>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r>
              <a:rPr lang="pt-BR" altLang="pt-BR" b="1">
                <a:solidFill>
                  <a:srgbClr val="000000"/>
                </a:solidFill>
                <a:effectLst/>
              </a:rPr>
              <a:t>Biblioteca Virtual em Saúde  </a:t>
            </a:r>
            <a:br>
              <a:rPr lang="pt-BR" altLang="pt-BR" b="1">
                <a:solidFill>
                  <a:srgbClr val="000000"/>
                </a:solidFill>
                <a:effectLst/>
              </a:rPr>
            </a:br>
            <a:r>
              <a:rPr lang="pt-BR" altLang="pt-BR" b="1">
                <a:solidFill>
                  <a:srgbClr val="000000"/>
                </a:solidFill>
                <a:effectLst/>
              </a:rPr>
              <a:t/>
            </a:r>
            <a:br>
              <a:rPr lang="pt-BR" altLang="pt-BR" b="1">
                <a:solidFill>
                  <a:srgbClr val="000000"/>
                </a:solidFill>
                <a:effectLst/>
              </a:rPr>
            </a:br>
            <a:r>
              <a:rPr lang="pt-BR" altLang="pt-BR" b="1">
                <a:solidFill>
                  <a:srgbClr val="000000"/>
                </a:solidFill>
                <a:effectLst/>
              </a:rPr>
              <a:t>BVS</a:t>
            </a:r>
          </a:p>
        </p:txBody>
      </p:sp>
    </p:spTree>
    <p:extLst>
      <p:ext uri="{BB962C8B-B14F-4D97-AF65-F5344CB8AC3E}">
        <p14:creationId xmlns:p14="http://schemas.microsoft.com/office/powerpoint/2010/main" val="9405283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Rectangle 2">
            <a:extLst>
              <a:ext uri="{FF2B5EF4-FFF2-40B4-BE49-F238E27FC236}">
                <a16:creationId xmlns="" xmlns:a16="http://schemas.microsoft.com/office/drawing/2014/main" id="{0DEFD06D-AB8D-4C0F-8DBF-C0980BAEE9DF}"/>
              </a:ext>
            </a:extLst>
          </p:cNvPr>
          <p:cNvSpPr>
            <a:spLocks noGrp="1" noChangeArrowheads="1"/>
          </p:cNvSpPr>
          <p:nvPr>
            <p:ph type="title" idx="4294967295"/>
          </p:nvPr>
        </p:nvSpPr>
        <p:spPr bwMode="auto">
          <a:xfrm>
            <a:off x="457200" y="274638"/>
            <a:ext cx="8229600" cy="11430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a:r>
              <a:rPr lang="pt-BR" altLang="pt-BR" b="1">
                <a:solidFill>
                  <a:srgbClr val="000000"/>
                </a:solidFill>
                <a:effectLst/>
                <a:latin typeface="Times New Roman" panose="02020603050405020304" pitchFamily="18" charset="0"/>
              </a:rPr>
              <a:t>BIREME</a:t>
            </a:r>
          </a:p>
        </p:txBody>
      </p:sp>
      <p:sp>
        <p:nvSpPr>
          <p:cNvPr id="401411" name="Rectangle 3">
            <a:extLst>
              <a:ext uri="{FF2B5EF4-FFF2-40B4-BE49-F238E27FC236}">
                <a16:creationId xmlns="" xmlns:a16="http://schemas.microsoft.com/office/drawing/2014/main" id="{D9A10C71-79CC-4106-8289-73CEC547685A}"/>
              </a:ext>
            </a:extLst>
          </p:cNvPr>
          <p:cNvSpPr>
            <a:spLocks noGrp="1" noChangeArrowheads="1"/>
          </p:cNvSpPr>
          <p:nvPr>
            <p:ph type="body" idx="4294967295"/>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just">
              <a:lnSpc>
                <a:spcPct val="90000"/>
              </a:lnSpc>
              <a:buFontTx/>
              <a:buNone/>
            </a:pPr>
            <a:r>
              <a:rPr lang="pt-BR" altLang="pt-BR">
                <a:solidFill>
                  <a:srgbClr val="000000"/>
                </a:solidFill>
                <a:latin typeface="Times New Roman" panose="02020603050405020304" pitchFamily="18" charset="0"/>
                <a:cs typeface="Times New Roman" panose="02020603050405020304" pitchFamily="18" charset="0"/>
              </a:rPr>
              <a:t>A BIREME é um centro especializado da OPAS em informação em saúde, foi criada em 1967 com o nome Biblioteca Regional de Medicina (que originou a sigla BIRIME), mediante convenio entre o Governo do Brasil e a OPAS, para fortalecer a reunião e disseminação de publicações sanitárias da Região Latino-Americana. Em 1982 se converteu no Centro Latino-Americano e do Caribe de Informação em Ciências da Saúde.</a:t>
            </a:r>
            <a:endParaRPr lang="pt-BR" altLang="pt-BR">
              <a:solidFill>
                <a:srgbClr val="000000"/>
              </a:solidFill>
              <a:cs typeface="Times New Roman" panose="02020603050405020304" pitchFamily="18" charset="0"/>
            </a:endParaRPr>
          </a:p>
        </p:txBody>
      </p:sp>
    </p:spTree>
    <p:extLst>
      <p:ext uri="{BB962C8B-B14F-4D97-AF65-F5344CB8AC3E}">
        <p14:creationId xmlns:p14="http://schemas.microsoft.com/office/powerpoint/2010/main" val="9856268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Rectangle 2">
            <a:extLst>
              <a:ext uri="{FF2B5EF4-FFF2-40B4-BE49-F238E27FC236}">
                <a16:creationId xmlns="" xmlns:a16="http://schemas.microsoft.com/office/drawing/2014/main" id="{FD7DB33A-5ACE-4763-90E3-9543A121444C}"/>
              </a:ext>
            </a:extLst>
          </p:cNvPr>
          <p:cNvSpPr>
            <a:spLocks noGrp="1" noChangeArrowheads="1"/>
          </p:cNvSpPr>
          <p:nvPr>
            <p:ph type="title" idx="4294967295"/>
          </p:nvPr>
        </p:nvSpPr>
        <p:spPr bwMode="auto">
          <a:xfrm>
            <a:off x="457200" y="274638"/>
            <a:ext cx="8229600" cy="11430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nchor="b"/>
          <a:lstStyle/>
          <a:p>
            <a:pPr algn="ctr"/>
            <a:r>
              <a:rPr lang="pt-BR" altLang="pt-BR">
                <a:solidFill>
                  <a:srgbClr val="000000"/>
                </a:solidFill>
                <a:effectLst/>
                <a:latin typeface="Times New Roman" panose="02020603050405020304" pitchFamily="18" charset="0"/>
                <a:cs typeface="Times New Roman" panose="02020603050405020304" pitchFamily="18" charset="0"/>
              </a:rPr>
              <a:t>Bireme - Principais Fundamentos</a:t>
            </a:r>
          </a:p>
        </p:txBody>
      </p:sp>
      <p:sp>
        <p:nvSpPr>
          <p:cNvPr id="402435" name="Rectangle 3">
            <a:extLst>
              <a:ext uri="{FF2B5EF4-FFF2-40B4-BE49-F238E27FC236}">
                <a16:creationId xmlns="" xmlns:a16="http://schemas.microsoft.com/office/drawing/2014/main" id="{144452FB-E77D-4FC9-9678-09BC737684BA}"/>
              </a:ext>
            </a:extLst>
          </p:cNvPr>
          <p:cNvSpPr>
            <a:spLocks noGrp="1" noChangeArrowheads="1"/>
          </p:cNvSpPr>
          <p:nvPr>
            <p:ph type="body" idx="4294967295"/>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lnSpc>
                <a:spcPct val="90000"/>
              </a:lnSpc>
            </a:pPr>
            <a:r>
              <a:rPr lang="pt-BR" altLang="pt-BR" sz="2800">
                <a:solidFill>
                  <a:srgbClr val="000000"/>
                </a:solidFill>
                <a:effectLst/>
                <a:latin typeface="Times New Roman" panose="02020603050405020304" pitchFamily="18" charset="0"/>
                <a:cs typeface="Times New Roman" panose="02020603050405020304" pitchFamily="18" charset="0"/>
              </a:rPr>
              <a:t>acesso à informação científico-técnica em saúde é essencial para o desenvolvimento da saúde;</a:t>
            </a:r>
          </a:p>
          <a:p>
            <a:pPr algn="just">
              <a:lnSpc>
                <a:spcPct val="90000"/>
              </a:lnSpc>
            </a:pPr>
            <a:r>
              <a:rPr lang="pt-BR" altLang="pt-BR" sz="2800">
                <a:solidFill>
                  <a:srgbClr val="000000"/>
                </a:solidFill>
                <a:effectLst/>
                <a:latin typeface="Times New Roman" panose="02020603050405020304" pitchFamily="18" charset="0"/>
                <a:cs typeface="Times New Roman" panose="02020603050405020304" pitchFamily="18" charset="0"/>
              </a:rPr>
              <a:t>a necessidade de desenvolver a capacidade dos países da América Latina e do Caribe de operar as fontes de informação científico-técnica em saúde de forma cooperativa e eficiente;</a:t>
            </a:r>
          </a:p>
          <a:p>
            <a:pPr algn="just">
              <a:lnSpc>
                <a:spcPct val="90000"/>
              </a:lnSpc>
            </a:pPr>
            <a:r>
              <a:rPr lang="pt-BR" altLang="pt-BR" sz="2800">
                <a:solidFill>
                  <a:srgbClr val="000000"/>
                </a:solidFill>
                <a:effectLst/>
                <a:latin typeface="Times New Roman" panose="02020603050405020304" pitchFamily="18" charset="0"/>
                <a:cs typeface="Times New Roman" panose="02020603050405020304" pitchFamily="18" charset="0"/>
              </a:rPr>
              <a:t>a necessidade de promover o uso e de responder às demandas de informação científico-técnica em saúde dos governos, dos sistemas de saúde, das instituições de ensino e investigação.</a:t>
            </a:r>
            <a:endParaRPr lang="pt-BR" altLang="pt-BR" sz="2800">
              <a:solidFill>
                <a:srgbClr val="000000"/>
              </a:solidFill>
              <a:effectLst/>
              <a:latin typeface="Times New Roman" panose="02020603050405020304" pitchFamily="18" charset="0"/>
            </a:endParaRPr>
          </a:p>
        </p:txBody>
      </p:sp>
    </p:spTree>
    <p:extLst>
      <p:ext uri="{BB962C8B-B14F-4D97-AF65-F5344CB8AC3E}">
        <p14:creationId xmlns:p14="http://schemas.microsoft.com/office/powerpoint/2010/main" val="2629432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05" name="Picture 5" descr="auto-estrada"/>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bwMode="auto">
          <a:xfrm>
            <a:off x="2195513" y="1557338"/>
            <a:ext cx="4848225" cy="3248025"/>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321074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afterEffect">
                                  <p:stCondLst>
                                    <p:cond delay="0"/>
                                  </p:stCondLst>
                                  <p:childTnLst>
                                    <p:animScale>
                                      <p:cBhvr>
                                        <p:cTn id="6" dur="2000" fill="hold"/>
                                        <p:tgtEl>
                                          <p:spTgt spid="56320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a:extLst>
              <a:ext uri="{FF2B5EF4-FFF2-40B4-BE49-F238E27FC236}">
                <a16:creationId xmlns="" xmlns:a16="http://schemas.microsoft.com/office/drawing/2014/main" id="{B0D3BEAC-2A7F-46F2-92E5-1FDDBEF166E7}"/>
              </a:ext>
            </a:extLst>
          </p:cNvPr>
          <p:cNvSpPr>
            <a:spLocks noGrp="1" noChangeArrowheads="1"/>
          </p:cNvSpPr>
          <p:nvPr>
            <p:ph type="title" idx="4294967295"/>
          </p:nvPr>
        </p:nvSpPr>
        <p:spPr bwMode="auto">
          <a:xfrm>
            <a:off x="457200" y="274638"/>
            <a:ext cx="8229600" cy="11430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nchor="b"/>
          <a:lstStyle/>
          <a:p>
            <a:r>
              <a:rPr lang="pt-BR" altLang="pt-BR">
                <a:solidFill>
                  <a:srgbClr val="000000"/>
                </a:solidFill>
                <a:effectLst/>
                <a:latin typeface="Times New Roman" panose="02020603050405020304" pitchFamily="18" charset="0"/>
                <a:cs typeface="Times New Roman" panose="02020603050405020304" pitchFamily="18" charset="0"/>
              </a:rPr>
              <a:t>Biblioteca Virtual em Saúde (BVS)</a:t>
            </a:r>
            <a:r>
              <a:rPr lang="pt-BR" altLang="pt-BR">
                <a:solidFill>
                  <a:srgbClr val="000000"/>
                </a:solidFill>
                <a:effectLst/>
              </a:rPr>
              <a:t> </a:t>
            </a:r>
          </a:p>
        </p:txBody>
      </p:sp>
      <p:sp>
        <p:nvSpPr>
          <p:cNvPr id="403459" name="Rectangle 3">
            <a:extLst>
              <a:ext uri="{FF2B5EF4-FFF2-40B4-BE49-F238E27FC236}">
                <a16:creationId xmlns="" xmlns:a16="http://schemas.microsoft.com/office/drawing/2014/main" id="{E2A0FDEC-54E0-4C25-BD06-5C2368D6B2D2}"/>
              </a:ext>
            </a:extLst>
          </p:cNvPr>
          <p:cNvSpPr>
            <a:spLocks noGrp="1" noChangeArrowheads="1"/>
          </p:cNvSpPr>
          <p:nvPr>
            <p:ph type="body" idx="4294967295"/>
          </p:nvPr>
        </p:nvSpPr>
        <p:spPr bwMode="auto">
          <a:xfrm>
            <a:off x="457200" y="1600200"/>
            <a:ext cx="8229600" cy="36290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just">
              <a:buFontTx/>
              <a:buNone/>
            </a:pPr>
            <a:endParaRPr lang="pt-BR" altLang="pt-BR">
              <a:solidFill>
                <a:srgbClr val="000000"/>
              </a:solidFill>
              <a:effectLst/>
              <a:latin typeface="Times New Roman" panose="02020603050405020304" pitchFamily="18" charset="0"/>
            </a:endParaRPr>
          </a:p>
          <a:p>
            <a:pPr marL="0" indent="0" algn="just">
              <a:buFontTx/>
              <a:buNone/>
            </a:pPr>
            <a:r>
              <a:rPr lang="pt-BR" altLang="pt-BR">
                <a:solidFill>
                  <a:srgbClr val="000000"/>
                </a:solidFill>
                <a:effectLst/>
                <a:latin typeface="Times New Roman" panose="02020603050405020304" pitchFamily="18" charset="0"/>
              </a:rPr>
              <a:t>Com o surgimento e consolidação da internet (1998) como meio de informação e comunicação, o modelo de cooperação técnica da BIREME evoluiu, para a construção e desenvolvimento da Biblioteca Virtual em Saúde (BVS).</a:t>
            </a:r>
          </a:p>
          <a:p>
            <a:pPr marL="0" indent="0">
              <a:buFontTx/>
              <a:buNone/>
            </a:pPr>
            <a:endParaRPr lang="pt-BR" altLang="pt-BR">
              <a:solidFill>
                <a:srgbClr val="000000"/>
              </a:solidFill>
              <a:effectLst/>
              <a:latin typeface="Times New Roman" panose="02020603050405020304" pitchFamily="18" charset="0"/>
            </a:endParaRPr>
          </a:p>
        </p:txBody>
      </p:sp>
    </p:spTree>
    <p:extLst>
      <p:ext uri="{BB962C8B-B14F-4D97-AF65-F5344CB8AC3E}">
        <p14:creationId xmlns:p14="http://schemas.microsoft.com/office/powerpoint/2010/main" val="10870404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2">
            <a:extLst>
              <a:ext uri="{FF2B5EF4-FFF2-40B4-BE49-F238E27FC236}">
                <a16:creationId xmlns="" xmlns:a16="http://schemas.microsoft.com/office/drawing/2014/main" id="{CF30BB27-245B-4878-9B93-4904D76DF789}"/>
              </a:ext>
            </a:extLst>
          </p:cNvPr>
          <p:cNvSpPr>
            <a:spLocks noGrp="1" noChangeArrowheads="1"/>
          </p:cNvSpPr>
          <p:nvPr>
            <p:ph type="title" idx="4294967295"/>
          </p:nvPr>
        </p:nvSpPr>
        <p:spPr bwMode="auto">
          <a:xfrm>
            <a:off x="457200" y="274638"/>
            <a:ext cx="8229600" cy="11430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nchor="b"/>
          <a:lstStyle/>
          <a:p>
            <a:pPr algn="ctr"/>
            <a:r>
              <a:rPr lang="pt-BR" altLang="pt-BR" b="1">
                <a:solidFill>
                  <a:srgbClr val="000000"/>
                </a:solidFill>
                <a:effectLst/>
                <a:latin typeface="Times New Roman" panose="02020603050405020304" pitchFamily="18" charset="0"/>
              </a:rPr>
              <a:t>BVS</a:t>
            </a:r>
          </a:p>
        </p:txBody>
      </p:sp>
      <p:sp>
        <p:nvSpPr>
          <p:cNvPr id="404483" name="Rectangle 3">
            <a:extLst>
              <a:ext uri="{FF2B5EF4-FFF2-40B4-BE49-F238E27FC236}">
                <a16:creationId xmlns="" xmlns:a16="http://schemas.microsoft.com/office/drawing/2014/main" id="{575A1868-061B-452C-8C44-C80CFE299777}"/>
              </a:ext>
            </a:extLst>
          </p:cNvPr>
          <p:cNvSpPr>
            <a:spLocks noGrp="1" noChangeArrowheads="1"/>
          </p:cNvSpPr>
          <p:nvPr>
            <p:ph type="body" idx="4294967295"/>
          </p:nvPr>
        </p:nvSpPr>
        <p:spPr bwMode="auto">
          <a:xfrm>
            <a:off x="457200" y="1600200"/>
            <a:ext cx="8229600" cy="31242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endParaRPr lang="pt-BR" altLang="pt-BR" sz="2800">
              <a:solidFill>
                <a:srgbClr val="000000"/>
              </a:solidFill>
              <a:effectLst/>
              <a:latin typeface="Times New Roman" panose="02020603050405020304" pitchFamily="18" charset="0"/>
            </a:endParaRPr>
          </a:p>
          <a:p>
            <a:pPr algn="just">
              <a:buFontTx/>
              <a:buNone/>
            </a:pPr>
            <a:endParaRPr lang="pt-BR" altLang="pt-BR" sz="2800">
              <a:solidFill>
                <a:srgbClr val="000000"/>
              </a:solidFill>
              <a:effectLst/>
              <a:latin typeface="Times New Roman" panose="02020603050405020304" pitchFamily="18" charset="0"/>
            </a:endParaRPr>
          </a:p>
          <a:p>
            <a:pPr algn="just"/>
            <a:r>
              <a:rPr lang="pt-BR" altLang="pt-BR" sz="2800">
                <a:solidFill>
                  <a:srgbClr val="000000"/>
                </a:solidFill>
                <a:effectLst/>
                <a:latin typeface="Times New Roman" panose="02020603050405020304" pitchFamily="18" charset="0"/>
              </a:rPr>
              <a:t>A BVS promove o desenvolvimento de uma rede de fontes de informação científica e técnica com acesso universal na internet.</a:t>
            </a:r>
          </a:p>
          <a:p>
            <a:pPr algn="just">
              <a:buFontTx/>
              <a:buNone/>
            </a:pPr>
            <a:endParaRPr lang="pt-BR" altLang="pt-BR" sz="2800">
              <a:solidFill>
                <a:srgbClr val="000000"/>
              </a:solidFill>
              <a:effectLst/>
              <a:latin typeface="Times New Roman" panose="02020603050405020304" pitchFamily="18" charset="0"/>
            </a:endParaRPr>
          </a:p>
          <a:p>
            <a:pPr>
              <a:buFontTx/>
              <a:buNone/>
            </a:pPr>
            <a:endParaRPr lang="pt-BR" altLang="pt-BR">
              <a:solidFill>
                <a:srgbClr val="000000"/>
              </a:solidFill>
              <a:effectLst/>
            </a:endParaRPr>
          </a:p>
        </p:txBody>
      </p:sp>
    </p:spTree>
    <p:extLst>
      <p:ext uri="{BB962C8B-B14F-4D97-AF65-F5344CB8AC3E}">
        <p14:creationId xmlns:p14="http://schemas.microsoft.com/office/powerpoint/2010/main" val="42468244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a:extLst>
              <a:ext uri="{FF2B5EF4-FFF2-40B4-BE49-F238E27FC236}">
                <a16:creationId xmlns="" xmlns:a16="http://schemas.microsoft.com/office/drawing/2014/main" id="{2A82C710-36CA-4A85-BC2E-50C33EB7C177}"/>
              </a:ext>
            </a:extLst>
          </p:cNvPr>
          <p:cNvSpPr>
            <a:spLocks noGrp="1" noChangeArrowheads="1"/>
          </p:cNvSpPr>
          <p:nvPr>
            <p:ph type="title" idx="4294967295"/>
          </p:nvPr>
        </p:nvSpPr>
        <p:spPr bwMode="auto">
          <a:xfrm>
            <a:off x="457200" y="274638"/>
            <a:ext cx="8229600" cy="11430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a:r>
              <a:rPr lang="pt-BR" altLang="pt-BR" b="1">
                <a:solidFill>
                  <a:srgbClr val="000000"/>
                </a:solidFill>
                <a:effectLst/>
                <a:latin typeface="Times New Roman" panose="02020603050405020304" pitchFamily="18" charset="0"/>
              </a:rPr>
              <a:t>BVS</a:t>
            </a:r>
          </a:p>
        </p:txBody>
      </p:sp>
      <p:sp>
        <p:nvSpPr>
          <p:cNvPr id="405507" name="Rectangle 3">
            <a:extLst>
              <a:ext uri="{FF2B5EF4-FFF2-40B4-BE49-F238E27FC236}">
                <a16:creationId xmlns="" xmlns:a16="http://schemas.microsoft.com/office/drawing/2014/main" id="{8CA29D12-67AD-4F29-8970-E9F96330E13E}"/>
              </a:ext>
            </a:extLst>
          </p:cNvPr>
          <p:cNvSpPr>
            <a:spLocks noGrp="1" noChangeArrowheads="1"/>
          </p:cNvSpPr>
          <p:nvPr>
            <p:ph type="body" idx="4294967295"/>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just">
              <a:buFontTx/>
              <a:buNone/>
            </a:pPr>
            <a:r>
              <a:rPr lang="pt-BR" altLang="pt-BR" sz="2800">
                <a:solidFill>
                  <a:srgbClr val="000000"/>
                </a:solidFill>
                <a:effectLst/>
                <a:latin typeface="Times New Roman" panose="02020603050405020304" pitchFamily="18" charset="0"/>
              </a:rPr>
              <a:t>A BVS organiza a informação em uma estrutura que integra e interconecta bases de dados referenciais, diretórios de especialistas, eventos e instituições, catálogo de recursos de informação disponíveis na internet, coleções de textos completos com destaque para a coleção SciELO (Scientific Electronic Library Online) de revistas científicas, serviços de disseminação seletiva de informação, fontes de informação de apoio à educação e a tomada de decisão, notícias, listas de discussão e apoio a comunidades virtuais.</a:t>
            </a:r>
          </a:p>
        </p:txBody>
      </p:sp>
    </p:spTree>
    <p:extLst>
      <p:ext uri="{BB962C8B-B14F-4D97-AF65-F5344CB8AC3E}">
        <p14:creationId xmlns:p14="http://schemas.microsoft.com/office/powerpoint/2010/main" val="13315867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a:extLst>
              <a:ext uri="{FF2B5EF4-FFF2-40B4-BE49-F238E27FC236}">
                <a16:creationId xmlns="" xmlns:a16="http://schemas.microsoft.com/office/drawing/2014/main" id="{497FC793-78C9-4AC1-B849-E46C27E3BCF9}"/>
              </a:ext>
            </a:extLst>
          </p:cNvPr>
          <p:cNvSpPr>
            <a:spLocks noGrp="1" noChangeArrowheads="1"/>
          </p:cNvSpPr>
          <p:nvPr>
            <p:ph type="title" idx="4294967295"/>
          </p:nvPr>
        </p:nvSpPr>
        <p:spPr bwMode="auto">
          <a:xfrm>
            <a:off x="457200" y="274638"/>
            <a:ext cx="8229600" cy="11430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a:r>
              <a:rPr lang="pt-BR" altLang="pt-BR" b="1">
                <a:solidFill>
                  <a:srgbClr val="000000"/>
                </a:solidFill>
                <a:effectLst/>
                <a:latin typeface="Times New Roman" panose="02020603050405020304" pitchFamily="18" charset="0"/>
              </a:rPr>
              <a:t>O Portal BVS</a:t>
            </a:r>
          </a:p>
        </p:txBody>
      </p:sp>
      <p:sp>
        <p:nvSpPr>
          <p:cNvPr id="406531" name="Rectangle 3">
            <a:extLst>
              <a:ext uri="{FF2B5EF4-FFF2-40B4-BE49-F238E27FC236}">
                <a16:creationId xmlns="" xmlns:a16="http://schemas.microsoft.com/office/drawing/2014/main" id="{52872240-1DE2-4DB1-8DD9-BFFA43048A42}"/>
              </a:ext>
            </a:extLst>
          </p:cNvPr>
          <p:cNvSpPr>
            <a:spLocks noGrp="1" noChangeArrowheads="1"/>
          </p:cNvSpPr>
          <p:nvPr>
            <p:ph type="body" idx="4294967295"/>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buFontTx/>
              <a:buNone/>
            </a:pPr>
            <a:endParaRPr lang="pt-BR" altLang="pt-BR">
              <a:solidFill>
                <a:srgbClr val="000000"/>
              </a:solidFill>
              <a:effectLst/>
              <a:latin typeface="Times New Roman" panose="02020603050405020304" pitchFamily="18" charset="0"/>
            </a:endParaRPr>
          </a:p>
          <a:p>
            <a:pPr algn="ctr">
              <a:buFontTx/>
              <a:buNone/>
            </a:pPr>
            <a:r>
              <a:rPr lang="pt-BR" altLang="pt-BR">
                <a:solidFill>
                  <a:srgbClr val="000000"/>
                </a:solidFill>
                <a:effectLst/>
                <a:latin typeface="Times New Roman" panose="02020603050405020304" pitchFamily="18" charset="0"/>
              </a:rPr>
              <a:t>A Biblioteca Virtual em Saúde (BVS) é um portal composto por fontes de informação em</a:t>
            </a:r>
          </a:p>
          <a:p>
            <a:pPr algn="ctr">
              <a:buFontTx/>
              <a:buNone/>
            </a:pPr>
            <a:r>
              <a:rPr lang="pt-BR" altLang="pt-BR">
                <a:solidFill>
                  <a:srgbClr val="000000"/>
                </a:solidFill>
                <a:effectLst/>
                <a:latin typeface="Times New Roman" panose="02020603050405020304" pitchFamily="18" charset="0"/>
              </a:rPr>
              <a:t>ciências da saúde para atender às necessidades de informação técnico-científica de profissionais e</a:t>
            </a:r>
          </a:p>
          <a:p>
            <a:pPr algn="ctr">
              <a:buFontTx/>
              <a:buNone/>
            </a:pPr>
            <a:r>
              <a:rPr lang="pt-BR" altLang="pt-BR">
                <a:solidFill>
                  <a:srgbClr val="000000"/>
                </a:solidFill>
                <a:effectLst/>
                <a:latin typeface="Times New Roman" panose="02020603050405020304" pitchFamily="18" charset="0"/>
              </a:rPr>
              <a:t>estudantes da área.</a:t>
            </a:r>
          </a:p>
        </p:txBody>
      </p:sp>
    </p:spTree>
    <p:extLst>
      <p:ext uri="{BB962C8B-B14F-4D97-AF65-F5344CB8AC3E}">
        <p14:creationId xmlns:p14="http://schemas.microsoft.com/office/powerpoint/2010/main" val="11955009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a:extLst>
              <a:ext uri="{FF2B5EF4-FFF2-40B4-BE49-F238E27FC236}">
                <a16:creationId xmlns="" xmlns:a16="http://schemas.microsoft.com/office/drawing/2014/main" id="{497FC793-78C9-4AC1-B849-E46C27E3BCF9}"/>
              </a:ext>
            </a:extLst>
          </p:cNvPr>
          <p:cNvSpPr>
            <a:spLocks noGrp="1" noChangeArrowheads="1"/>
          </p:cNvSpPr>
          <p:nvPr>
            <p:ph type="title" idx="4294967295"/>
          </p:nvPr>
        </p:nvSpPr>
        <p:spPr bwMode="auto">
          <a:xfrm>
            <a:off x="457200" y="274638"/>
            <a:ext cx="8229600" cy="11430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a:r>
              <a:rPr lang="pt-BR" altLang="pt-BR" b="1" dirty="0">
                <a:solidFill>
                  <a:srgbClr val="000000"/>
                </a:solidFill>
                <a:effectLst/>
                <a:latin typeface="Times New Roman" panose="02020603050405020304" pitchFamily="18" charset="0"/>
              </a:rPr>
              <a:t>O Portal BVS</a:t>
            </a:r>
          </a:p>
        </p:txBody>
      </p:sp>
      <p:sp>
        <p:nvSpPr>
          <p:cNvPr id="2" name="Retângulo 1">
            <a:extLst>
              <a:ext uri="{FF2B5EF4-FFF2-40B4-BE49-F238E27FC236}">
                <a16:creationId xmlns="" xmlns:a16="http://schemas.microsoft.com/office/drawing/2014/main" id="{C3B89F2C-D89E-4B86-8000-B23FC961C1ED}"/>
              </a:ext>
            </a:extLst>
          </p:cNvPr>
          <p:cNvSpPr/>
          <p:nvPr/>
        </p:nvSpPr>
        <p:spPr>
          <a:xfrm>
            <a:off x="1892522" y="2883608"/>
            <a:ext cx="5954835" cy="1323439"/>
          </a:xfrm>
          <a:prstGeom prst="rect">
            <a:avLst/>
          </a:prstGeom>
        </p:spPr>
        <p:txBody>
          <a:bodyPr wrap="none">
            <a:spAutoFit/>
          </a:bodyPr>
          <a:lstStyle/>
          <a:p>
            <a:pPr>
              <a:spcBef>
                <a:spcPct val="50000"/>
              </a:spcBef>
            </a:pPr>
            <a:r>
              <a:rPr lang="pt-BR" altLang="pt-BR" sz="3200" b="1" dirty="0"/>
              <a:t>Descritores em Ciências da Saúde </a:t>
            </a:r>
          </a:p>
          <a:p>
            <a:pPr algn="ctr">
              <a:spcBef>
                <a:spcPct val="50000"/>
              </a:spcBef>
            </a:pPr>
            <a:r>
              <a:rPr lang="pt-BR" altLang="pt-BR" sz="3200" b="1" dirty="0" err="1"/>
              <a:t>DeCS</a:t>
            </a:r>
            <a:endParaRPr lang="pt-BR" altLang="pt-BR" sz="3200" b="1" dirty="0"/>
          </a:p>
        </p:txBody>
      </p:sp>
    </p:spTree>
    <p:extLst>
      <p:ext uri="{BB962C8B-B14F-4D97-AF65-F5344CB8AC3E}">
        <p14:creationId xmlns:p14="http://schemas.microsoft.com/office/powerpoint/2010/main" val="36373779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a:extLst>
              <a:ext uri="{FF2B5EF4-FFF2-40B4-BE49-F238E27FC236}">
                <a16:creationId xmlns="" xmlns:a16="http://schemas.microsoft.com/office/drawing/2014/main" id="{D7CC154D-5CED-41C0-95D8-266848F77099}"/>
              </a:ext>
            </a:extLst>
          </p:cNvPr>
          <p:cNvSpPr txBox="1">
            <a:spLocks noChangeArrowheads="1"/>
          </p:cNvSpPr>
          <p:nvPr/>
        </p:nvSpPr>
        <p:spPr bwMode="auto">
          <a:xfrm>
            <a:off x="1908175" y="1052513"/>
            <a:ext cx="46085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sz="2000" b="1" i="0"/>
              <a:t>DEFINIÇÃO</a:t>
            </a:r>
          </a:p>
        </p:txBody>
      </p:sp>
      <p:sp>
        <p:nvSpPr>
          <p:cNvPr id="60419" name="Text Box 3">
            <a:extLst>
              <a:ext uri="{FF2B5EF4-FFF2-40B4-BE49-F238E27FC236}">
                <a16:creationId xmlns="" xmlns:a16="http://schemas.microsoft.com/office/drawing/2014/main" id="{63A696F7-B881-4ACF-88E2-E614F09979AE}"/>
              </a:ext>
            </a:extLst>
          </p:cNvPr>
          <p:cNvSpPr txBox="1">
            <a:spLocks noChangeArrowheads="1"/>
          </p:cNvSpPr>
          <p:nvPr/>
        </p:nvSpPr>
        <p:spPr bwMode="auto">
          <a:xfrm>
            <a:off x="179388" y="1700213"/>
            <a:ext cx="849788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lnSpc>
                <a:spcPct val="150000"/>
              </a:lnSpc>
              <a:spcBef>
                <a:spcPct val="50000"/>
              </a:spcBef>
              <a:buFontTx/>
              <a:buChar char="•"/>
            </a:pPr>
            <a:r>
              <a:rPr lang="pt-BR" altLang="pt-BR" sz="2000" i="0"/>
              <a:t> Vocabulário controlado (único, padrão) para indexar literatura científica e técnica relacionada à saúde  </a:t>
            </a:r>
          </a:p>
        </p:txBody>
      </p:sp>
      <p:sp>
        <p:nvSpPr>
          <p:cNvPr id="60420" name="Text Box 4">
            <a:extLst>
              <a:ext uri="{FF2B5EF4-FFF2-40B4-BE49-F238E27FC236}">
                <a16:creationId xmlns="" xmlns:a16="http://schemas.microsoft.com/office/drawing/2014/main" id="{AEC57902-9632-42DC-99B8-477D349BF2E3}"/>
              </a:ext>
            </a:extLst>
          </p:cNvPr>
          <p:cNvSpPr txBox="1">
            <a:spLocks noChangeArrowheads="1"/>
          </p:cNvSpPr>
          <p:nvPr/>
        </p:nvSpPr>
        <p:spPr bwMode="auto">
          <a:xfrm>
            <a:off x="179388" y="2924175"/>
            <a:ext cx="8642350" cy="237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lnSpc>
                <a:spcPct val="150000"/>
              </a:lnSpc>
              <a:spcBef>
                <a:spcPct val="50000"/>
              </a:spcBef>
              <a:buFontTx/>
              <a:buChar char="•"/>
            </a:pPr>
            <a:r>
              <a:rPr lang="pt-BR" altLang="pt-BR" sz="2000" i="0"/>
              <a:t> Linguagem única para indexação e </a:t>
            </a:r>
            <a:r>
              <a:rPr lang="pt-BR" altLang="pt-BR" sz="2000"/>
              <a:t>recuperação </a:t>
            </a:r>
            <a:r>
              <a:rPr lang="pt-BR" altLang="pt-BR" sz="2000" i="0"/>
              <a:t>da informação entre os componentes do </a:t>
            </a:r>
            <a:r>
              <a:rPr lang="pt-BR" altLang="pt-BR" sz="2000"/>
              <a:t>Sistema Latino-Americano e do Caribe de Informação em Ciências da Saúde</a:t>
            </a:r>
            <a:r>
              <a:rPr lang="pt-BR" altLang="pt-BR" sz="2000" i="0"/>
              <a:t>, coordenado pela BIREME, e que abrange 37 países na América Latina e no Caribe, permitindo um diálogo uniforme entre cerca de 600 bibliotecas.</a:t>
            </a:r>
          </a:p>
        </p:txBody>
      </p:sp>
      <p:sp>
        <p:nvSpPr>
          <p:cNvPr id="60421" name="Text Box 5">
            <a:extLst>
              <a:ext uri="{FF2B5EF4-FFF2-40B4-BE49-F238E27FC236}">
                <a16:creationId xmlns="" xmlns:a16="http://schemas.microsoft.com/office/drawing/2014/main" id="{B75F1338-834F-40D6-8A50-64A98936CD6F}"/>
              </a:ext>
            </a:extLst>
          </p:cNvPr>
          <p:cNvSpPr txBox="1">
            <a:spLocks noChangeArrowheads="1"/>
          </p:cNvSpPr>
          <p:nvPr/>
        </p:nvSpPr>
        <p:spPr bwMode="auto">
          <a:xfrm>
            <a:off x="921318" y="557213"/>
            <a:ext cx="813593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600" b="1" i="0" dirty="0"/>
              <a:t>Descritores em Ciências da Saúde – </a:t>
            </a:r>
            <a:r>
              <a:rPr lang="pt-BR" altLang="pt-BR" sz="2600" b="1" i="0" dirty="0" err="1"/>
              <a:t>DeCS</a:t>
            </a:r>
            <a:endParaRPr lang="pt-BR" altLang="pt-BR" sz="2600" b="1" i="0" dirty="0"/>
          </a:p>
        </p:txBody>
      </p:sp>
    </p:spTree>
    <p:extLst>
      <p:ext uri="{BB962C8B-B14F-4D97-AF65-F5344CB8AC3E}">
        <p14:creationId xmlns:p14="http://schemas.microsoft.com/office/powerpoint/2010/main" val="28612152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a:extLst>
              <a:ext uri="{FF2B5EF4-FFF2-40B4-BE49-F238E27FC236}">
                <a16:creationId xmlns="" xmlns:a16="http://schemas.microsoft.com/office/drawing/2014/main" id="{F298D697-A785-41BC-9E37-34D5D2B9D71D}"/>
              </a:ext>
            </a:extLst>
          </p:cNvPr>
          <p:cNvSpPr txBox="1">
            <a:spLocks noChangeArrowheads="1"/>
          </p:cNvSpPr>
          <p:nvPr/>
        </p:nvSpPr>
        <p:spPr bwMode="auto">
          <a:xfrm>
            <a:off x="2339975" y="1125538"/>
            <a:ext cx="46085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sz="2000" b="1" i="0"/>
              <a:t>HISTÓRICO</a:t>
            </a:r>
          </a:p>
        </p:txBody>
      </p:sp>
      <p:sp>
        <p:nvSpPr>
          <p:cNvPr id="61443" name="Text Box 3">
            <a:extLst>
              <a:ext uri="{FF2B5EF4-FFF2-40B4-BE49-F238E27FC236}">
                <a16:creationId xmlns="" xmlns:a16="http://schemas.microsoft.com/office/drawing/2014/main" id="{B938DF0E-6947-432F-9167-EBD9ADAC63C7}"/>
              </a:ext>
            </a:extLst>
          </p:cNvPr>
          <p:cNvSpPr txBox="1">
            <a:spLocks noChangeArrowheads="1"/>
          </p:cNvSpPr>
          <p:nvPr/>
        </p:nvSpPr>
        <p:spPr bwMode="auto">
          <a:xfrm>
            <a:off x="323850" y="1916113"/>
            <a:ext cx="84978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buFontTx/>
              <a:buChar char="•"/>
            </a:pPr>
            <a:r>
              <a:rPr lang="pt-BR" altLang="pt-BR" sz="2000" i="0"/>
              <a:t> 1960 – Idealização do MeSH – Medical Subject Headings pela U.S National Library of Medicine - NLM</a:t>
            </a:r>
          </a:p>
        </p:txBody>
      </p:sp>
      <p:sp>
        <p:nvSpPr>
          <p:cNvPr id="61444" name="Text Box 7">
            <a:extLst>
              <a:ext uri="{FF2B5EF4-FFF2-40B4-BE49-F238E27FC236}">
                <a16:creationId xmlns="" xmlns:a16="http://schemas.microsoft.com/office/drawing/2014/main" id="{94133093-BA99-450A-9CFA-61EB8724A78F}"/>
              </a:ext>
            </a:extLst>
          </p:cNvPr>
          <p:cNvSpPr txBox="1">
            <a:spLocks noChangeArrowheads="1"/>
          </p:cNvSpPr>
          <p:nvPr/>
        </p:nvSpPr>
        <p:spPr bwMode="auto">
          <a:xfrm>
            <a:off x="896152" y="439738"/>
            <a:ext cx="813593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600" b="1" i="0" dirty="0"/>
              <a:t>Descritores em Ciências da Saúde – </a:t>
            </a:r>
            <a:r>
              <a:rPr lang="pt-BR" altLang="pt-BR" sz="2600" b="1" i="0" dirty="0" err="1"/>
              <a:t>DeCS</a:t>
            </a:r>
            <a:endParaRPr lang="pt-BR" altLang="pt-BR" sz="2600" b="1" i="0" dirty="0"/>
          </a:p>
        </p:txBody>
      </p:sp>
      <p:sp>
        <p:nvSpPr>
          <p:cNvPr id="61445" name="Text Box 8">
            <a:extLst>
              <a:ext uri="{FF2B5EF4-FFF2-40B4-BE49-F238E27FC236}">
                <a16:creationId xmlns="" xmlns:a16="http://schemas.microsoft.com/office/drawing/2014/main" id="{43431743-0D38-4BA2-B4D9-ECA2E7114B5D}"/>
              </a:ext>
            </a:extLst>
          </p:cNvPr>
          <p:cNvSpPr txBox="1">
            <a:spLocks noChangeArrowheads="1"/>
          </p:cNvSpPr>
          <p:nvPr/>
        </p:nvSpPr>
        <p:spPr bwMode="auto">
          <a:xfrm>
            <a:off x="250825" y="4508500"/>
            <a:ext cx="84248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buFontTx/>
              <a:buChar char="•"/>
            </a:pPr>
            <a:r>
              <a:rPr lang="pt-BR" altLang="pt-BR" sz="2000" i="0"/>
              <a:t>1982 – A BIREME desenvolve o DeCS a partir do MESH</a:t>
            </a:r>
          </a:p>
        </p:txBody>
      </p:sp>
      <p:sp>
        <p:nvSpPr>
          <p:cNvPr id="61446" name="Text Box 9">
            <a:extLst>
              <a:ext uri="{FF2B5EF4-FFF2-40B4-BE49-F238E27FC236}">
                <a16:creationId xmlns="" xmlns:a16="http://schemas.microsoft.com/office/drawing/2014/main" id="{45A498B9-DAF1-4CB4-AA63-F494622E83ED}"/>
              </a:ext>
            </a:extLst>
          </p:cNvPr>
          <p:cNvSpPr txBox="1">
            <a:spLocks noChangeArrowheads="1"/>
          </p:cNvSpPr>
          <p:nvPr/>
        </p:nvSpPr>
        <p:spPr bwMode="auto">
          <a:xfrm>
            <a:off x="250825" y="4005263"/>
            <a:ext cx="88931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buFontTx/>
              <a:buChar char="•"/>
            </a:pPr>
            <a:r>
              <a:rPr lang="pt-BR" altLang="pt-BR" sz="2000" i="0"/>
              <a:t>1971 – MEDLARS online - MEDLINE</a:t>
            </a:r>
          </a:p>
        </p:txBody>
      </p:sp>
      <p:sp>
        <p:nvSpPr>
          <p:cNvPr id="61447" name="Text Box 10">
            <a:extLst>
              <a:ext uri="{FF2B5EF4-FFF2-40B4-BE49-F238E27FC236}">
                <a16:creationId xmlns="" xmlns:a16="http://schemas.microsoft.com/office/drawing/2014/main" id="{B1F895FC-4726-4628-89FD-91258135F415}"/>
              </a:ext>
            </a:extLst>
          </p:cNvPr>
          <p:cNvSpPr txBox="1">
            <a:spLocks noChangeArrowheads="1"/>
          </p:cNvSpPr>
          <p:nvPr/>
        </p:nvSpPr>
        <p:spPr bwMode="auto">
          <a:xfrm>
            <a:off x="250825" y="3573463"/>
            <a:ext cx="88931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buFontTx/>
              <a:buChar char="•"/>
            </a:pPr>
            <a:r>
              <a:rPr lang="pt-BR" altLang="pt-BR" sz="2000" i="0"/>
              <a:t>1967 – Fundação da BIREME</a:t>
            </a:r>
          </a:p>
        </p:txBody>
      </p:sp>
      <p:sp>
        <p:nvSpPr>
          <p:cNvPr id="61448" name="Text Box 11">
            <a:extLst>
              <a:ext uri="{FF2B5EF4-FFF2-40B4-BE49-F238E27FC236}">
                <a16:creationId xmlns="" xmlns:a16="http://schemas.microsoft.com/office/drawing/2014/main" id="{9A2D7163-B1DD-457C-994C-E1C1ECCDCB1C}"/>
              </a:ext>
            </a:extLst>
          </p:cNvPr>
          <p:cNvSpPr txBox="1">
            <a:spLocks noChangeArrowheads="1"/>
          </p:cNvSpPr>
          <p:nvPr/>
        </p:nvSpPr>
        <p:spPr bwMode="auto">
          <a:xfrm>
            <a:off x="323850" y="2708275"/>
            <a:ext cx="86423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spcBef>
                <a:spcPct val="50000"/>
              </a:spcBef>
              <a:buFontTx/>
              <a:buChar char="•"/>
            </a:pPr>
            <a:r>
              <a:rPr lang="pt-BR" altLang="pt-BR" sz="2000" i="0"/>
              <a:t> 1964 – A NLM desenvolve o MEDLARS - Medical Literature Analysis and Retrieval System </a:t>
            </a:r>
          </a:p>
        </p:txBody>
      </p:sp>
    </p:spTree>
    <p:extLst>
      <p:ext uri="{BB962C8B-B14F-4D97-AF65-F5344CB8AC3E}">
        <p14:creationId xmlns:p14="http://schemas.microsoft.com/office/powerpoint/2010/main" val="35835254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a:extLst>
              <a:ext uri="{FF2B5EF4-FFF2-40B4-BE49-F238E27FC236}">
                <a16:creationId xmlns="" xmlns:a16="http://schemas.microsoft.com/office/drawing/2014/main" id="{465E413D-F722-49CE-A28D-7CE1CC546E50}"/>
              </a:ext>
            </a:extLst>
          </p:cNvPr>
          <p:cNvSpPr txBox="1">
            <a:spLocks noChangeArrowheads="1"/>
          </p:cNvSpPr>
          <p:nvPr/>
        </p:nvSpPr>
        <p:spPr bwMode="auto">
          <a:xfrm>
            <a:off x="1908175" y="1196975"/>
            <a:ext cx="46085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sz="2000" b="1" i="0"/>
              <a:t>CARACTERÍSTICAS</a:t>
            </a:r>
          </a:p>
        </p:txBody>
      </p:sp>
      <p:sp>
        <p:nvSpPr>
          <p:cNvPr id="62467" name="Text Box 4">
            <a:extLst>
              <a:ext uri="{FF2B5EF4-FFF2-40B4-BE49-F238E27FC236}">
                <a16:creationId xmlns="" xmlns:a16="http://schemas.microsoft.com/office/drawing/2014/main" id="{9E6BDE66-60B0-4B09-B38D-9A65CD9C01B4}"/>
              </a:ext>
            </a:extLst>
          </p:cNvPr>
          <p:cNvSpPr txBox="1">
            <a:spLocks noChangeArrowheads="1"/>
          </p:cNvSpPr>
          <p:nvPr/>
        </p:nvSpPr>
        <p:spPr bwMode="auto">
          <a:xfrm>
            <a:off x="250825" y="2205038"/>
            <a:ext cx="8642350" cy="253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spcBef>
                <a:spcPct val="50000"/>
              </a:spcBef>
            </a:pPr>
            <a:r>
              <a:rPr lang="pt-BR" altLang="pt-BR" sz="2000" i="0"/>
              <a:t>Além dos termos médicos originais do MeSH foram desenvolvidas as áreas específicas:</a:t>
            </a:r>
          </a:p>
          <a:p>
            <a:pPr algn="just" eaLnBrk="1" hangingPunct="1">
              <a:spcBef>
                <a:spcPct val="50000"/>
              </a:spcBef>
              <a:buFontTx/>
              <a:buChar char="•"/>
            </a:pPr>
            <a:r>
              <a:rPr lang="pt-BR" altLang="pt-BR" sz="2000"/>
              <a:t>Saúde Pública</a:t>
            </a:r>
            <a:endParaRPr lang="pt-BR" altLang="pt-BR" sz="2000" i="0"/>
          </a:p>
          <a:p>
            <a:pPr algn="just" eaLnBrk="1" hangingPunct="1">
              <a:spcBef>
                <a:spcPct val="50000"/>
              </a:spcBef>
              <a:buFontTx/>
              <a:buChar char="•"/>
            </a:pPr>
            <a:r>
              <a:rPr lang="pt-BR" altLang="pt-BR" sz="2000"/>
              <a:t>Homeopatia</a:t>
            </a:r>
            <a:endParaRPr lang="pt-BR" altLang="pt-BR" sz="2000" i="0"/>
          </a:p>
          <a:p>
            <a:pPr algn="just" eaLnBrk="1" hangingPunct="1">
              <a:spcBef>
                <a:spcPct val="50000"/>
              </a:spcBef>
              <a:buFontTx/>
              <a:buChar char="•"/>
            </a:pPr>
            <a:r>
              <a:rPr lang="pt-BR" altLang="pt-BR" sz="2000"/>
              <a:t>Ciência e Saúde</a:t>
            </a:r>
            <a:r>
              <a:rPr lang="pt-BR" altLang="pt-BR" sz="2000" i="0"/>
              <a:t> </a:t>
            </a:r>
          </a:p>
          <a:p>
            <a:pPr algn="just" eaLnBrk="1" hangingPunct="1">
              <a:spcBef>
                <a:spcPct val="50000"/>
              </a:spcBef>
              <a:buFontTx/>
              <a:buChar char="•"/>
            </a:pPr>
            <a:r>
              <a:rPr lang="pt-BR" altLang="pt-BR" sz="2000"/>
              <a:t>Vigilância Sanitária</a:t>
            </a:r>
            <a:endParaRPr lang="pt-BR" altLang="pt-BR" sz="2000" i="0"/>
          </a:p>
        </p:txBody>
      </p:sp>
      <p:sp>
        <p:nvSpPr>
          <p:cNvPr id="62468" name="Text Box 5">
            <a:extLst>
              <a:ext uri="{FF2B5EF4-FFF2-40B4-BE49-F238E27FC236}">
                <a16:creationId xmlns="" xmlns:a16="http://schemas.microsoft.com/office/drawing/2014/main" id="{4DD12B77-AD43-4F48-A2FD-F076A11FB8EC}"/>
              </a:ext>
            </a:extLst>
          </p:cNvPr>
          <p:cNvSpPr txBox="1">
            <a:spLocks noChangeArrowheads="1"/>
          </p:cNvSpPr>
          <p:nvPr/>
        </p:nvSpPr>
        <p:spPr bwMode="auto">
          <a:xfrm>
            <a:off x="1008063" y="646906"/>
            <a:ext cx="813593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600" b="1" i="0" dirty="0"/>
              <a:t>Descritores em Ciências da Saúde – </a:t>
            </a:r>
            <a:r>
              <a:rPr lang="pt-BR" altLang="pt-BR" sz="2600" b="1" i="0" dirty="0" err="1"/>
              <a:t>DeCS</a:t>
            </a:r>
            <a:endParaRPr lang="pt-BR" altLang="pt-BR" sz="2600" b="1" i="0" dirty="0"/>
          </a:p>
        </p:txBody>
      </p:sp>
    </p:spTree>
    <p:extLst>
      <p:ext uri="{BB962C8B-B14F-4D97-AF65-F5344CB8AC3E}">
        <p14:creationId xmlns:p14="http://schemas.microsoft.com/office/powerpoint/2010/main" val="35254934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a:extLst>
              <a:ext uri="{FF2B5EF4-FFF2-40B4-BE49-F238E27FC236}">
                <a16:creationId xmlns="" xmlns:a16="http://schemas.microsoft.com/office/drawing/2014/main" id="{C9B281FF-A38A-4803-B157-23D666E876B7}"/>
              </a:ext>
            </a:extLst>
          </p:cNvPr>
          <p:cNvSpPr txBox="1">
            <a:spLocks noChangeArrowheads="1"/>
          </p:cNvSpPr>
          <p:nvPr/>
        </p:nvSpPr>
        <p:spPr bwMode="auto">
          <a:xfrm>
            <a:off x="395288" y="1567656"/>
            <a:ext cx="83915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spcBef>
                <a:spcPct val="50000"/>
              </a:spcBef>
              <a:buFontTx/>
              <a:buChar char="•"/>
            </a:pPr>
            <a:r>
              <a:rPr lang="pt-BR" altLang="pt-BR" sz="1800" i="0" dirty="0"/>
              <a:t> </a:t>
            </a:r>
            <a:r>
              <a:rPr lang="pt-BR" altLang="pt-BR" sz="1800" b="1" i="0" dirty="0"/>
              <a:t>Trilíngüe</a:t>
            </a:r>
            <a:r>
              <a:rPr lang="pt-BR" altLang="pt-BR" sz="1800" i="0" dirty="0"/>
              <a:t> (inglês, espanhol e português)</a:t>
            </a:r>
            <a:endParaRPr lang="pt-BR" altLang="pt-BR" sz="1800" dirty="0"/>
          </a:p>
        </p:txBody>
      </p:sp>
      <p:sp>
        <p:nvSpPr>
          <p:cNvPr id="63491" name="Rectangle 3">
            <a:extLst>
              <a:ext uri="{FF2B5EF4-FFF2-40B4-BE49-F238E27FC236}">
                <a16:creationId xmlns="" xmlns:a16="http://schemas.microsoft.com/office/drawing/2014/main" id="{98950D36-C4A6-4713-A883-C307496E5D72}"/>
              </a:ext>
            </a:extLst>
          </p:cNvPr>
          <p:cNvSpPr>
            <a:spLocks noChangeArrowheads="1"/>
          </p:cNvSpPr>
          <p:nvPr/>
        </p:nvSpPr>
        <p:spPr bwMode="auto">
          <a:xfrm>
            <a:off x="395288" y="2132013"/>
            <a:ext cx="8424862"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buFontTx/>
              <a:buChar char="•"/>
            </a:pPr>
            <a:r>
              <a:rPr lang="pt-BR" altLang="pt-BR" sz="1800" b="1" i="0"/>
              <a:t> Poli-hierárquico - </a:t>
            </a:r>
            <a:r>
              <a:rPr lang="pt-BR" altLang="pt-BR" sz="1800" i="0"/>
              <a:t>Um descritor pode pertencer a mais de uma área ou categoria, ou a vários ramos da mesma categoria devido à natureza multidisciplinar de muitos conceitos</a:t>
            </a:r>
          </a:p>
        </p:txBody>
      </p:sp>
      <p:sp>
        <p:nvSpPr>
          <p:cNvPr id="63492" name="Rectangle 4">
            <a:extLst>
              <a:ext uri="{FF2B5EF4-FFF2-40B4-BE49-F238E27FC236}">
                <a16:creationId xmlns="" xmlns:a16="http://schemas.microsoft.com/office/drawing/2014/main" id="{22DA50F3-319E-4C9D-B790-94ED2720D0D0}"/>
              </a:ext>
            </a:extLst>
          </p:cNvPr>
          <p:cNvSpPr>
            <a:spLocks noChangeArrowheads="1"/>
          </p:cNvSpPr>
          <p:nvPr/>
        </p:nvSpPr>
        <p:spPr bwMode="auto">
          <a:xfrm>
            <a:off x="395288" y="3429000"/>
            <a:ext cx="8424862"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buFontTx/>
              <a:buChar char="•"/>
            </a:pPr>
            <a:r>
              <a:rPr lang="pt-BR" altLang="pt-BR" sz="1800" b="1" i="0"/>
              <a:t> Coordenação - </a:t>
            </a:r>
            <a:r>
              <a:rPr lang="pt-BR" altLang="pt-BR" sz="1800" i="0"/>
              <a:t>Uso de dois ou mais descritores, ou de um descritor e um qualificador que juntos cubram um mesmo conceito, a fim de evitar a criação de uma extensa lista de descritores “desnecessários”, algumas das pós-coordenações, quando justificadas pela frequência de uso, poderiam tornar-se descritores.</a:t>
            </a:r>
          </a:p>
        </p:txBody>
      </p:sp>
      <p:sp>
        <p:nvSpPr>
          <p:cNvPr id="63493" name="Text Box 5">
            <a:extLst>
              <a:ext uri="{FF2B5EF4-FFF2-40B4-BE49-F238E27FC236}">
                <a16:creationId xmlns="" xmlns:a16="http://schemas.microsoft.com/office/drawing/2014/main" id="{35917DE8-0517-4FE6-A021-96166348AC95}"/>
              </a:ext>
            </a:extLst>
          </p:cNvPr>
          <p:cNvSpPr txBox="1">
            <a:spLocks noChangeArrowheads="1"/>
          </p:cNvSpPr>
          <p:nvPr/>
        </p:nvSpPr>
        <p:spPr bwMode="auto">
          <a:xfrm>
            <a:off x="1008063" y="571500"/>
            <a:ext cx="813593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600" b="1" i="0" dirty="0"/>
              <a:t>Descritores em Ciências da Saúde – </a:t>
            </a:r>
            <a:r>
              <a:rPr lang="pt-BR" altLang="pt-BR" sz="2600" b="1" i="0" dirty="0" err="1"/>
              <a:t>DeCS</a:t>
            </a:r>
            <a:endParaRPr lang="pt-BR" altLang="pt-BR" sz="2600" b="1" i="0" dirty="0"/>
          </a:p>
        </p:txBody>
      </p:sp>
    </p:spTree>
    <p:extLst>
      <p:ext uri="{BB962C8B-B14F-4D97-AF65-F5344CB8AC3E}">
        <p14:creationId xmlns:p14="http://schemas.microsoft.com/office/powerpoint/2010/main" val="32580287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2">
            <a:extLst>
              <a:ext uri="{FF2B5EF4-FFF2-40B4-BE49-F238E27FC236}">
                <a16:creationId xmlns="" xmlns:a16="http://schemas.microsoft.com/office/drawing/2014/main" id="{D8B04199-11A2-4330-9D88-6C1963B48D36}"/>
              </a:ext>
            </a:extLst>
          </p:cNvPr>
          <p:cNvSpPr txBox="1">
            <a:spLocks noChangeArrowheads="1"/>
          </p:cNvSpPr>
          <p:nvPr/>
        </p:nvSpPr>
        <p:spPr bwMode="auto">
          <a:xfrm>
            <a:off x="611188" y="1196975"/>
            <a:ext cx="46085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000" b="1" i="0"/>
              <a:t>Exemplo</a:t>
            </a:r>
          </a:p>
        </p:txBody>
      </p:sp>
      <p:sp>
        <p:nvSpPr>
          <p:cNvPr id="64515" name="Rectangle 3">
            <a:extLst>
              <a:ext uri="{FF2B5EF4-FFF2-40B4-BE49-F238E27FC236}">
                <a16:creationId xmlns="" xmlns:a16="http://schemas.microsoft.com/office/drawing/2014/main" id="{E4AFF47D-8AA7-4BE7-9603-DD91949AC460}"/>
              </a:ext>
            </a:extLst>
          </p:cNvPr>
          <p:cNvSpPr>
            <a:spLocks noChangeArrowheads="1"/>
          </p:cNvSpPr>
          <p:nvPr/>
        </p:nvSpPr>
        <p:spPr bwMode="auto">
          <a:xfrm>
            <a:off x="539750" y="1916113"/>
            <a:ext cx="36004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r>
              <a:rPr lang="pt-BR" altLang="pt-BR" sz="1800" i="0"/>
              <a:t>Descritor+Descritor </a:t>
            </a:r>
          </a:p>
          <a:p>
            <a:pPr eaLnBrk="1" hangingPunct="1"/>
            <a:r>
              <a:rPr lang="pt-BR" altLang="pt-BR" sz="1800" i="0"/>
              <a:t>Descritor+Qualificador </a:t>
            </a:r>
          </a:p>
          <a:p>
            <a:pPr eaLnBrk="1" hangingPunct="1"/>
            <a:r>
              <a:rPr lang="pt-BR" altLang="pt-BR" sz="1800" i="0"/>
              <a:t>Descritor+Pré-codificado </a:t>
            </a:r>
          </a:p>
          <a:p>
            <a:pPr eaLnBrk="1" hangingPunct="1"/>
            <a:r>
              <a:rPr lang="pt-BR" altLang="pt-BR" sz="1800" i="0"/>
              <a:t>Descritor+Tipo de Publicação</a:t>
            </a:r>
            <a:r>
              <a:rPr lang="pt-BR" altLang="pt-BR" sz="1800" i="0">
                <a:latin typeface="Arial" panose="020B0604020202020204" pitchFamily="34" charset="0"/>
              </a:rPr>
              <a:t> </a:t>
            </a:r>
          </a:p>
        </p:txBody>
      </p:sp>
      <p:sp>
        <p:nvSpPr>
          <p:cNvPr id="64516" name="Rectangle 4">
            <a:extLst>
              <a:ext uri="{FF2B5EF4-FFF2-40B4-BE49-F238E27FC236}">
                <a16:creationId xmlns="" xmlns:a16="http://schemas.microsoft.com/office/drawing/2014/main" id="{5D1C1202-E315-494E-AD68-D88E96AC2321}"/>
              </a:ext>
            </a:extLst>
          </p:cNvPr>
          <p:cNvSpPr>
            <a:spLocks noChangeArrowheads="1"/>
          </p:cNvSpPr>
          <p:nvPr/>
        </p:nvSpPr>
        <p:spPr bwMode="auto">
          <a:xfrm>
            <a:off x="395288" y="3284538"/>
            <a:ext cx="8056562" cy="311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r>
              <a:rPr lang="pt-BR" altLang="pt-BR" sz="1800" i="0"/>
              <a:t>1) Descritor1/qualificador </a:t>
            </a:r>
            <a:r>
              <a:rPr lang="pt-BR" altLang="pt-BR" sz="1800" b="1" i="0"/>
              <a:t>use</a:t>
            </a:r>
            <a:r>
              <a:rPr lang="pt-BR" altLang="pt-BR" sz="1800" i="0"/>
              <a:t> Descritor2 </a:t>
            </a:r>
            <a:br>
              <a:rPr lang="pt-BR" altLang="pt-BR" sz="1800" i="0"/>
            </a:br>
            <a:endParaRPr lang="pt-BR" altLang="pt-BR" sz="1800" i="0"/>
          </a:p>
          <a:p>
            <a:pPr eaLnBrk="1" hangingPunct="1"/>
            <a:r>
              <a:rPr lang="pt-BR" altLang="pt-BR" sz="1800" i="0"/>
              <a:t>Exemplo:    </a:t>
            </a:r>
            <a:br>
              <a:rPr lang="pt-BR" altLang="pt-BR" sz="1800" i="0"/>
            </a:br>
            <a:endParaRPr lang="pt-BR" altLang="pt-BR" sz="1800" i="0"/>
          </a:p>
          <a:p>
            <a:pPr eaLnBrk="1" hangingPunct="1"/>
            <a:r>
              <a:rPr lang="pt-BR" altLang="pt-BR" sz="1800" i="0"/>
              <a:t>       GRAVIDEZ/complicações </a:t>
            </a:r>
            <a:r>
              <a:rPr lang="pt-BR" altLang="pt-BR" sz="1800" b="1"/>
              <a:t>use</a:t>
            </a:r>
            <a:r>
              <a:rPr lang="pt-BR" altLang="pt-BR" sz="1800"/>
              <a:t> “COMPLICAÇÕES NA GRAVIDEZ”</a:t>
            </a:r>
            <a:r>
              <a:rPr lang="pt-BR" altLang="pt-BR" sz="1800" i="0"/>
              <a:t> </a:t>
            </a:r>
            <a:br>
              <a:rPr lang="pt-BR" altLang="pt-BR" sz="1800" i="0"/>
            </a:br>
            <a:endParaRPr lang="pt-BR" altLang="pt-BR" sz="1800" i="0"/>
          </a:p>
          <a:p>
            <a:pPr eaLnBrk="1" hangingPunct="1"/>
            <a:r>
              <a:rPr lang="pt-BR" altLang="pt-BR" sz="1800" i="0"/>
              <a:t>2) Descritor1 AND Descritor2 </a:t>
            </a:r>
            <a:r>
              <a:rPr lang="pt-BR" altLang="pt-BR" sz="1800" b="1"/>
              <a:t>use</a:t>
            </a:r>
            <a:r>
              <a:rPr lang="pt-BR" altLang="pt-BR" sz="1800"/>
              <a:t> Descritor3</a:t>
            </a:r>
            <a:r>
              <a:rPr lang="pt-BR" altLang="pt-BR" sz="1800" i="0"/>
              <a:t> </a:t>
            </a:r>
            <a:br>
              <a:rPr lang="pt-BR" altLang="pt-BR" sz="1800" i="0"/>
            </a:br>
            <a:endParaRPr lang="pt-BR" altLang="pt-BR" sz="1800" i="0"/>
          </a:p>
          <a:p>
            <a:pPr eaLnBrk="1" hangingPunct="1"/>
            <a:r>
              <a:rPr lang="pt-BR" altLang="pt-BR" sz="1800" i="0"/>
              <a:t>Exemplo:  </a:t>
            </a:r>
            <a:br>
              <a:rPr lang="pt-BR" altLang="pt-BR" sz="1800" i="0"/>
            </a:br>
            <a:endParaRPr lang="pt-BR" altLang="pt-BR" sz="1800" i="0"/>
          </a:p>
          <a:p>
            <a:pPr eaLnBrk="1" hangingPunct="1"/>
            <a:r>
              <a:rPr lang="pt-BR" altLang="pt-BR" sz="1800" i="0"/>
              <a:t>       TRANSPLANTE and RIM </a:t>
            </a:r>
            <a:r>
              <a:rPr lang="pt-BR" altLang="pt-BR" sz="1800" b="1"/>
              <a:t>use</a:t>
            </a:r>
            <a:r>
              <a:rPr lang="pt-BR" altLang="pt-BR" sz="1800"/>
              <a:t> “TRANSPLANTE DE RIM”</a:t>
            </a:r>
            <a:r>
              <a:rPr lang="pt-BR" altLang="pt-BR" sz="1800" i="0"/>
              <a:t> </a:t>
            </a:r>
          </a:p>
        </p:txBody>
      </p:sp>
      <p:sp>
        <p:nvSpPr>
          <p:cNvPr id="64517" name="Text Box 5">
            <a:extLst>
              <a:ext uri="{FF2B5EF4-FFF2-40B4-BE49-F238E27FC236}">
                <a16:creationId xmlns="" xmlns:a16="http://schemas.microsoft.com/office/drawing/2014/main" id="{A7CF2D0E-4DE2-4ACF-9703-144AE86D2240}"/>
              </a:ext>
            </a:extLst>
          </p:cNvPr>
          <p:cNvSpPr txBox="1">
            <a:spLocks noChangeArrowheads="1"/>
          </p:cNvSpPr>
          <p:nvPr/>
        </p:nvSpPr>
        <p:spPr bwMode="auto">
          <a:xfrm>
            <a:off x="870985" y="581819"/>
            <a:ext cx="813593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600" b="1" i="0" dirty="0"/>
              <a:t>Descritores em Ciências da Saúde – </a:t>
            </a:r>
            <a:r>
              <a:rPr lang="pt-BR" altLang="pt-BR" sz="2600" b="1" i="0" dirty="0" err="1"/>
              <a:t>DeCS</a:t>
            </a:r>
            <a:endParaRPr lang="pt-BR" altLang="pt-BR" sz="2600" b="1" i="0" dirty="0"/>
          </a:p>
        </p:txBody>
      </p:sp>
    </p:spTree>
    <p:extLst>
      <p:ext uri="{BB962C8B-B14F-4D97-AF65-F5344CB8AC3E}">
        <p14:creationId xmlns:p14="http://schemas.microsoft.com/office/powerpoint/2010/main" val="246208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4"/>
          <p:cNvSpPr txBox="1">
            <a:spLocks noChangeArrowheads="1"/>
          </p:cNvSpPr>
          <p:nvPr/>
        </p:nvSpPr>
        <p:spPr bwMode="auto">
          <a:xfrm>
            <a:off x="828675" y="2636838"/>
            <a:ext cx="64801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1800" b="1" i="0"/>
              <a:t>Grego </a:t>
            </a:r>
            <a:r>
              <a:rPr lang="pt-BR" altLang="pt-BR" sz="1800" b="1"/>
              <a:t>methodos </a:t>
            </a:r>
          </a:p>
        </p:txBody>
      </p:sp>
      <p:sp>
        <p:nvSpPr>
          <p:cNvPr id="26627" name="Text Box 5"/>
          <p:cNvSpPr txBox="1">
            <a:spLocks noChangeArrowheads="1"/>
          </p:cNvSpPr>
          <p:nvPr/>
        </p:nvSpPr>
        <p:spPr bwMode="auto">
          <a:xfrm>
            <a:off x="900113" y="3284538"/>
            <a:ext cx="4749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1800" b="1" i="0"/>
              <a:t>Meta – através de </a:t>
            </a:r>
          </a:p>
        </p:txBody>
      </p:sp>
      <p:sp>
        <p:nvSpPr>
          <p:cNvPr id="26628" name="Text Box 7"/>
          <p:cNvSpPr txBox="1">
            <a:spLocks noChangeArrowheads="1"/>
          </p:cNvSpPr>
          <p:nvPr/>
        </p:nvSpPr>
        <p:spPr bwMode="auto">
          <a:xfrm>
            <a:off x="900113" y="3932238"/>
            <a:ext cx="66960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1800" b="1" i="0"/>
              <a:t>Hodos – caminho, estrada</a:t>
            </a:r>
          </a:p>
        </p:txBody>
      </p:sp>
      <p:sp>
        <p:nvSpPr>
          <p:cNvPr id="26629" name="Text Box 8"/>
          <p:cNvSpPr txBox="1">
            <a:spLocks noChangeArrowheads="1"/>
          </p:cNvSpPr>
          <p:nvPr/>
        </p:nvSpPr>
        <p:spPr bwMode="auto">
          <a:xfrm>
            <a:off x="2411413" y="1685925"/>
            <a:ext cx="460851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b="1" i="0"/>
              <a:t>Conceito de método</a:t>
            </a:r>
          </a:p>
        </p:txBody>
      </p:sp>
      <p:sp>
        <p:nvSpPr>
          <p:cNvPr id="26630" name="Text Box 9"/>
          <p:cNvSpPr txBox="1">
            <a:spLocks noChangeArrowheads="1"/>
          </p:cNvSpPr>
          <p:nvPr/>
        </p:nvSpPr>
        <p:spPr bwMode="auto">
          <a:xfrm>
            <a:off x="468313" y="4598988"/>
            <a:ext cx="84248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000" b="1" i="0"/>
              <a:t>Caminho através do qual se procura chegar a algo ou um modo de fazer algo (Webster, 1997)</a:t>
            </a:r>
          </a:p>
        </p:txBody>
      </p:sp>
      <p:sp>
        <p:nvSpPr>
          <p:cNvPr id="26631" name="Text Box 10"/>
          <p:cNvSpPr txBox="1">
            <a:spLocks noChangeArrowheads="1"/>
          </p:cNvSpPr>
          <p:nvPr/>
        </p:nvSpPr>
        <p:spPr bwMode="auto">
          <a:xfrm>
            <a:off x="1258888" y="549275"/>
            <a:ext cx="619283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b="1" i="0">
                <a:latin typeface="Times New Roman" panose="02020603050405020304" pitchFamily="18" charset="0"/>
              </a:rPr>
              <a:t>Conhecendo as fontes de Informação</a:t>
            </a:r>
          </a:p>
        </p:txBody>
      </p:sp>
    </p:spTree>
    <p:extLst>
      <p:ext uri="{BB962C8B-B14F-4D97-AF65-F5344CB8AC3E}">
        <p14:creationId xmlns:p14="http://schemas.microsoft.com/office/powerpoint/2010/main" val="2997870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a:extLst>
              <a:ext uri="{FF2B5EF4-FFF2-40B4-BE49-F238E27FC236}">
                <a16:creationId xmlns="" xmlns:a16="http://schemas.microsoft.com/office/drawing/2014/main" id="{5D35B4EE-4ACD-4E32-88D5-59F67ADA12E8}"/>
              </a:ext>
            </a:extLst>
          </p:cNvPr>
          <p:cNvSpPr txBox="1">
            <a:spLocks noChangeArrowheads="1"/>
          </p:cNvSpPr>
          <p:nvPr/>
        </p:nvSpPr>
        <p:spPr bwMode="auto">
          <a:xfrm>
            <a:off x="726522" y="1215231"/>
            <a:ext cx="46085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000" b="1" i="0" dirty="0"/>
              <a:t>ATUALIZAÇÃO</a:t>
            </a:r>
          </a:p>
        </p:txBody>
      </p:sp>
      <p:sp>
        <p:nvSpPr>
          <p:cNvPr id="65539" name="Rectangle 3">
            <a:extLst>
              <a:ext uri="{FF2B5EF4-FFF2-40B4-BE49-F238E27FC236}">
                <a16:creationId xmlns="" xmlns:a16="http://schemas.microsoft.com/office/drawing/2014/main" id="{AABD717A-D085-4C22-A64E-CBBFAB515DA4}"/>
              </a:ext>
            </a:extLst>
          </p:cNvPr>
          <p:cNvSpPr>
            <a:spLocks noChangeArrowheads="1"/>
          </p:cNvSpPr>
          <p:nvPr/>
        </p:nvSpPr>
        <p:spPr bwMode="auto">
          <a:xfrm>
            <a:off x="323850" y="1701800"/>
            <a:ext cx="8496300" cy="421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r>
              <a:rPr lang="pt-BR" altLang="pt-BR" sz="1800" i="0"/>
              <a:t>São aceitas propostas de atualização do DeCS, uma vez apresentadas justificativas, por meio de projeto específico, discorrendo sobre:</a:t>
            </a:r>
          </a:p>
          <a:p>
            <a:pPr algn="just" eaLnBrk="1" hangingPunct="1"/>
            <a:endParaRPr lang="pt-BR" altLang="pt-BR" sz="1800" i="0"/>
          </a:p>
          <a:p>
            <a:pPr algn="just" eaLnBrk="1" hangingPunct="1"/>
            <a:r>
              <a:rPr lang="pt-BR" altLang="pt-BR" sz="1800" i="0"/>
              <a:t>• o registro do surgimento de novas áreas do conhecimento;</a:t>
            </a:r>
          </a:p>
          <a:p>
            <a:pPr algn="just" eaLnBrk="1" hangingPunct="1"/>
            <a:r>
              <a:rPr lang="pt-BR" altLang="pt-BR" sz="1800" i="0"/>
              <a:t>• a comprovação de que a terminologia atual do DeCS é insuficiente para representar o conteúdo temático (ou domínio) de uma área do conhecimento;</a:t>
            </a:r>
          </a:p>
          <a:p>
            <a:pPr algn="just" eaLnBrk="1" hangingPunct="1">
              <a:buFontTx/>
              <a:buChar char="•"/>
            </a:pPr>
            <a:r>
              <a:rPr lang="pt-BR" altLang="pt-BR" sz="1800" i="0"/>
              <a:t> identificação de descritores de uma área do conhecimento dispersos entre as atuais categorias do DeCS, e que por isso não se apresentam como uma unidade estruturada.</a:t>
            </a:r>
          </a:p>
          <a:p>
            <a:pPr algn="just" eaLnBrk="1" hangingPunct="1"/>
            <a:r>
              <a:rPr lang="pt-BR" altLang="pt-BR" sz="1800" i="0"/>
              <a:t>• Uma revisão de traduções de termos e/ou notas;</a:t>
            </a:r>
          </a:p>
          <a:p>
            <a:pPr algn="just" eaLnBrk="1" hangingPunct="1"/>
            <a:r>
              <a:rPr lang="pt-BR" altLang="pt-BR" sz="1800" i="0"/>
              <a:t>• mudanças na linguagem científica, requerendo modificação terminológica em um ou mais idiomas ou exclusão conceitual;</a:t>
            </a:r>
          </a:p>
          <a:p>
            <a:pPr algn="just" eaLnBrk="1" hangingPunct="1"/>
            <a:r>
              <a:rPr lang="pt-BR" altLang="pt-BR" sz="1800" i="0"/>
              <a:t>• mudanças no mapa do conhecimento (posição do conceito na estrutura hierárquica).</a:t>
            </a:r>
          </a:p>
        </p:txBody>
      </p:sp>
      <p:sp>
        <p:nvSpPr>
          <p:cNvPr id="65540" name="Text Box 4">
            <a:extLst>
              <a:ext uri="{FF2B5EF4-FFF2-40B4-BE49-F238E27FC236}">
                <a16:creationId xmlns="" xmlns:a16="http://schemas.microsoft.com/office/drawing/2014/main" id="{566B05C3-D1B4-4DE8-A555-875E74B43CED}"/>
              </a:ext>
            </a:extLst>
          </p:cNvPr>
          <p:cNvSpPr txBox="1">
            <a:spLocks noChangeArrowheads="1"/>
          </p:cNvSpPr>
          <p:nvPr/>
        </p:nvSpPr>
        <p:spPr bwMode="auto">
          <a:xfrm>
            <a:off x="1095012" y="636588"/>
            <a:ext cx="813593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600" b="1" i="0" dirty="0"/>
              <a:t>Descritores em Ciências da Saúde – </a:t>
            </a:r>
            <a:r>
              <a:rPr lang="pt-BR" altLang="pt-BR" sz="2600" b="1" i="0" dirty="0" err="1"/>
              <a:t>DeCS</a:t>
            </a:r>
            <a:endParaRPr lang="pt-BR" altLang="pt-BR" sz="2600" b="1" i="0" dirty="0"/>
          </a:p>
        </p:txBody>
      </p:sp>
    </p:spTree>
    <p:extLst>
      <p:ext uri="{BB962C8B-B14F-4D97-AF65-F5344CB8AC3E}">
        <p14:creationId xmlns:p14="http://schemas.microsoft.com/office/powerpoint/2010/main" val="23394880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2">
            <a:extLst>
              <a:ext uri="{FF2B5EF4-FFF2-40B4-BE49-F238E27FC236}">
                <a16:creationId xmlns="" xmlns:a16="http://schemas.microsoft.com/office/drawing/2014/main" id="{721DD1DA-DF96-4D0A-B5CC-76DF7DCAC50D}"/>
              </a:ext>
            </a:extLst>
          </p:cNvPr>
          <p:cNvSpPr txBox="1">
            <a:spLocks noChangeArrowheads="1"/>
          </p:cNvSpPr>
          <p:nvPr/>
        </p:nvSpPr>
        <p:spPr bwMode="auto">
          <a:xfrm>
            <a:off x="395288" y="1773238"/>
            <a:ext cx="741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000" i="0"/>
              <a:t>TIPOS DE TERMOS DeCS/MeSH</a:t>
            </a:r>
          </a:p>
        </p:txBody>
      </p:sp>
      <p:sp>
        <p:nvSpPr>
          <p:cNvPr id="66563" name="Text Box 3">
            <a:extLst>
              <a:ext uri="{FF2B5EF4-FFF2-40B4-BE49-F238E27FC236}">
                <a16:creationId xmlns="" xmlns:a16="http://schemas.microsoft.com/office/drawing/2014/main" id="{C96AEA55-8701-4D02-9072-2E8EE7C45DFD}"/>
              </a:ext>
            </a:extLst>
          </p:cNvPr>
          <p:cNvSpPr txBox="1">
            <a:spLocks noChangeArrowheads="1"/>
          </p:cNvSpPr>
          <p:nvPr/>
        </p:nvSpPr>
        <p:spPr bwMode="auto">
          <a:xfrm>
            <a:off x="395288" y="2852738"/>
            <a:ext cx="8497887"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lnSpc>
                <a:spcPct val="150000"/>
              </a:lnSpc>
              <a:spcBef>
                <a:spcPct val="50000"/>
              </a:spcBef>
              <a:buFontTx/>
              <a:buChar char="•"/>
            </a:pPr>
            <a:r>
              <a:rPr lang="pt-BR" altLang="pt-BR" sz="2000" i="0"/>
              <a:t> Descritores </a:t>
            </a:r>
          </a:p>
          <a:p>
            <a:pPr algn="just" eaLnBrk="1" hangingPunct="1">
              <a:lnSpc>
                <a:spcPct val="150000"/>
              </a:lnSpc>
            </a:pPr>
            <a:endParaRPr lang="pt-BR" altLang="pt-BR" sz="2000" i="0"/>
          </a:p>
          <a:p>
            <a:pPr algn="just" eaLnBrk="1" hangingPunct="1">
              <a:lnSpc>
                <a:spcPct val="150000"/>
              </a:lnSpc>
            </a:pPr>
            <a:r>
              <a:rPr lang="pt-BR" altLang="pt-BR" sz="2000" i="0"/>
              <a:t>Usados para indexar e recuperar efetivamente as referências bibliográficas ou documentos</a:t>
            </a:r>
          </a:p>
        </p:txBody>
      </p:sp>
      <p:sp>
        <p:nvSpPr>
          <p:cNvPr id="66564" name="Text Box 4">
            <a:extLst>
              <a:ext uri="{FF2B5EF4-FFF2-40B4-BE49-F238E27FC236}">
                <a16:creationId xmlns="" xmlns:a16="http://schemas.microsoft.com/office/drawing/2014/main" id="{4060DFF5-601F-4BFA-A2F5-6AD0A72AD634}"/>
              </a:ext>
            </a:extLst>
          </p:cNvPr>
          <p:cNvSpPr txBox="1">
            <a:spLocks noChangeArrowheads="1"/>
          </p:cNvSpPr>
          <p:nvPr/>
        </p:nvSpPr>
        <p:spPr bwMode="auto">
          <a:xfrm>
            <a:off x="860120" y="461045"/>
            <a:ext cx="813593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600" b="1" i="0" dirty="0"/>
              <a:t>Descritores em Ciências da Saúde – </a:t>
            </a:r>
            <a:r>
              <a:rPr lang="pt-BR" altLang="pt-BR" sz="2600" b="1" i="0" dirty="0" err="1"/>
              <a:t>DeCS</a:t>
            </a:r>
            <a:endParaRPr lang="pt-BR" altLang="pt-BR" sz="2600" b="1" i="0" dirty="0"/>
          </a:p>
        </p:txBody>
      </p:sp>
    </p:spTree>
    <p:extLst>
      <p:ext uri="{BB962C8B-B14F-4D97-AF65-F5344CB8AC3E}">
        <p14:creationId xmlns:p14="http://schemas.microsoft.com/office/powerpoint/2010/main" val="39582661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Text Box 4">
            <a:extLst>
              <a:ext uri="{FF2B5EF4-FFF2-40B4-BE49-F238E27FC236}">
                <a16:creationId xmlns="" xmlns:a16="http://schemas.microsoft.com/office/drawing/2014/main" id="{AE6934FB-4B2B-4067-B80E-FA016D040BEC}"/>
              </a:ext>
            </a:extLst>
          </p:cNvPr>
          <p:cNvSpPr txBox="1">
            <a:spLocks noChangeArrowheads="1"/>
          </p:cNvSpPr>
          <p:nvPr/>
        </p:nvSpPr>
        <p:spPr bwMode="auto">
          <a:xfrm>
            <a:off x="935620" y="436563"/>
            <a:ext cx="813593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600" b="1" i="0" dirty="0"/>
              <a:t>Descritores em Ciências da Saúde – </a:t>
            </a:r>
            <a:r>
              <a:rPr lang="pt-BR" altLang="pt-BR" sz="2600" b="1" i="0" dirty="0" err="1"/>
              <a:t>DeCS</a:t>
            </a:r>
            <a:endParaRPr lang="pt-BR" altLang="pt-BR" sz="2600" b="1" i="0" dirty="0"/>
          </a:p>
        </p:txBody>
      </p:sp>
      <p:pic>
        <p:nvPicPr>
          <p:cNvPr id="3" name="Imagem 2"/>
          <p:cNvPicPr>
            <a:picLocks noChangeAspect="1"/>
          </p:cNvPicPr>
          <p:nvPr/>
        </p:nvPicPr>
        <p:blipFill>
          <a:blip r:embed="rId2"/>
          <a:stretch>
            <a:fillRect/>
          </a:stretch>
        </p:blipFill>
        <p:spPr>
          <a:xfrm>
            <a:off x="1556960" y="1033248"/>
            <a:ext cx="6441904" cy="5641017"/>
          </a:xfrm>
          <a:prstGeom prst="rect">
            <a:avLst/>
          </a:prstGeom>
        </p:spPr>
      </p:pic>
    </p:spTree>
    <p:extLst>
      <p:ext uri="{BB962C8B-B14F-4D97-AF65-F5344CB8AC3E}">
        <p14:creationId xmlns:p14="http://schemas.microsoft.com/office/powerpoint/2010/main" val="38555725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a:extLst>
              <a:ext uri="{FF2B5EF4-FFF2-40B4-BE49-F238E27FC236}">
                <a16:creationId xmlns="" xmlns:a16="http://schemas.microsoft.com/office/drawing/2014/main" id="{9C04D383-9247-442D-9FE3-200F64980E07}"/>
              </a:ext>
            </a:extLst>
          </p:cNvPr>
          <p:cNvSpPr>
            <a:spLocks noChangeArrowheads="1"/>
          </p:cNvSpPr>
          <p:nvPr/>
        </p:nvSpPr>
        <p:spPr bwMode="auto">
          <a:xfrm>
            <a:off x="250825" y="1844675"/>
            <a:ext cx="8642350" cy="253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buFontTx/>
              <a:buChar char="•"/>
            </a:pPr>
            <a:r>
              <a:rPr lang="pt-BR" altLang="pt-BR" sz="2000" b="1" i="0"/>
              <a:t> Sinônimos </a:t>
            </a:r>
            <a:br>
              <a:rPr lang="pt-BR" altLang="pt-BR" sz="2000" b="1" i="0"/>
            </a:br>
            <a:endParaRPr lang="pt-BR" altLang="pt-BR" sz="2000" b="1" i="0"/>
          </a:p>
          <a:p>
            <a:pPr algn="just" eaLnBrk="1" hangingPunct="1">
              <a:lnSpc>
                <a:spcPct val="150000"/>
              </a:lnSpc>
            </a:pPr>
            <a:r>
              <a:rPr lang="pt-BR" altLang="pt-BR" sz="2000" i="0"/>
              <a:t>Também chamados de termos “use”, referências cruzadas ou termos alternativos, possuem o</a:t>
            </a:r>
            <a:r>
              <a:rPr lang="pt-BR" altLang="pt-BR" sz="2000"/>
              <a:t> mesmo ou aproximadamente o mesmo significado</a:t>
            </a:r>
            <a:r>
              <a:rPr lang="pt-BR" altLang="pt-BR" sz="2000" i="0"/>
              <a:t> que o descritor e podem ser igualmente usados em expressões de busca, obtendo o mesmo resultado. </a:t>
            </a:r>
          </a:p>
        </p:txBody>
      </p:sp>
      <p:sp>
        <p:nvSpPr>
          <p:cNvPr id="68611" name="Text Box 3">
            <a:extLst>
              <a:ext uri="{FF2B5EF4-FFF2-40B4-BE49-F238E27FC236}">
                <a16:creationId xmlns="" xmlns:a16="http://schemas.microsoft.com/office/drawing/2014/main" id="{05A32BD0-DEA9-49C7-9CF3-A707132FD784}"/>
              </a:ext>
            </a:extLst>
          </p:cNvPr>
          <p:cNvSpPr txBox="1">
            <a:spLocks noChangeArrowheads="1"/>
          </p:cNvSpPr>
          <p:nvPr/>
        </p:nvSpPr>
        <p:spPr bwMode="auto">
          <a:xfrm>
            <a:off x="910454" y="569476"/>
            <a:ext cx="813593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600" b="1" i="0" dirty="0"/>
              <a:t>Descritores em Ciências da Saúde – </a:t>
            </a:r>
            <a:r>
              <a:rPr lang="pt-BR" altLang="pt-BR" sz="2600" b="1" i="0" dirty="0" err="1"/>
              <a:t>DeCS</a:t>
            </a:r>
            <a:endParaRPr lang="pt-BR" altLang="pt-BR" sz="2600" b="1" i="0" dirty="0"/>
          </a:p>
        </p:txBody>
      </p:sp>
    </p:spTree>
    <p:extLst>
      <p:ext uri="{BB962C8B-B14F-4D97-AF65-F5344CB8AC3E}">
        <p14:creationId xmlns:p14="http://schemas.microsoft.com/office/powerpoint/2010/main" val="13197052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Oval 3">
            <a:extLst>
              <a:ext uri="{FF2B5EF4-FFF2-40B4-BE49-F238E27FC236}">
                <a16:creationId xmlns="" xmlns:a16="http://schemas.microsoft.com/office/drawing/2014/main" id="{89FA2932-A19E-4402-928B-0DB84970EE7B}"/>
              </a:ext>
            </a:extLst>
          </p:cNvPr>
          <p:cNvSpPr>
            <a:spLocks noChangeArrowheads="1"/>
          </p:cNvSpPr>
          <p:nvPr/>
        </p:nvSpPr>
        <p:spPr bwMode="auto">
          <a:xfrm>
            <a:off x="2484438" y="4076700"/>
            <a:ext cx="2447925" cy="28892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sp>
        <p:nvSpPr>
          <p:cNvPr id="69635" name="Text Box 4">
            <a:extLst>
              <a:ext uri="{FF2B5EF4-FFF2-40B4-BE49-F238E27FC236}">
                <a16:creationId xmlns="" xmlns:a16="http://schemas.microsoft.com/office/drawing/2014/main" id="{14F88503-DA34-4F8A-A9F3-90E666F960BD}"/>
              </a:ext>
            </a:extLst>
          </p:cNvPr>
          <p:cNvSpPr txBox="1">
            <a:spLocks noChangeArrowheads="1"/>
          </p:cNvSpPr>
          <p:nvPr/>
        </p:nvSpPr>
        <p:spPr bwMode="auto">
          <a:xfrm>
            <a:off x="1008063" y="419100"/>
            <a:ext cx="813593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600" b="1" i="0" dirty="0"/>
              <a:t>Descritores em Ciências da Saúde – </a:t>
            </a:r>
            <a:r>
              <a:rPr lang="pt-BR" altLang="pt-BR" sz="2600" b="1" i="0" dirty="0" err="1"/>
              <a:t>DeCS</a:t>
            </a:r>
            <a:endParaRPr lang="pt-BR" altLang="pt-BR" sz="2600" b="1" i="0" dirty="0"/>
          </a:p>
        </p:txBody>
      </p:sp>
      <p:pic>
        <p:nvPicPr>
          <p:cNvPr id="69636" name="Picture 5">
            <a:extLst>
              <a:ext uri="{FF2B5EF4-FFF2-40B4-BE49-F238E27FC236}">
                <a16:creationId xmlns="" xmlns:a16="http://schemas.microsoft.com/office/drawing/2014/main" id="{01E86A17-84E8-48E8-B73A-47E1AA0475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908050"/>
            <a:ext cx="8426450" cy="599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07586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 xmlns:a16="http://schemas.microsoft.com/office/drawing/2014/main" id="{E546A31C-6B7F-494B-AC06-3EB507A3CC5E}"/>
              </a:ext>
            </a:extLst>
          </p:cNvPr>
          <p:cNvSpPr>
            <a:spLocks noChangeArrowheads="1"/>
          </p:cNvSpPr>
          <p:nvPr/>
        </p:nvSpPr>
        <p:spPr bwMode="auto">
          <a:xfrm>
            <a:off x="323850" y="2060575"/>
            <a:ext cx="8496300"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lnSpc>
                <a:spcPct val="150000"/>
              </a:lnSpc>
              <a:buFontTx/>
              <a:buChar char="•"/>
            </a:pPr>
            <a:r>
              <a:rPr lang="pt-BR" altLang="pt-BR" sz="2000" b="1" i="0"/>
              <a:t> Qualificadores</a:t>
            </a:r>
            <a:r>
              <a:rPr lang="pt-BR" altLang="pt-BR" sz="2000" i="0"/>
              <a:t> </a:t>
            </a:r>
            <a:br>
              <a:rPr lang="pt-BR" altLang="pt-BR" sz="2000" i="0"/>
            </a:br>
            <a:endParaRPr lang="pt-BR" altLang="pt-BR" sz="2000" i="0"/>
          </a:p>
          <a:p>
            <a:pPr algn="just" eaLnBrk="1" hangingPunct="1">
              <a:lnSpc>
                <a:spcPct val="150000"/>
              </a:lnSpc>
            </a:pPr>
            <a:r>
              <a:rPr lang="pt-BR" altLang="pt-BR" sz="2000" i="0"/>
              <a:t>Qualificadores são usados precedidos por uma barra / nos índices Alfabético ou Permutado</a:t>
            </a:r>
          </a:p>
        </p:txBody>
      </p:sp>
      <p:sp>
        <p:nvSpPr>
          <p:cNvPr id="70659" name="Text Box 3">
            <a:extLst>
              <a:ext uri="{FF2B5EF4-FFF2-40B4-BE49-F238E27FC236}">
                <a16:creationId xmlns="" xmlns:a16="http://schemas.microsoft.com/office/drawing/2014/main" id="{AEB9CEB2-9C44-4E06-B33C-C3AEB6CBBAF6}"/>
              </a:ext>
            </a:extLst>
          </p:cNvPr>
          <p:cNvSpPr txBox="1">
            <a:spLocks noChangeArrowheads="1"/>
          </p:cNvSpPr>
          <p:nvPr/>
        </p:nvSpPr>
        <p:spPr bwMode="auto">
          <a:xfrm>
            <a:off x="1008063" y="695311"/>
            <a:ext cx="813593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600" b="1" i="0" dirty="0"/>
              <a:t>Descritores em Ciências da Saúde – </a:t>
            </a:r>
            <a:r>
              <a:rPr lang="pt-BR" altLang="pt-BR" sz="2600" b="1" i="0" dirty="0" err="1"/>
              <a:t>DeCS</a:t>
            </a:r>
            <a:endParaRPr lang="pt-BR" altLang="pt-BR" sz="2600" b="1" i="0" dirty="0"/>
          </a:p>
        </p:txBody>
      </p:sp>
    </p:spTree>
    <p:extLst>
      <p:ext uri="{BB962C8B-B14F-4D97-AF65-F5344CB8AC3E}">
        <p14:creationId xmlns:p14="http://schemas.microsoft.com/office/powerpoint/2010/main" val="26811974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Oval 3">
            <a:extLst>
              <a:ext uri="{FF2B5EF4-FFF2-40B4-BE49-F238E27FC236}">
                <a16:creationId xmlns="" xmlns:a16="http://schemas.microsoft.com/office/drawing/2014/main" id="{C8B84DFA-0593-495A-B150-9147BFAD54EB}"/>
              </a:ext>
            </a:extLst>
          </p:cNvPr>
          <p:cNvSpPr>
            <a:spLocks noChangeArrowheads="1"/>
          </p:cNvSpPr>
          <p:nvPr/>
        </p:nvSpPr>
        <p:spPr bwMode="auto">
          <a:xfrm>
            <a:off x="2555875" y="3860800"/>
            <a:ext cx="2447925" cy="28892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endParaRPr lang="pt-BR" altLang="pt-BR"/>
          </a:p>
        </p:txBody>
      </p:sp>
      <p:sp>
        <p:nvSpPr>
          <p:cNvPr id="71683" name="Text Box 4">
            <a:extLst>
              <a:ext uri="{FF2B5EF4-FFF2-40B4-BE49-F238E27FC236}">
                <a16:creationId xmlns="" xmlns:a16="http://schemas.microsoft.com/office/drawing/2014/main" id="{A5C88BD8-68E8-41C1-B43E-6F975C9C8C00}"/>
              </a:ext>
            </a:extLst>
          </p:cNvPr>
          <p:cNvSpPr txBox="1">
            <a:spLocks noChangeArrowheads="1"/>
          </p:cNvSpPr>
          <p:nvPr/>
        </p:nvSpPr>
        <p:spPr bwMode="auto">
          <a:xfrm>
            <a:off x="935831" y="409575"/>
            <a:ext cx="813593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600" b="1" i="0" dirty="0"/>
              <a:t>Descritores em Ciências da Saúde – </a:t>
            </a:r>
            <a:r>
              <a:rPr lang="pt-BR" altLang="pt-BR" sz="2600" b="1" i="0" dirty="0" err="1"/>
              <a:t>DeCS</a:t>
            </a:r>
            <a:endParaRPr lang="pt-BR" altLang="pt-BR" sz="2600" b="1" i="0" dirty="0"/>
          </a:p>
        </p:txBody>
      </p:sp>
      <p:pic>
        <p:nvPicPr>
          <p:cNvPr id="71684" name="Picture 5">
            <a:extLst>
              <a:ext uri="{FF2B5EF4-FFF2-40B4-BE49-F238E27FC236}">
                <a16:creationId xmlns="" xmlns:a16="http://schemas.microsoft.com/office/drawing/2014/main" id="{23842724-7316-4AB4-BB8A-8A730F1BDF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338" y="898525"/>
            <a:ext cx="7918450" cy="576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60621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 xmlns:a16="http://schemas.microsoft.com/office/drawing/2014/main" id="{9B9D5777-E82E-4B0F-ACC3-667043F87BBF}"/>
              </a:ext>
            </a:extLst>
          </p:cNvPr>
          <p:cNvSpPr>
            <a:spLocks noChangeArrowheads="1"/>
          </p:cNvSpPr>
          <p:nvPr/>
        </p:nvSpPr>
        <p:spPr bwMode="auto">
          <a:xfrm>
            <a:off x="395288" y="1268413"/>
            <a:ext cx="8280400" cy="500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r>
              <a:rPr lang="pt-BR" altLang="pt-BR" sz="2000" b="1" i="0"/>
              <a:t>Pré-codificados (ou Limites)</a:t>
            </a:r>
            <a:r>
              <a:rPr lang="pt-BR" altLang="pt-BR" sz="2000" i="0"/>
              <a:t> </a:t>
            </a:r>
            <a:br>
              <a:rPr lang="pt-BR" altLang="pt-BR" sz="2000" i="0"/>
            </a:br>
            <a:endParaRPr lang="pt-BR" altLang="pt-BR" sz="2000" i="0"/>
          </a:p>
          <a:p>
            <a:pPr algn="just" eaLnBrk="1" hangingPunct="1"/>
            <a:r>
              <a:rPr lang="pt-BR" altLang="pt-BR" sz="1800" i="0"/>
              <a:t>Termos genéricos usados para limitar o escopo de assuntos da pesquisa: Masculino; Feminino; Humanos; Animais; Ratos; Gatos; Bovinos; etc; e grupos etários</a:t>
            </a:r>
          </a:p>
          <a:p>
            <a:pPr algn="just" eaLnBrk="1" hangingPunct="1"/>
            <a:endParaRPr lang="pt-BR" altLang="pt-BR" sz="1800" i="0"/>
          </a:p>
          <a:p>
            <a:pPr algn="just" eaLnBrk="1" hangingPunct="1"/>
            <a:r>
              <a:rPr lang="pt-BR" altLang="pt-BR" sz="1800" b="1" i="0"/>
              <a:t>Grupos etários:</a:t>
            </a:r>
          </a:p>
          <a:p>
            <a:pPr algn="just" eaLnBrk="1" hangingPunct="1"/>
            <a:r>
              <a:rPr lang="pt-BR" altLang="pt-BR" sz="1800" i="0"/>
              <a:t> </a:t>
            </a:r>
            <a:br>
              <a:rPr lang="pt-BR" altLang="pt-BR" sz="1800" i="0"/>
            </a:br>
            <a:r>
              <a:rPr lang="pt-BR" altLang="pt-BR" sz="1800" i="0"/>
              <a:t>Recém-Nascido (nascimento a 1 mês) </a:t>
            </a:r>
          </a:p>
          <a:p>
            <a:pPr algn="just" eaLnBrk="1" hangingPunct="1"/>
            <a:r>
              <a:rPr lang="pt-BR" altLang="pt-BR" sz="1800" i="0"/>
              <a:t>Lactente (1 a 23 meses) </a:t>
            </a:r>
          </a:p>
          <a:p>
            <a:pPr algn="just" eaLnBrk="1" hangingPunct="1"/>
            <a:r>
              <a:rPr lang="pt-BR" altLang="pt-BR" sz="1800" i="0"/>
              <a:t>Pré-Escolar (2 a 5 anos) </a:t>
            </a:r>
          </a:p>
          <a:p>
            <a:pPr algn="just" eaLnBrk="1" hangingPunct="1"/>
            <a:r>
              <a:rPr lang="pt-BR" altLang="pt-BR" sz="1800" i="0"/>
              <a:t>Criança (6 a 12 anos) </a:t>
            </a:r>
          </a:p>
          <a:p>
            <a:pPr algn="just" eaLnBrk="1" hangingPunct="1"/>
            <a:r>
              <a:rPr lang="pt-BR" altLang="pt-BR" sz="1800" i="0"/>
              <a:t>Adolescente (13 a 18 anos)* </a:t>
            </a:r>
          </a:p>
          <a:p>
            <a:pPr algn="just" eaLnBrk="1" hangingPunct="1"/>
            <a:r>
              <a:rPr lang="pt-BR" altLang="pt-BR" sz="1800" i="0"/>
              <a:t>Adulto (19 a 44 anos)* </a:t>
            </a:r>
          </a:p>
          <a:p>
            <a:pPr algn="just" eaLnBrk="1" hangingPunct="1"/>
            <a:r>
              <a:rPr lang="pt-BR" altLang="pt-BR" sz="1800" i="0"/>
              <a:t>Meia-Idade (45 a 64 anos) </a:t>
            </a:r>
          </a:p>
          <a:p>
            <a:pPr algn="just" eaLnBrk="1" hangingPunct="1"/>
            <a:r>
              <a:rPr lang="pt-BR" altLang="pt-BR" sz="1800" i="0" u="sng"/>
              <a:t>Idoso</a:t>
            </a:r>
            <a:r>
              <a:rPr lang="pt-BR" altLang="pt-BR" sz="1800" i="0"/>
              <a:t> (65 anos ou mais) </a:t>
            </a:r>
          </a:p>
          <a:p>
            <a:pPr algn="just" eaLnBrk="1" hangingPunct="1"/>
            <a:endParaRPr lang="pt-BR" altLang="pt-BR" sz="1800" i="0"/>
          </a:p>
          <a:p>
            <a:pPr algn="just" eaLnBrk="1" hangingPunct="1"/>
            <a:r>
              <a:rPr lang="pt-BR" altLang="pt-BR" sz="1200" i="0"/>
              <a:t>* Segundo o MeSH</a:t>
            </a:r>
          </a:p>
        </p:txBody>
      </p:sp>
      <p:sp>
        <p:nvSpPr>
          <p:cNvPr id="72707" name="Text Box 3">
            <a:extLst>
              <a:ext uri="{FF2B5EF4-FFF2-40B4-BE49-F238E27FC236}">
                <a16:creationId xmlns="" xmlns:a16="http://schemas.microsoft.com/office/drawing/2014/main" id="{E0015CFD-2937-4859-9E25-748F140B39B4}"/>
              </a:ext>
            </a:extLst>
          </p:cNvPr>
          <p:cNvSpPr txBox="1">
            <a:spLocks noChangeArrowheads="1"/>
          </p:cNvSpPr>
          <p:nvPr/>
        </p:nvSpPr>
        <p:spPr bwMode="auto">
          <a:xfrm>
            <a:off x="1008063" y="452656"/>
            <a:ext cx="813593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600" b="1" i="0" dirty="0"/>
              <a:t>Descritores em Ciências da Saúde – </a:t>
            </a:r>
            <a:r>
              <a:rPr lang="pt-BR" altLang="pt-BR" sz="2600" b="1" i="0" dirty="0" err="1"/>
              <a:t>DeCS</a:t>
            </a:r>
            <a:endParaRPr lang="pt-BR" altLang="pt-BR" sz="2600" b="1" i="0" dirty="0"/>
          </a:p>
        </p:txBody>
      </p:sp>
    </p:spTree>
    <p:extLst>
      <p:ext uri="{BB962C8B-B14F-4D97-AF65-F5344CB8AC3E}">
        <p14:creationId xmlns:p14="http://schemas.microsoft.com/office/powerpoint/2010/main" val="13796040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4" descr="planilha decs mesh">
            <a:extLst>
              <a:ext uri="{FF2B5EF4-FFF2-40B4-BE49-F238E27FC236}">
                <a16:creationId xmlns="" xmlns:a16="http://schemas.microsoft.com/office/drawing/2014/main" id="{3C548214-D17E-4206-AD35-419A59A7DE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880" y="1154558"/>
            <a:ext cx="69342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55" name="Text Box 5">
            <a:extLst>
              <a:ext uri="{FF2B5EF4-FFF2-40B4-BE49-F238E27FC236}">
                <a16:creationId xmlns="" xmlns:a16="http://schemas.microsoft.com/office/drawing/2014/main" id="{8A13E650-5E14-4FF0-A702-2BAACA7AA90E}"/>
              </a:ext>
            </a:extLst>
          </p:cNvPr>
          <p:cNvSpPr txBox="1">
            <a:spLocks noChangeArrowheads="1"/>
          </p:cNvSpPr>
          <p:nvPr/>
        </p:nvSpPr>
        <p:spPr bwMode="auto">
          <a:xfrm>
            <a:off x="971550" y="333375"/>
            <a:ext cx="684053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b="1" i="0"/>
              <a:t>Categorias DeCS e MeSH</a:t>
            </a:r>
          </a:p>
        </p:txBody>
      </p:sp>
    </p:spTree>
    <p:extLst>
      <p:ext uri="{BB962C8B-B14F-4D97-AF65-F5344CB8AC3E}">
        <p14:creationId xmlns:p14="http://schemas.microsoft.com/office/powerpoint/2010/main" val="29580463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Text Box 5">
            <a:extLst>
              <a:ext uri="{FF2B5EF4-FFF2-40B4-BE49-F238E27FC236}">
                <a16:creationId xmlns="" xmlns:a16="http://schemas.microsoft.com/office/drawing/2014/main" id="{8A13E650-5E14-4FF0-A702-2BAACA7AA90E}"/>
              </a:ext>
            </a:extLst>
          </p:cNvPr>
          <p:cNvSpPr txBox="1">
            <a:spLocks noChangeArrowheads="1"/>
          </p:cNvSpPr>
          <p:nvPr/>
        </p:nvSpPr>
        <p:spPr bwMode="auto">
          <a:xfrm>
            <a:off x="971550" y="333375"/>
            <a:ext cx="684053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b="1" i="0"/>
              <a:t>Categorias DeCS e MeSH</a:t>
            </a:r>
          </a:p>
        </p:txBody>
      </p:sp>
      <p:graphicFrame>
        <p:nvGraphicFramePr>
          <p:cNvPr id="2" name="Tabela 1"/>
          <p:cNvGraphicFramePr>
            <a:graphicFrameLocks noGrp="1"/>
          </p:cNvGraphicFramePr>
          <p:nvPr>
            <p:extLst>
              <p:ext uri="{D42A27DB-BD31-4B8C-83A1-F6EECF244321}">
                <p14:modId xmlns:p14="http://schemas.microsoft.com/office/powerpoint/2010/main" val="976020989"/>
              </p:ext>
            </p:extLst>
          </p:nvPr>
        </p:nvGraphicFramePr>
        <p:xfrm>
          <a:off x="290558" y="2028843"/>
          <a:ext cx="8545792" cy="1463040"/>
        </p:xfrm>
        <a:graphic>
          <a:graphicData uri="http://schemas.openxmlformats.org/drawingml/2006/table">
            <a:tbl>
              <a:tblPr/>
              <a:tblGrid>
                <a:gridCol w="4529270"/>
                <a:gridCol w="1025495"/>
                <a:gridCol w="1025495"/>
                <a:gridCol w="1025495"/>
                <a:gridCol w="940037"/>
              </a:tblGrid>
              <a:tr h="0">
                <a:tc>
                  <a:txBody>
                    <a:bodyPr/>
                    <a:lstStyle/>
                    <a:p>
                      <a:pPr algn="ctr"/>
                      <a:r>
                        <a:rPr lang="pt-BR" b="1" dirty="0">
                          <a:latin typeface="Verdana, Arial, Helvetica, sans-serif"/>
                        </a:rPr>
                        <a:t>MeSH inglês</a:t>
                      </a:r>
                      <a:endParaRPr lang="pt-BR" dirty="0"/>
                    </a:p>
                  </a:txBody>
                  <a:tcPr anchor="ctr">
                    <a:lnL>
                      <a:noFill/>
                    </a:lnL>
                    <a:lnR>
                      <a:noFill/>
                    </a:lnR>
                    <a:lnT>
                      <a:noFill/>
                    </a:lnT>
                    <a:lnB>
                      <a:noFill/>
                    </a:lnB>
                    <a:solidFill>
                      <a:srgbClr val="C6DAC9"/>
                    </a:solidFill>
                  </a:tcPr>
                </a:tc>
                <a:tc>
                  <a:txBody>
                    <a:bodyPr/>
                    <a:lstStyle/>
                    <a:p>
                      <a:pPr algn="ctr"/>
                      <a:r>
                        <a:rPr lang="pt-BR" b="1">
                          <a:latin typeface="Verdana, Arial, Helvetica, sans-serif"/>
                        </a:rPr>
                        <a:t>2015</a:t>
                      </a:r>
                      <a:endParaRPr lang="pt-BR"/>
                    </a:p>
                  </a:txBody>
                  <a:tcPr anchor="ctr">
                    <a:lnL>
                      <a:noFill/>
                    </a:lnL>
                    <a:lnR>
                      <a:noFill/>
                    </a:lnR>
                    <a:lnT>
                      <a:noFill/>
                    </a:lnT>
                    <a:lnB>
                      <a:noFill/>
                    </a:lnB>
                    <a:solidFill>
                      <a:srgbClr val="C6DAC9"/>
                    </a:solidFill>
                  </a:tcPr>
                </a:tc>
                <a:tc>
                  <a:txBody>
                    <a:bodyPr/>
                    <a:lstStyle/>
                    <a:p>
                      <a:pPr algn="ctr"/>
                      <a:r>
                        <a:rPr lang="pt-BR" b="1">
                          <a:latin typeface="Verdana, Arial, Helvetica, sans-serif"/>
                        </a:rPr>
                        <a:t>2016</a:t>
                      </a:r>
                      <a:endParaRPr lang="pt-BR"/>
                    </a:p>
                  </a:txBody>
                  <a:tcPr anchor="ctr">
                    <a:lnL>
                      <a:noFill/>
                    </a:lnL>
                    <a:lnR>
                      <a:noFill/>
                    </a:lnR>
                    <a:lnT>
                      <a:noFill/>
                    </a:lnT>
                    <a:lnB>
                      <a:noFill/>
                    </a:lnB>
                    <a:solidFill>
                      <a:srgbClr val="C6DAC9"/>
                    </a:solidFill>
                  </a:tcPr>
                </a:tc>
                <a:tc gridSpan="2">
                  <a:txBody>
                    <a:bodyPr/>
                    <a:lstStyle/>
                    <a:p>
                      <a:pPr algn="ctr"/>
                      <a:r>
                        <a:rPr lang="pt-BR" b="1">
                          <a:latin typeface="Verdana, Arial, Helvetica, sans-serif"/>
                        </a:rPr>
                        <a:t>variação</a:t>
                      </a:r>
                      <a:endParaRPr lang="pt-BR"/>
                    </a:p>
                  </a:txBody>
                  <a:tcPr anchor="ctr">
                    <a:lnL>
                      <a:noFill/>
                    </a:lnL>
                    <a:lnR>
                      <a:noFill/>
                    </a:lnR>
                    <a:lnT>
                      <a:noFill/>
                    </a:lnT>
                    <a:lnB>
                      <a:noFill/>
                    </a:lnB>
                    <a:solidFill>
                      <a:srgbClr val="C6DAC9"/>
                    </a:solidFill>
                  </a:tcPr>
                </a:tc>
                <a:tc hMerge="1">
                  <a:txBody>
                    <a:bodyPr/>
                    <a:lstStyle/>
                    <a:p>
                      <a:endParaRPr lang="pt-BR"/>
                    </a:p>
                  </a:txBody>
                  <a:tcPr/>
                </a:tc>
              </a:tr>
              <a:tr h="0">
                <a:tc>
                  <a:txBody>
                    <a:bodyPr/>
                    <a:lstStyle/>
                    <a:p>
                      <a:r>
                        <a:rPr lang="pt-BR" dirty="0">
                          <a:latin typeface="Verdana, Arial, Helvetica, sans-serif"/>
                        </a:rPr>
                        <a:t>Descritores</a:t>
                      </a:r>
                      <a:endParaRPr lang="pt-BR" dirty="0"/>
                    </a:p>
                  </a:txBody>
                  <a:tcPr anchor="ctr">
                    <a:lnL>
                      <a:noFill/>
                    </a:lnL>
                    <a:lnR>
                      <a:noFill/>
                    </a:lnR>
                    <a:lnT>
                      <a:noFill/>
                    </a:lnT>
                    <a:lnB>
                      <a:noFill/>
                    </a:lnB>
                    <a:solidFill>
                      <a:srgbClr val="C6DAC9"/>
                    </a:solidFill>
                  </a:tcPr>
                </a:tc>
                <a:tc>
                  <a:txBody>
                    <a:bodyPr/>
                    <a:lstStyle/>
                    <a:p>
                      <a:pPr algn="ctr"/>
                      <a:r>
                        <a:rPr lang="pt-BR">
                          <a:latin typeface="Verdana, Arial, Helvetica, sans-serif"/>
                        </a:rPr>
                        <a:t>27.455</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27.883</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428</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1,56%</a:t>
                      </a:r>
                      <a:endParaRPr lang="pt-BR"/>
                    </a:p>
                  </a:txBody>
                  <a:tcPr anchor="ctr">
                    <a:lnL>
                      <a:noFill/>
                    </a:lnL>
                    <a:lnR>
                      <a:noFill/>
                    </a:lnR>
                    <a:lnT>
                      <a:noFill/>
                    </a:lnT>
                    <a:lnB>
                      <a:noFill/>
                    </a:lnB>
                    <a:solidFill>
                      <a:srgbClr val="C6DAC9"/>
                    </a:solidFill>
                  </a:tcPr>
                </a:tc>
              </a:tr>
              <a:tr h="247650">
                <a:tc>
                  <a:txBody>
                    <a:bodyPr/>
                    <a:lstStyle/>
                    <a:p>
                      <a:r>
                        <a:rPr lang="pt-BR" dirty="0">
                          <a:latin typeface="Verdana, Arial, Helvetica, sans-serif"/>
                        </a:rPr>
                        <a:t>Sinônimos</a:t>
                      </a:r>
                      <a:endParaRPr lang="pt-BR" dirty="0"/>
                    </a:p>
                  </a:txBody>
                  <a:tcPr anchor="ctr">
                    <a:lnL>
                      <a:noFill/>
                    </a:lnL>
                    <a:lnR>
                      <a:noFill/>
                    </a:lnR>
                    <a:lnT>
                      <a:noFill/>
                    </a:lnT>
                    <a:lnB>
                      <a:noFill/>
                    </a:lnB>
                    <a:solidFill>
                      <a:srgbClr val="C6DAC9"/>
                    </a:solidFill>
                  </a:tcPr>
                </a:tc>
                <a:tc>
                  <a:txBody>
                    <a:bodyPr/>
                    <a:lstStyle/>
                    <a:p>
                      <a:pPr algn="ctr"/>
                      <a:r>
                        <a:rPr lang="pt-BR">
                          <a:latin typeface="Verdana, Arial, Helvetica, sans-serif"/>
                        </a:rPr>
                        <a:t>25.667</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25.585</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-82</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-0,32%</a:t>
                      </a:r>
                      <a:endParaRPr lang="pt-BR"/>
                    </a:p>
                  </a:txBody>
                  <a:tcPr anchor="ctr">
                    <a:lnL>
                      <a:noFill/>
                    </a:lnL>
                    <a:lnR>
                      <a:noFill/>
                    </a:lnR>
                    <a:lnT>
                      <a:noFill/>
                    </a:lnT>
                    <a:lnB>
                      <a:noFill/>
                    </a:lnB>
                    <a:solidFill>
                      <a:srgbClr val="C6DAC9"/>
                    </a:solidFill>
                  </a:tcPr>
                </a:tc>
              </a:tr>
              <a:tr h="0">
                <a:tc>
                  <a:txBody>
                    <a:bodyPr/>
                    <a:lstStyle/>
                    <a:p>
                      <a:r>
                        <a:rPr lang="pt-BR" b="1">
                          <a:latin typeface="Verdana, Arial, Helvetica, sans-serif"/>
                        </a:rPr>
                        <a:t>Descritores + Sinônimos</a:t>
                      </a:r>
                      <a:endParaRPr lang="pt-BR"/>
                    </a:p>
                  </a:txBody>
                  <a:tcPr anchor="ctr">
                    <a:lnL>
                      <a:noFill/>
                    </a:lnL>
                    <a:lnR>
                      <a:noFill/>
                    </a:lnR>
                    <a:lnT>
                      <a:noFill/>
                    </a:lnT>
                    <a:lnB>
                      <a:noFill/>
                    </a:lnB>
                    <a:solidFill>
                      <a:srgbClr val="C6DAC9"/>
                    </a:solidFill>
                  </a:tcPr>
                </a:tc>
                <a:tc>
                  <a:txBody>
                    <a:bodyPr/>
                    <a:lstStyle/>
                    <a:p>
                      <a:pPr algn="ctr"/>
                      <a:r>
                        <a:rPr lang="pt-BR" b="1">
                          <a:latin typeface="Verdana, Arial, Helvetica, sans-serif"/>
                        </a:rPr>
                        <a:t>53.122</a:t>
                      </a:r>
                      <a:endParaRPr lang="pt-BR"/>
                    </a:p>
                  </a:txBody>
                  <a:tcPr anchor="ctr">
                    <a:lnL>
                      <a:noFill/>
                    </a:lnL>
                    <a:lnR>
                      <a:noFill/>
                    </a:lnR>
                    <a:lnT>
                      <a:noFill/>
                    </a:lnT>
                    <a:lnB>
                      <a:noFill/>
                    </a:lnB>
                    <a:solidFill>
                      <a:srgbClr val="C6DAC9"/>
                    </a:solidFill>
                  </a:tcPr>
                </a:tc>
                <a:tc>
                  <a:txBody>
                    <a:bodyPr/>
                    <a:lstStyle/>
                    <a:p>
                      <a:pPr algn="ctr"/>
                      <a:r>
                        <a:rPr lang="pt-BR" b="1">
                          <a:latin typeface="Verdana, Arial, Helvetica, sans-serif"/>
                        </a:rPr>
                        <a:t>53.468</a:t>
                      </a:r>
                      <a:endParaRPr lang="pt-BR"/>
                    </a:p>
                  </a:txBody>
                  <a:tcPr anchor="ctr">
                    <a:lnL>
                      <a:noFill/>
                    </a:lnL>
                    <a:lnR>
                      <a:noFill/>
                    </a:lnR>
                    <a:lnT>
                      <a:noFill/>
                    </a:lnT>
                    <a:lnB>
                      <a:noFill/>
                    </a:lnB>
                    <a:solidFill>
                      <a:srgbClr val="C6DAC9"/>
                    </a:solidFill>
                  </a:tcPr>
                </a:tc>
                <a:tc>
                  <a:txBody>
                    <a:bodyPr/>
                    <a:lstStyle/>
                    <a:p>
                      <a:pPr algn="ctr"/>
                      <a:r>
                        <a:rPr lang="pt-BR" b="1">
                          <a:latin typeface="Verdana, Arial, Helvetica, sans-serif"/>
                        </a:rPr>
                        <a:t>346</a:t>
                      </a:r>
                      <a:endParaRPr lang="pt-BR"/>
                    </a:p>
                  </a:txBody>
                  <a:tcPr anchor="ctr">
                    <a:lnL>
                      <a:noFill/>
                    </a:lnL>
                    <a:lnR>
                      <a:noFill/>
                    </a:lnR>
                    <a:lnT>
                      <a:noFill/>
                    </a:lnT>
                    <a:lnB>
                      <a:noFill/>
                    </a:lnB>
                    <a:solidFill>
                      <a:srgbClr val="C6DAC9"/>
                    </a:solidFill>
                  </a:tcPr>
                </a:tc>
                <a:tc>
                  <a:txBody>
                    <a:bodyPr/>
                    <a:lstStyle/>
                    <a:p>
                      <a:pPr algn="ctr"/>
                      <a:r>
                        <a:rPr lang="pt-BR" b="1" dirty="0">
                          <a:latin typeface="Verdana, Arial, Helvetica, sans-serif"/>
                        </a:rPr>
                        <a:t>1,24%</a:t>
                      </a:r>
                      <a:endParaRPr lang="pt-BR" dirty="0"/>
                    </a:p>
                  </a:txBody>
                  <a:tcPr anchor="ctr">
                    <a:lnL>
                      <a:noFill/>
                    </a:lnL>
                    <a:lnR>
                      <a:noFill/>
                    </a:lnR>
                    <a:lnT>
                      <a:noFill/>
                    </a:lnT>
                    <a:lnB>
                      <a:noFill/>
                    </a:lnB>
                    <a:solidFill>
                      <a:srgbClr val="C6DAC9"/>
                    </a:solidFill>
                  </a:tcPr>
                </a:tc>
              </a:tr>
            </a:tbl>
          </a:graphicData>
        </a:graphic>
      </p:graphicFrame>
      <p:sp>
        <p:nvSpPr>
          <p:cNvPr id="4" name="Rectangle 1"/>
          <p:cNvSpPr>
            <a:spLocks noChangeArrowheads="1"/>
          </p:cNvSpPr>
          <p:nvPr/>
        </p:nvSpPr>
        <p:spPr bwMode="auto">
          <a:xfrm>
            <a:off x="1068416" y="1192267"/>
            <a:ext cx="9655321"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pt-BR" altLang="pt-BR" sz="1000" dirty="0" smtClean="0">
                <a:solidFill>
                  <a:srgbClr val="000000"/>
                </a:solidFill>
                <a:latin typeface="Verdana" panose="020B0604030504040204" pitchFamily="34" charset="0"/>
                <a:cs typeface="Times New Roman" panose="02020603050405020304" pitchFamily="18" charset="0"/>
              </a:rPr>
              <a:t>Atualização </a:t>
            </a:r>
            <a:r>
              <a:rPr kumimoji="0" lang="pt-BR" altLang="pt-BR" sz="1000" b="0" i="0" u="none" strike="noStrike" cap="none" normalizeH="0" baseline="0" dirty="0" smtClean="0">
                <a:ln>
                  <a:noFill/>
                </a:ln>
                <a:solidFill>
                  <a:srgbClr val="000000"/>
                </a:solidFill>
                <a:effectLst/>
                <a:latin typeface="Verdana" panose="020B0604030504040204" pitchFamily="34" charset="0"/>
                <a:cs typeface="Times New Roman" panose="02020603050405020304" pitchFamily="18" charset="0"/>
              </a:rPr>
              <a:t>2016</a:t>
            </a:r>
            <a:endParaRPr kumimoji="0" lang="pt-BR" altLang="pt-BR" sz="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BR" altLang="pt-BR" sz="1000" b="1" i="0" u="none" strike="noStrike" cap="none" normalizeH="0" baseline="0" dirty="0" smtClean="0">
              <a:ln>
                <a:noFill/>
              </a:ln>
              <a:solidFill>
                <a:srgbClr val="000000"/>
              </a:solidFill>
              <a:effectLst/>
              <a:latin typeface="Verdana" panose="020B060403050404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000" b="1" i="0" u="none" strike="noStrike" cap="none" normalizeH="0" baseline="0" dirty="0" smtClean="0">
                <a:ln>
                  <a:noFill/>
                </a:ln>
                <a:solidFill>
                  <a:srgbClr val="000000"/>
                </a:solidFill>
                <a:effectLst/>
                <a:latin typeface="Verdana" panose="020B0604030504040204" pitchFamily="34" charset="0"/>
                <a:cs typeface="Times New Roman" panose="02020603050405020304" pitchFamily="18" charset="0"/>
              </a:rPr>
              <a:t>Totais por tipo de terminologia</a:t>
            </a:r>
            <a:endParaRPr kumimoji="0" lang="pt-BR" altLang="pt-BR" sz="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800" b="0" i="0" u="none" strike="noStrike" cap="none" normalizeH="0" baseline="0" dirty="0" smtClean="0">
                <a:ln>
                  <a:noFill/>
                </a:ln>
                <a:solidFill>
                  <a:schemeClr val="tx1"/>
                </a:solidFill>
                <a:effectLst/>
                <a:latin typeface="Arial" panose="020B0604020202020204" pitchFamily="34" charset="0"/>
              </a:rPr>
              <a:t/>
            </a:r>
            <a:br>
              <a:rPr kumimoji="0" lang="pt-BR" altLang="pt-BR" sz="1800" b="0" i="0" u="none" strike="noStrike" cap="none" normalizeH="0" baseline="0" dirty="0" smtClean="0">
                <a:ln>
                  <a:noFill/>
                </a:ln>
                <a:solidFill>
                  <a:schemeClr val="tx1"/>
                </a:solidFill>
                <a:effectLst/>
                <a:latin typeface="Arial" panose="020B0604020202020204" pitchFamily="34" charset="0"/>
              </a:rPr>
            </a:br>
            <a:r>
              <a:rPr kumimoji="0" lang="pt-BR" altLang="pt-BR" sz="1800" b="0" i="0" u="none" strike="noStrike" cap="none" normalizeH="0" baseline="0" dirty="0" smtClean="0">
                <a:ln>
                  <a:noFill/>
                </a:ln>
                <a:solidFill>
                  <a:schemeClr val="tx1"/>
                </a:solidFill>
                <a:effectLst/>
                <a:latin typeface="Arial" panose="020B0604020202020204" pitchFamily="34" charset="0"/>
              </a:rPr>
              <a:t/>
            </a:r>
            <a:br>
              <a:rPr kumimoji="0" lang="pt-BR" altLang="pt-BR" sz="1800" b="0" i="0" u="none" strike="noStrike" cap="none" normalizeH="0" baseline="0" dirty="0" smtClean="0">
                <a:ln>
                  <a:noFill/>
                </a:ln>
                <a:solidFill>
                  <a:schemeClr val="tx1"/>
                </a:solidFill>
                <a:effectLst/>
                <a:latin typeface="Arial" panose="020B0604020202020204" pitchFamily="34" charset="0"/>
              </a:rPr>
            </a:br>
            <a:endParaRPr kumimoji="0" lang="pt-BR" altLang="pt-BR"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8" name="Tabela 7"/>
          <p:cNvGraphicFramePr>
            <a:graphicFrameLocks noGrp="1"/>
          </p:cNvGraphicFramePr>
          <p:nvPr>
            <p:extLst>
              <p:ext uri="{D42A27DB-BD31-4B8C-83A1-F6EECF244321}">
                <p14:modId xmlns:p14="http://schemas.microsoft.com/office/powerpoint/2010/main" val="4278649907"/>
              </p:ext>
            </p:extLst>
          </p:nvPr>
        </p:nvGraphicFramePr>
        <p:xfrm>
          <a:off x="290558" y="3910282"/>
          <a:ext cx="8477428" cy="2194560"/>
        </p:xfrm>
        <a:graphic>
          <a:graphicData uri="http://schemas.openxmlformats.org/drawingml/2006/table">
            <a:tbl>
              <a:tblPr/>
              <a:tblGrid>
                <a:gridCol w="4493035"/>
                <a:gridCol w="1017292"/>
                <a:gridCol w="1017292"/>
                <a:gridCol w="1017292"/>
                <a:gridCol w="932517"/>
              </a:tblGrid>
              <a:tr h="0">
                <a:tc>
                  <a:txBody>
                    <a:bodyPr/>
                    <a:lstStyle/>
                    <a:p>
                      <a:pPr algn="ctr"/>
                      <a:r>
                        <a:rPr lang="pt-BR" b="1" dirty="0">
                          <a:latin typeface="Verdana, Arial, Helvetica, sans-serif"/>
                        </a:rPr>
                        <a:t>DeCS trilíngue</a:t>
                      </a:r>
                      <a:endParaRPr lang="pt-BR" dirty="0"/>
                    </a:p>
                  </a:txBody>
                  <a:tcPr anchor="ctr">
                    <a:lnL>
                      <a:noFill/>
                    </a:lnL>
                    <a:lnR>
                      <a:noFill/>
                    </a:lnR>
                    <a:lnT>
                      <a:noFill/>
                    </a:lnT>
                    <a:lnB>
                      <a:noFill/>
                    </a:lnB>
                    <a:solidFill>
                      <a:srgbClr val="C6DAC9"/>
                    </a:solidFill>
                  </a:tcPr>
                </a:tc>
                <a:tc>
                  <a:txBody>
                    <a:bodyPr/>
                    <a:lstStyle/>
                    <a:p>
                      <a:pPr algn="ctr"/>
                      <a:r>
                        <a:rPr lang="pt-BR" b="1">
                          <a:latin typeface="Verdana, Arial, Helvetica, sans-serif"/>
                        </a:rPr>
                        <a:t>2015</a:t>
                      </a:r>
                      <a:endParaRPr lang="pt-BR"/>
                    </a:p>
                  </a:txBody>
                  <a:tcPr anchor="ctr">
                    <a:lnL>
                      <a:noFill/>
                    </a:lnL>
                    <a:lnR>
                      <a:noFill/>
                    </a:lnR>
                    <a:lnT>
                      <a:noFill/>
                    </a:lnT>
                    <a:lnB>
                      <a:noFill/>
                    </a:lnB>
                    <a:solidFill>
                      <a:srgbClr val="C6DAC9"/>
                    </a:solidFill>
                  </a:tcPr>
                </a:tc>
                <a:tc>
                  <a:txBody>
                    <a:bodyPr/>
                    <a:lstStyle/>
                    <a:p>
                      <a:pPr algn="ctr"/>
                      <a:r>
                        <a:rPr lang="pt-BR" b="1">
                          <a:latin typeface="Verdana, Arial, Helvetica, sans-serif"/>
                        </a:rPr>
                        <a:t>2016</a:t>
                      </a:r>
                      <a:endParaRPr lang="pt-BR"/>
                    </a:p>
                  </a:txBody>
                  <a:tcPr anchor="ctr">
                    <a:lnL>
                      <a:noFill/>
                    </a:lnL>
                    <a:lnR>
                      <a:noFill/>
                    </a:lnR>
                    <a:lnT>
                      <a:noFill/>
                    </a:lnT>
                    <a:lnB>
                      <a:noFill/>
                    </a:lnB>
                    <a:solidFill>
                      <a:srgbClr val="C6DAC9"/>
                    </a:solidFill>
                  </a:tcPr>
                </a:tc>
                <a:tc gridSpan="2">
                  <a:txBody>
                    <a:bodyPr/>
                    <a:lstStyle/>
                    <a:p>
                      <a:pPr algn="ctr"/>
                      <a:r>
                        <a:rPr lang="pt-BR" b="1">
                          <a:latin typeface="Verdana, Arial, Helvetica, sans-serif"/>
                        </a:rPr>
                        <a:t>variação</a:t>
                      </a:r>
                      <a:endParaRPr lang="pt-BR"/>
                    </a:p>
                  </a:txBody>
                  <a:tcPr anchor="ctr">
                    <a:lnL>
                      <a:noFill/>
                    </a:lnL>
                    <a:lnR>
                      <a:noFill/>
                    </a:lnR>
                    <a:lnT>
                      <a:noFill/>
                    </a:lnT>
                    <a:lnB>
                      <a:noFill/>
                    </a:lnB>
                    <a:solidFill>
                      <a:srgbClr val="C6DAC9"/>
                    </a:solidFill>
                  </a:tcPr>
                </a:tc>
                <a:tc hMerge="1">
                  <a:txBody>
                    <a:bodyPr/>
                    <a:lstStyle/>
                    <a:p>
                      <a:endParaRPr lang="pt-BR"/>
                    </a:p>
                  </a:txBody>
                  <a:tcPr/>
                </a:tc>
              </a:tr>
              <a:tr h="0">
                <a:tc>
                  <a:txBody>
                    <a:bodyPr/>
                    <a:lstStyle/>
                    <a:p>
                      <a:r>
                        <a:rPr lang="pt-BR">
                          <a:latin typeface="Verdana, Arial, Helvetica, sans-serif"/>
                        </a:rPr>
                        <a:t>Descritores (por idioma)</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32.071</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32.482</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411*</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1,28%</a:t>
                      </a:r>
                      <a:endParaRPr lang="pt-BR"/>
                    </a:p>
                  </a:txBody>
                  <a:tcPr anchor="ctr">
                    <a:lnL>
                      <a:noFill/>
                    </a:lnL>
                    <a:lnR>
                      <a:noFill/>
                    </a:lnR>
                    <a:lnT>
                      <a:noFill/>
                    </a:lnT>
                    <a:lnB>
                      <a:noFill/>
                    </a:lnB>
                    <a:solidFill>
                      <a:srgbClr val="C6DAC9"/>
                    </a:solidFill>
                  </a:tcPr>
                </a:tc>
              </a:tr>
              <a:tr h="247650">
                <a:tc>
                  <a:txBody>
                    <a:bodyPr/>
                    <a:lstStyle/>
                    <a:p>
                      <a:r>
                        <a:rPr lang="pt-BR" dirty="0">
                          <a:latin typeface="Verdana, Arial, Helvetica, sans-serif"/>
                        </a:rPr>
                        <a:t>Sinônimos (média por idioma)</a:t>
                      </a:r>
                      <a:endParaRPr lang="pt-BR" dirty="0"/>
                    </a:p>
                  </a:txBody>
                  <a:tcPr anchor="ctr">
                    <a:lnL>
                      <a:noFill/>
                    </a:lnL>
                    <a:lnR>
                      <a:noFill/>
                    </a:lnR>
                    <a:lnT>
                      <a:noFill/>
                    </a:lnT>
                    <a:lnB>
                      <a:noFill/>
                    </a:lnB>
                    <a:solidFill>
                      <a:srgbClr val="C6DAC9"/>
                    </a:solidFill>
                  </a:tcPr>
                </a:tc>
                <a:tc>
                  <a:txBody>
                    <a:bodyPr/>
                    <a:lstStyle/>
                    <a:p>
                      <a:pPr algn="ctr"/>
                      <a:r>
                        <a:rPr lang="pt-BR">
                          <a:latin typeface="Verdana, Arial, Helvetica, sans-serif"/>
                        </a:rPr>
                        <a:t>39.835</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40.590</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755</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1,89%</a:t>
                      </a:r>
                      <a:endParaRPr lang="pt-BR"/>
                    </a:p>
                  </a:txBody>
                  <a:tcPr anchor="ctr">
                    <a:lnL>
                      <a:noFill/>
                    </a:lnL>
                    <a:lnR>
                      <a:noFill/>
                    </a:lnR>
                    <a:lnT>
                      <a:noFill/>
                    </a:lnT>
                    <a:lnB>
                      <a:noFill/>
                    </a:lnB>
                    <a:solidFill>
                      <a:srgbClr val="C6DAC9"/>
                    </a:solidFill>
                  </a:tcPr>
                </a:tc>
              </a:tr>
              <a:tr h="180975">
                <a:tc>
                  <a:txBody>
                    <a:bodyPr/>
                    <a:lstStyle/>
                    <a:p>
                      <a:r>
                        <a:rPr lang="pt-BR" dirty="0">
                          <a:latin typeface="Verdana, Arial, Helvetica, sans-serif"/>
                        </a:rPr>
                        <a:t>Descritores (ing + esp + por)</a:t>
                      </a:r>
                      <a:endParaRPr lang="pt-BR" dirty="0"/>
                    </a:p>
                  </a:txBody>
                  <a:tcPr anchor="ctr">
                    <a:lnL>
                      <a:noFill/>
                    </a:lnL>
                    <a:lnR>
                      <a:noFill/>
                    </a:lnR>
                    <a:lnT>
                      <a:noFill/>
                    </a:lnT>
                    <a:lnB>
                      <a:noFill/>
                    </a:lnB>
                    <a:solidFill>
                      <a:srgbClr val="C6DAC9"/>
                    </a:solidFill>
                  </a:tcPr>
                </a:tc>
                <a:tc>
                  <a:txBody>
                    <a:bodyPr/>
                    <a:lstStyle/>
                    <a:p>
                      <a:pPr algn="ctr"/>
                      <a:r>
                        <a:rPr lang="pt-BR">
                          <a:latin typeface="Verdana, Arial, Helvetica, sans-serif"/>
                        </a:rPr>
                        <a:t>96.213</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97.446</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1233</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1,28%</a:t>
                      </a:r>
                      <a:endParaRPr lang="pt-BR"/>
                    </a:p>
                  </a:txBody>
                  <a:tcPr anchor="ctr">
                    <a:lnL>
                      <a:noFill/>
                    </a:lnL>
                    <a:lnR>
                      <a:noFill/>
                    </a:lnR>
                    <a:lnT>
                      <a:noFill/>
                    </a:lnT>
                    <a:lnB>
                      <a:noFill/>
                    </a:lnB>
                    <a:solidFill>
                      <a:srgbClr val="C6DAC9"/>
                    </a:solidFill>
                  </a:tcPr>
                </a:tc>
              </a:tr>
              <a:tr h="0">
                <a:tc>
                  <a:txBody>
                    <a:bodyPr/>
                    <a:lstStyle/>
                    <a:p>
                      <a:r>
                        <a:rPr lang="pt-BR">
                          <a:latin typeface="Verdana, Arial, Helvetica, sans-serif"/>
                        </a:rPr>
                        <a:t>Sinônimos (ing + esp + por)</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119.505</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121.769</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2.264</a:t>
                      </a:r>
                      <a:endParaRPr lang="pt-BR"/>
                    </a:p>
                  </a:txBody>
                  <a:tcPr anchor="ctr">
                    <a:lnL>
                      <a:noFill/>
                    </a:lnL>
                    <a:lnR>
                      <a:noFill/>
                    </a:lnR>
                    <a:lnT>
                      <a:noFill/>
                    </a:lnT>
                    <a:lnB>
                      <a:noFill/>
                    </a:lnB>
                    <a:solidFill>
                      <a:srgbClr val="C6DAC9"/>
                    </a:solidFill>
                  </a:tcPr>
                </a:tc>
                <a:tc>
                  <a:txBody>
                    <a:bodyPr/>
                    <a:lstStyle/>
                    <a:p>
                      <a:pPr algn="ctr"/>
                      <a:r>
                        <a:rPr lang="pt-BR">
                          <a:latin typeface="Verdana, Arial, Helvetica, sans-serif"/>
                        </a:rPr>
                        <a:t>1,89%</a:t>
                      </a:r>
                      <a:endParaRPr lang="pt-BR"/>
                    </a:p>
                  </a:txBody>
                  <a:tcPr anchor="ctr">
                    <a:lnL>
                      <a:noFill/>
                    </a:lnL>
                    <a:lnR>
                      <a:noFill/>
                    </a:lnR>
                    <a:lnT>
                      <a:noFill/>
                    </a:lnT>
                    <a:lnB>
                      <a:noFill/>
                    </a:lnB>
                    <a:solidFill>
                      <a:srgbClr val="C6DAC9"/>
                    </a:solidFill>
                  </a:tcPr>
                </a:tc>
              </a:tr>
              <a:tr h="0">
                <a:tc>
                  <a:txBody>
                    <a:bodyPr/>
                    <a:lstStyle/>
                    <a:p>
                      <a:r>
                        <a:rPr lang="pt-BR" sz="1600" b="1" dirty="0">
                          <a:latin typeface="Verdana, Arial, Helvetica, sans-serif"/>
                        </a:rPr>
                        <a:t>Descritores + Sinônimos (ing + esp + por)</a:t>
                      </a:r>
                      <a:endParaRPr lang="pt-BR" sz="1600" dirty="0"/>
                    </a:p>
                  </a:txBody>
                  <a:tcPr anchor="ctr">
                    <a:lnL>
                      <a:noFill/>
                    </a:lnL>
                    <a:lnR>
                      <a:noFill/>
                    </a:lnR>
                    <a:lnT>
                      <a:noFill/>
                    </a:lnT>
                    <a:lnB>
                      <a:noFill/>
                    </a:lnB>
                    <a:solidFill>
                      <a:srgbClr val="C6DAC9"/>
                    </a:solidFill>
                  </a:tcPr>
                </a:tc>
                <a:tc>
                  <a:txBody>
                    <a:bodyPr/>
                    <a:lstStyle/>
                    <a:p>
                      <a:pPr algn="ctr"/>
                      <a:r>
                        <a:rPr lang="pt-BR" b="1">
                          <a:latin typeface="Verdana, Arial, Helvetica, sans-serif"/>
                        </a:rPr>
                        <a:t>215.718</a:t>
                      </a:r>
                      <a:endParaRPr lang="pt-BR"/>
                    </a:p>
                  </a:txBody>
                  <a:tcPr anchor="ctr">
                    <a:lnL>
                      <a:noFill/>
                    </a:lnL>
                    <a:lnR>
                      <a:noFill/>
                    </a:lnR>
                    <a:lnT>
                      <a:noFill/>
                    </a:lnT>
                    <a:lnB>
                      <a:noFill/>
                    </a:lnB>
                    <a:solidFill>
                      <a:srgbClr val="C6DAC9"/>
                    </a:solidFill>
                  </a:tcPr>
                </a:tc>
                <a:tc>
                  <a:txBody>
                    <a:bodyPr/>
                    <a:lstStyle/>
                    <a:p>
                      <a:pPr algn="ctr"/>
                      <a:r>
                        <a:rPr lang="pt-BR" b="1">
                          <a:latin typeface="Verdana, Arial, Helvetica, sans-serif"/>
                        </a:rPr>
                        <a:t>219.215</a:t>
                      </a:r>
                      <a:endParaRPr lang="pt-BR"/>
                    </a:p>
                  </a:txBody>
                  <a:tcPr anchor="ctr">
                    <a:lnL>
                      <a:noFill/>
                    </a:lnL>
                    <a:lnR>
                      <a:noFill/>
                    </a:lnR>
                    <a:lnT>
                      <a:noFill/>
                    </a:lnT>
                    <a:lnB>
                      <a:noFill/>
                    </a:lnB>
                    <a:solidFill>
                      <a:srgbClr val="C6DAC9"/>
                    </a:solidFill>
                  </a:tcPr>
                </a:tc>
                <a:tc>
                  <a:txBody>
                    <a:bodyPr/>
                    <a:lstStyle/>
                    <a:p>
                      <a:pPr algn="ctr"/>
                      <a:r>
                        <a:rPr lang="pt-BR" b="1">
                          <a:latin typeface="Verdana, Arial, Helvetica, sans-serif"/>
                        </a:rPr>
                        <a:t>3.497</a:t>
                      </a:r>
                      <a:endParaRPr lang="pt-BR"/>
                    </a:p>
                  </a:txBody>
                  <a:tcPr anchor="ctr">
                    <a:lnL>
                      <a:noFill/>
                    </a:lnL>
                    <a:lnR>
                      <a:noFill/>
                    </a:lnR>
                    <a:lnT>
                      <a:noFill/>
                    </a:lnT>
                    <a:lnB>
                      <a:noFill/>
                    </a:lnB>
                    <a:solidFill>
                      <a:srgbClr val="C6DAC9"/>
                    </a:solidFill>
                  </a:tcPr>
                </a:tc>
                <a:tc>
                  <a:txBody>
                    <a:bodyPr/>
                    <a:lstStyle/>
                    <a:p>
                      <a:pPr algn="ctr"/>
                      <a:r>
                        <a:rPr lang="pt-BR" b="1" dirty="0">
                          <a:latin typeface="Verdana, Arial, Helvetica, sans-serif"/>
                        </a:rPr>
                        <a:t>1,62%</a:t>
                      </a:r>
                      <a:endParaRPr lang="pt-BR" dirty="0"/>
                    </a:p>
                  </a:txBody>
                  <a:tcPr anchor="ctr">
                    <a:lnL>
                      <a:noFill/>
                    </a:lnL>
                    <a:lnR>
                      <a:noFill/>
                    </a:lnR>
                    <a:lnT>
                      <a:noFill/>
                    </a:lnT>
                    <a:lnB>
                      <a:noFill/>
                    </a:lnB>
                    <a:solidFill>
                      <a:srgbClr val="C6DAC9"/>
                    </a:solidFill>
                  </a:tcPr>
                </a:tc>
              </a:tr>
            </a:tbl>
          </a:graphicData>
        </a:graphic>
      </p:graphicFrame>
    </p:spTree>
    <p:extLst>
      <p:ext uri="{BB962C8B-B14F-4D97-AF65-F5344CB8AC3E}">
        <p14:creationId xmlns:p14="http://schemas.microsoft.com/office/powerpoint/2010/main" val="3264871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a:extLst>
              <a:ext uri="{FF2B5EF4-FFF2-40B4-BE49-F238E27FC236}">
                <a16:creationId xmlns="" xmlns:a16="http://schemas.microsoft.com/office/drawing/2014/main" id="{E084DFDD-9268-4B24-8185-27487234DDFC}"/>
              </a:ext>
            </a:extLst>
          </p:cNvPr>
          <p:cNvSpPr>
            <a:spLocks noChangeArrowheads="1"/>
          </p:cNvSpPr>
          <p:nvPr/>
        </p:nvSpPr>
        <p:spPr bwMode="auto">
          <a:xfrm>
            <a:off x="1403350" y="765175"/>
            <a:ext cx="5768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r>
              <a:rPr lang="pt-BR" altLang="pt-BR" sz="2400" b="1" i="0"/>
              <a:t>COMPETÊNCIA INFORMACIONAL</a:t>
            </a:r>
          </a:p>
        </p:txBody>
      </p:sp>
      <p:sp>
        <p:nvSpPr>
          <p:cNvPr id="190469" name="Espaço Reservado para Texto 2">
            <a:extLst>
              <a:ext uri="{FF2B5EF4-FFF2-40B4-BE49-F238E27FC236}">
                <a16:creationId xmlns="" xmlns:a16="http://schemas.microsoft.com/office/drawing/2014/main" id="{3C157A6E-3B07-4B4C-B780-561335A25915}"/>
              </a:ext>
            </a:extLst>
          </p:cNvPr>
          <p:cNvSpPr>
            <a:spLocks/>
          </p:cNvSpPr>
          <p:nvPr/>
        </p:nvSpPr>
        <p:spPr bwMode="auto">
          <a:xfrm>
            <a:off x="611188" y="1989138"/>
            <a:ext cx="8001000" cy="1214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a:spcBef>
                <a:spcPct val="20000"/>
              </a:spcBef>
              <a:buClr>
                <a:schemeClr val="hlink"/>
              </a:buClr>
              <a:buSzPct val="120000"/>
              <a:buChar char="•"/>
              <a:defRPr sz="2800">
                <a:solidFill>
                  <a:schemeClr val="tx1"/>
                </a:solidFill>
                <a:effectLst>
                  <a:outerShdw blurRad="38100" dist="38100" dir="2700000" algn="tl">
                    <a:srgbClr val="C0C0C0"/>
                  </a:outerShdw>
                </a:effectLst>
                <a:latin typeface="Tahoma" panose="020B0604030504040204" pitchFamily="34" charset="0"/>
              </a:defRPr>
            </a:lvl1pPr>
            <a:lvl2pPr marL="742950" indent="-285750" algn="l">
              <a:spcBef>
                <a:spcPct val="20000"/>
              </a:spcBef>
              <a:buFont typeface="Tahoma" panose="020B0604030504040204" pitchFamily="34" charset="0"/>
              <a:buChar char="–"/>
              <a:defRPr sz="2400">
                <a:solidFill>
                  <a:schemeClr val="tx1"/>
                </a:solidFill>
                <a:effectLst>
                  <a:outerShdw blurRad="38100" dist="38100" dir="2700000" algn="tl">
                    <a:srgbClr val="C0C0C0"/>
                  </a:outerShdw>
                </a:effectLst>
                <a:latin typeface="Tahoma" panose="020B0604030504040204" pitchFamily="34" charset="0"/>
              </a:defRPr>
            </a:lvl2pPr>
            <a:lvl3pPr marL="1143000" indent="-228600" algn="l">
              <a:spcBef>
                <a:spcPct val="20000"/>
              </a:spcBef>
              <a:buClr>
                <a:schemeClr val="hlink"/>
              </a:buClr>
              <a:buSzPct val="120000"/>
              <a:buChar char="•"/>
              <a:defRPr sz="2000">
                <a:solidFill>
                  <a:schemeClr val="tx1"/>
                </a:solidFill>
                <a:effectLst>
                  <a:outerShdw blurRad="38100" dist="38100" dir="2700000" algn="tl">
                    <a:srgbClr val="C0C0C0"/>
                  </a:outerShdw>
                </a:effectLst>
                <a:latin typeface="Tahoma" panose="020B0604030504040204" pitchFamily="34" charset="0"/>
              </a:defRPr>
            </a:lvl3pPr>
            <a:lvl4pPr marL="1600200" indent="-228600" algn="l">
              <a:spcBef>
                <a:spcPct val="20000"/>
              </a:spcBef>
              <a:buFont typeface="Tahoma" panose="020B0604030504040204" pitchFamily="34" charset="0"/>
              <a:buChar char="–"/>
              <a:defRPr>
                <a:solidFill>
                  <a:schemeClr val="tx1"/>
                </a:solidFill>
                <a:effectLst>
                  <a:outerShdw blurRad="38100" dist="38100" dir="2700000" algn="tl">
                    <a:srgbClr val="C0C0C0"/>
                  </a:outerShdw>
                </a:effectLst>
                <a:latin typeface="Tahoma" panose="020B0604030504040204" pitchFamily="34" charset="0"/>
              </a:defRPr>
            </a:lvl4pPr>
            <a:lvl5pPr marL="2057400" indent="-228600" algn="l">
              <a:spcBef>
                <a:spcPct val="20000"/>
              </a:spcBef>
              <a:buClr>
                <a:schemeClr val="hlink"/>
              </a:buClr>
              <a:buSzPct val="80000"/>
              <a:buFont typeface="Wingdings" panose="05000000000000000000" pitchFamily="2" charset="2"/>
              <a:buChar char="v"/>
              <a:defRPr>
                <a:solidFill>
                  <a:schemeClr val="tx1"/>
                </a:solidFill>
                <a:effectLst>
                  <a:outerShdw blurRad="38100" dist="38100" dir="2700000" algn="tl">
                    <a:srgbClr val="C0C0C0"/>
                  </a:outerShdw>
                </a:effectLst>
                <a:latin typeface="Tahoma" panose="020B0604030504040204" pitchFamily="34" charset="0"/>
              </a:defRPr>
            </a:lvl5pPr>
            <a:lvl6pPr marL="2514600" indent="-228600" fontAlgn="base">
              <a:spcBef>
                <a:spcPct val="20000"/>
              </a:spcBef>
              <a:spcAft>
                <a:spcPct val="0"/>
              </a:spcAft>
              <a:buClr>
                <a:schemeClr val="hlink"/>
              </a:buClr>
              <a:buSzPct val="80000"/>
              <a:buFont typeface="Wingdings" panose="05000000000000000000" pitchFamily="2" charset="2"/>
              <a:buChar char="v"/>
              <a:defRPr>
                <a:solidFill>
                  <a:schemeClr val="tx1"/>
                </a:solidFill>
                <a:effectLst>
                  <a:outerShdw blurRad="38100" dist="38100" dir="2700000" algn="tl">
                    <a:srgbClr val="C0C0C0"/>
                  </a:outerShdw>
                </a:effectLst>
                <a:latin typeface="Tahoma" panose="020B0604030504040204" pitchFamily="34" charset="0"/>
              </a:defRPr>
            </a:lvl6pPr>
            <a:lvl7pPr marL="2971800" indent="-228600" fontAlgn="base">
              <a:spcBef>
                <a:spcPct val="20000"/>
              </a:spcBef>
              <a:spcAft>
                <a:spcPct val="0"/>
              </a:spcAft>
              <a:buClr>
                <a:schemeClr val="hlink"/>
              </a:buClr>
              <a:buSzPct val="80000"/>
              <a:buFont typeface="Wingdings" panose="05000000000000000000" pitchFamily="2" charset="2"/>
              <a:buChar char="v"/>
              <a:defRPr>
                <a:solidFill>
                  <a:schemeClr val="tx1"/>
                </a:solidFill>
                <a:effectLst>
                  <a:outerShdw blurRad="38100" dist="38100" dir="2700000" algn="tl">
                    <a:srgbClr val="C0C0C0"/>
                  </a:outerShdw>
                </a:effectLst>
                <a:latin typeface="Tahoma" panose="020B0604030504040204" pitchFamily="34" charset="0"/>
              </a:defRPr>
            </a:lvl7pPr>
            <a:lvl8pPr marL="3429000" indent="-228600" fontAlgn="base">
              <a:spcBef>
                <a:spcPct val="20000"/>
              </a:spcBef>
              <a:spcAft>
                <a:spcPct val="0"/>
              </a:spcAft>
              <a:buClr>
                <a:schemeClr val="hlink"/>
              </a:buClr>
              <a:buSzPct val="80000"/>
              <a:buFont typeface="Wingdings" panose="05000000000000000000" pitchFamily="2" charset="2"/>
              <a:buChar char="v"/>
              <a:defRPr>
                <a:solidFill>
                  <a:schemeClr val="tx1"/>
                </a:solidFill>
                <a:effectLst>
                  <a:outerShdw blurRad="38100" dist="38100" dir="2700000" algn="tl">
                    <a:srgbClr val="C0C0C0"/>
                  </a:outerShdw>
                </a:effectLst>
                <a:latin typeface="Tahoma" panose="020B0604030504040204" pitchFamily="34" charset="0"/>
              </a:defRPr>
            </a:lvl8pPr>
            <a:lvl9pPr marL="3886200" indent="-228600" fontAlgn="base">
              <a:spcBef>
                <a:spcPct val="20000"/>
              </a:spcBef>
              <a:spcAft>
                <a:spcPct val="0"/>
              </a:spcAft>
              <a:buClr>
                <a:schemeClr val="hlink"/>
              </a:buClr>
              <a:buSzPct val="80000"/>
              <a:buFont typeface="Wingdings" panose="05000000000000000000" pitchFamily="2" charset="2"/>
              <a:buChar char="v"/>
              <a:defRPr>
                <a:solidFill>
                  <a:schemeClr val="tx1"/>
                </a:solidFill>
                <a:effectLst>
                  <a:outerShdw blurRad="38100" dist="38100" dir="2700000" algn="tl">
                    <a:srgbClr val="C0C0C0"/>
                  </a:outerShdw>
                </a:effectLst>
                <a:latin typeface="Tahoma" panose="020B0604030504040204" pitchFamily="34" charset="0"/>
              </a:defRPr>
            </a:lvl9pPr>
          </a:lstStyle>
          <a:p>
            <a:pPr algn="ctr" eaLnBrk="1" hangingPunct="1">
              <a:buFontTx/>
              <a:buNone/>
              <a:defRPr/>
            </a:pPr>
            <a:r>
              <a:rPr lang="pt-BR" sz="3600" i="0">
                <a:solidFill>
                  <a:srgbClr val="000000"/>
                </a:solidFill>
                <a:latin typeface="Times New Roman" panose="02020603050405020304" pitchFamily="18" charset="0"/>
                <a:cs typeface="Times New Roman" panose="02020603050405020304" pitchFamily="18" charset="0"/>
              </a:rPr>
              <a:t>É a capacidade de acessar, avaliar e fazer uso de informação oriunda de diferentes fontes</a:t>
            </a:r>
            <a:r>
              <a:rPr lang="pt-BR" sz="3200" i="0">
                <a:solidFill>
                  <a:srgbClr val="000000"/>
                </a:solidFill>
                <a:latin typeface="Times New Roman" panose="02020603050405020304" pitchFamily="18" charset="0"/>
                <a:cs typeface="Times New Roman" panose="02020603050405020304" pitchFamily="18" charset="0"/>
              </a:rPr>
              <a:t>.</a:t>
            </a:r>
            <a:endParaRPr lang="pt-BR" sz="3200" i="0">
              <a:solidFill>
                <a:srgbClr val="000000"/>
              </a:solidFill>
            </a:endParaRPr>
          </a:p>
        </p:txBody>
      </p:sp>
      <p:pic>
        <p:nvPicPr>
          <p:cNvPr id="27652" name="Picture 7" descr="ANd9GcRHy3hMOfOhrY3nJnsL2R76idLefVbG7fQ9uFRD4qvzw_wIEtDgjw">
            <a:extLst>
              <a:ext uri="{FF2B5EF4-FFF2-40B4-BE49-F238E27FC236}">
                <a16:creationId xmlns="" xmlns:a16="http://schemas.microsoft.com/office/drawing/2014/main" id="{52702D48-5F38-4464-AE94-9BBFBA8A68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063" y="3554413"/>
            <a:ext cx="2952750" cy="221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573493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2">
            <a:extLst>
              <a:ext uri="{FF2B5EF4-FFF2-40B4-BE49-F238E27FC236}">
                <a16:creationId xmlns="" xmlns:a16="http://schemas.microsoft.com/office/drawing/2014/main" id="{8B1624FB-93E0-497A-9207-CE050EF391ED}"/>
              </a:ext>
            </a:extLst>
          </p:cNvPr>
          <p:cNvSpPr txBox="1">
            <a:spLocks noChangeArrowheads="1"/>
          </p:cNvSpPr>
          <p:nvPr/>
        </p:nvSpPr>
        <p:spPr bwMode="auto">
          <a:xfrm>
            <a:off x="755650" y="620713"/>
            <a:ext cx="67691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b="1" i="0"/>
              <a:t>OPÇÕES DE BUSCA</a:t>
            </a:r>
          </a:p>
        </p:txBody>
      </p:sp>
      <p:sp>
        <p:nvSpPr>
          <p:cNvPr id="77827" name="Rectangle 3">
            <a:extLst>
              <a:ext uri="{FF2B5EF4-FFF2-40B4-BE49-F238E27FC236}">
                <a16:creationId xmlns="" xmlns:a16="http://schemas.microsoft.com/office/drawing/2014/main" id="{AFAC972F-451C-4145-8504-7325BE4667B8}"/>
              </a:ext>
            </a:extLst>
          </p:cNvPr>
          <p:cNvSpPr>
            <a:spLocks noChangeArrowheads="1"/>
          </p:cNvSpPr>
          <p:nvPr/>
        </p:nvSpPr>
        <p:spPr bwMode="auto">
          <a:xfrm>
            <a:off x="323850" y="2420938"/>
            <a:ext cx="76327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r>
              <a:rPr lang="pt-BR" altLang="pt-BR" sz="2000" b="1" i="0"/>
              <a:t>1) Consulta por palavra</a:t>
            </a:r>
            <a:endParaRPr lang="pt-BR" altLang="pt-BR" sz="2000" i="0"/>
          </a:p>
          <a:p>
            <a:pPr eaLnBrk="1" hangingPunct="1"/>
            <a:endParaRPr lang="pt-BR" altLang="pt-BR" sz="2000" i="0"/>
          </a:p>
          <a:p>
            <a:pPr eaLnBrk="1" hangingPunct="1"/>
            <a:r>
              <a:rPr lang="pt-BR" altLang="pt-BR" sz="2000" i="0"/>
              <a:t>Digitar o descritor dentro da caixa de busca</a:t>
            </a:r>
            <a:r>
              <a:rPr lang="pt-BR" altLang="pt-BR" sz="2000"/>
              <a:t> </a:t>
            </a:r>
            <a:endParaRPr lang="pt-BR" altLang="pt-BR" sz="2000" i="0"/>
          </a:p>
          <a:p>
            <a:pPr eaLnBrk="1" hangingPunct="1"/>
            <a:endParaRPr lang="pt-BR" altLang="pt-BR" sz="2000"/>
          </a:p>
          <a:p>
            <a:pPr eaLnBrk="1" hangingPunct="1"/>
            <a:r>
              <a:rPr lang="pt-BR" altLang="pt-BR" sz="2000"/>
              <a:t>Opções: </a:t>
            </a:r>
            <a:r>
              <a:rPr lang="pt-BR" altLang="pt-BR" sz="2000" i="0"/>
              <a:t>Palavra ou Termo Exato</a:t>
            </a:r>
          </a:p>
        </p:txBody>
      </p:sp>
    </p:spTree>
    <p:extLst>
      <p:ext uri="{BB962C8B-B14F-4D97-AF65-F5344CB8AC3E}">
        <p14:creationId xmlns:p14="http://schemas.microsoft.com/office/powerpoint/2010/main" val="2276402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970" name="Picture 2">
            <a:extLst>
              <a:ext uri="{FF2B5EF4-FFF2-40B4-BE49-F238E27FC236}">
                <a16:creationId xmlns="" xmlns:a16="http://schemas.microsoft.com/office/drawing/2014/main" id="{32FBC5AF-A6F7-47E0-AFA0-FB6799A4FF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43075"/>
            <a:ext cx="6300788"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1971" name="Picture 3">
            <a:extLst>
              <a:ext uri="{FF2B5EF4-FFF2-40B4-BE49-F238E27FC236}">
                <a16:creationId xmlns="" xmlns:a16="http://schemas.microsoft.com/office/drawing/2014/main" id="{8C80631C-18E1-4E3A-BD54-05F4EBB874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975" y="1754188"/>
            <a:ext cx="6804025" cy="5103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852" name="Text Box 4">
            <a:extLst>
              <a:ext uri="{FF2B5EF4-FFF2-40B4-BE49-F238E27FC236}">
                <a16:creationId xmlns="" xmlns:a16="http://schemas.microsoft.com/office/drawing/2014/main" id="{FCB1EFBB-0DA6-4044-84BB-0BCA96D67B58}"/>
              </a:ext>
            </a:extLst>
          </p:cNvPr>
          <p:cNvSpPr txBox="1">
            <a:spLocks noChangeArrowheads="1"/>
          </p:cNvSpPr>
          <p:nvPr/>
        </p:nvSpPr>
        <p:spPr bwMode="auto">
          <a:xfrm>
            <a:off x="755650" y="620713"/>
            <a:ext cx="67691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b="1" i="0"/>
              <a:t>OPÇÕES DE BUSCA</a:t>
            </a:r>
          </a:p>
        </p:txBody>
      </p:sp>
    </p:spTree>
    <p:extLst>
      <p:ext uri="{BB962C8B-B14F-4D97-AF65-F5344CB8AC3E}">
        <p14:creationId xmlns:p14="http://schemas.microsoft.com/office/powerpoint/2010/main" val="23320951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11970"/>
                                        </p:tgtEl>
                                        <p:attrNameLst>
                                          <p:attrName>style.visibility</p:attrName>
                                        </p:attrNameLst>
                                      </p:cBhvr>
                                      <p:to>
                                        <p:strVal val="visible"/>
                                      </p:to>
                                    </p:set>
                                    <p:anim calcmode="lin" valueType="num">
                                      <p:cBhvr additive="base">
                                        <p:cTn id="7" dur="500" fill="hold"/>
                                        <p:tgtEl>
                                          <p:spTgt spid="211970"/>
                                        </p:tgtEl>
                                        <p:attrNameLst>
                                          <p:attrName>ppt_x</p:attrName>
                                        </p:attrNameLst>
                                      </p:cBhvr>
                                      <p:tavLst>
                                        <p:tav tm="0">
                                          <p:val>
                                            <p:strVal val="#ppt_x"/>
                                          </p:val>
                                        </p:tav>
                                        <p:tav tm="100000">
                                          <p:val>
                                            <p:strVal val="#ppt_x"/>
                                          </p:val>
                                        </p:tav>
                                      </p:tavLst>
                                    </p:anim>
                                    <p:anim calcmode="lin" valueType="num">
                                      <p:cBhvr additive="base">
                                        <p:cTn id="8" dur="500" fill="hold"/>
                                        <p:tgtEl>
                                          <p:spTgt spid="21197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11971"/>
                                        </p:tgtEl>
                                        <p:attrNameLst>
                                          <p:attrName>style.visibility</p:attrName>
                                        </p:attrNameLst>
                                      </p:cBhvr>
                                      <p:to>
                                        <p:strVal val="visible"/>
                                      </p:to>
                                    </p:set>
                                    <p:anim calcmode="lin" valueType="num">
                                      <p:cBhvr additive="base">
                                        <p:cTn id="13" dur="500" fill="hold"/>
                                        <p:tgtEl>
                                          <p:spTgt spid="211971"/>
                                        </p:tgtEl>
                                        <p:attrNameLst>
                                          <p:attrName>ppt_x</p:attrName>
                                        </p:attrNameLst>
                                      </p:cBhvr>
                                      <p:tavLst>
                                        <p:tav tm="0">
                                          <p:val>
                                            <p:strVal val="#ppt_x"/>
                                          </p:val>
                                        </p:tav>
                                        <p:tav tm="100000">
                                          <p:val>
                                            <p:strVal val="#ppt_x"/>
                                          </p:val>
                                        </p:tav>
                                      </p:tavLst>
                                    </p:anim>
                                    <p:anim calcmode="lin" valueType="num">
                                      <p:cBhvr additive="base">
                                        <p:cTn id="14" dur="500" fill="hold"/>
                                        <p:tgtEl>
                                          <p:spTgt spid="2119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 xmlns:a16="http://schemas.microsoft.com/office/drawing/2014/main" id="{31C2BAA3-7C51-4AB2-B49D-1B1F8BF0A43B}"/>
              </a:ext>
            </a:extLst>
          </p:cNvPr>
          <p:cNvSpPr>
            <a:spLocks noChangeArrowheads="1"/>
          </p:cNvSpPr>
          <p:nvPr/>
        </p:nvSpPr>
        <p:spPr bwMode="auto">
          <a:xfrm>
            <a:off x="323850" y="2205038"/>
            <a:ext cx="7632700"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r>
              <a:rPr lang="pt-BR" altLang="pt-BR" sz="2000" b="1" i="0"/>
              <a:t>2) Consulta por índice</a:t>
            </a:r>
            <a:endParaRPr lang="pt-BR" altLang="pt-BR" sz="2000" i="0"/>
          </a:p>
          <a:p>
            <a:pPr eaLnBrk="1" hangingPunct="1"/>
            <a:endParaRPr lang="pt-BR" altLang="pt-BR" sz="2000" i="0"/>
          </a:p>
          <a:p>
            <a:pPr eaLnBrk="1" hangingPunct="1"/>
            <a:r>
              <a:rPr lang="pt-BR" altLang="pt-BR" sz="2000" i="0"/>
              <a:t>Permite fazer pesquisa nos índices: </a:t>
            </a:r>
            <a:endParaRPr lang="pt-BR" altLang="pt-BR" sz="2000"/>
          </a:p>
          <a:p>
            <a:pPr algn="ctr" eaLnBrk="1" hangingPunct="1"/>
            <a:endParaRPr lang="pt-BR" altLang="pt-BR" sz="2000"/>
          </a:p>
          <a:p>
            <a:pPr eaLnBrk="1" hangingPunct="1"/>
            <a:r>
              <a:rPr lang="pt-BR" altLang="pt-BR" sz="2000"/>
              <a:t>a) </a:t>
            </a:r>
            <a:r>
              <a:rPr lang="pt-BR" altLang="pt-BR" sz="2000" i="0"/>
              <a:t>Alfabético </a:t>
            </a:r>
            <a:br>
              <a:rPr lang="pt-BR" altLang="pt-BR" sz="2000" i="0"/>
            </a:br>
            <a:r>
              <a:rPr lang="pt-BR" altLang="pt-BR" sz="2000"/>
              <a:t>b) </a:t>
            </a:r>
            <a:r>
              <a:rPr lang="pt-BR" altLang="pt-BR" sz="2000" i="0"/>
              <a:t>Permutado </a:t>
            </a:r>
            <a:br>
              <a:rPr lang="pt-BR" altLang="pt-BR" sz="2000" i="0"/>
            </a:br>
            <a:r>
              <a:rPr lang="pt-BR" altLang="pt-BR" sz="2000"/>
              <a:t>c) </a:t>
            </a:r>
            <a:r>
              <a:rPr lang="pt-BR" altLang="pt-BR" sz="2000" i="0"/>
              <a:t>Hierárquico </a:t>
            </a:r>
          </a:p>
        </p:txBody>
      </p:sp>
      <p:sp>
        <p:nvSpPr>
          <p:cNvPr id="79875" name="Text Box 3">
            <a:extLst>
              <a:ext uri="{FF2B5EF4-FFF2-40B4-BE49-F238E27FC236}">
                <a16:creationId xmlns="" xmlns:a16="http://schemas.microsoft.com/office/drawing/2014/main" id="{50314C54-51A7-43AE-A6A6-87680FDA8E2C}"/>
              </a:ext>
            </a:extLst>
          </p:cNvPr>
          <p:cNvSpPr txBox="1">
            <a:spLocks noChangeArrowheads="1"/>
          </p:cNvSpPr>
          <p:nvPr/>
        </p:nvSpPr>
        <p:spPr bwMode="auto">
          <a:xfrm>
            <a:off x="755650" y="620713"/>
            <a:ext cx="67691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b="1" i="0"/>
              <a:t>OPÇÕES DE BUSCA</a:t>
            </a:r>
          </a:p>
        </p:txBody>
      </p:sp>
    </p:spTree>
    <p:extLst>
      <p:ext uri="{BB962C8B-B14F-4D97-AF65-F5344CB8AC3E}">
        <p14:creationId xmlns:p14="http://schemas.microsoft.com/office/powerpoint/2010/main" val="16691346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a:extLst>
              <a:ext uri="{FF2B5EF4-FFF2-40B4-BE49-F238E27FC236}">
                <a16:creationId xmlns="" xmlns:a16="http://schemas.microsoft.com/office/drawing/2014/main" id="{9531E984-A76C-4A3A-9A1E-65D1EC1E58F3}"/>
              </a:ext>
            </a:extLst>
          </p:cNvPr>
          <p:cNvSpPr>
            <a:spLocks noChangeArrowheads="1"/>
          </p:cNvSpPr>
          <p:nvPr/>
        </p:nvSpPr>
        <p:spPr bwMode="auto">
          <a:xfrm>
            <a:off x="250825" y="1916113"/>
            <a:ext cx="8642350"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r>
              <a:rPr lang="pt-BR" altLang="pt-BR" sz="2000" b="1"/>
              <a:t>a) </a:t>
            </a:r>
            <a:r>
              <a:rPr lang="pt-BR" altLang="pt-BR" sz="2000" b="1" i="0"/>
              <a:t>Alfabético</a:t>
            </a:r>
            <a:r>
              <a:rPr lang="pt-BR" altLang="pt-BR" sz="2000" i="0"/>
              <a:t> - Permite fazer pesquisa no vocabulário digitando-se um </a:t>
            </a:r>
            <a:r>
              <a:rPr lang="pt-BR" altLang="pt-BR" sz="2000" b="1" i="0"/>
              <a:t>termo inteiro</a:t>
            </a:r>
            <a:r>
              <a:rPr lang="pt-BR" altLang="pt-BR" sz="2000" i="0"/>
              <a:t>, a </a:t>
            </a:r>
            <a:r>
              <a:rPr lang="pt-BR" altLang="pt-BR" sz="2000" b="1" i="0"/>
              <a:t>primeira parte</a:t>
            </a:r>
            <a:r>
              <a:rPr lang="pt-BR" altLang="pt-BR" sz="2000" i="0"/>
              <a:t> deste, sua </a:t>
            </a:r>
            <a:r>
              <a:rPr lang="pt-BR" altLang="pt-BR" sz="2000" b="1" i="0"/>
              <a:t>raiz latina</a:t>
            </a:r>
            <a:r>
              <a:rPr lang="pt-BR" altLang="pt-BR" sz="2000" i="0"/>
              <a:t> ou </a:t>
            </a:r>
            <a:r>
              <a:rPr lang="pt-BR" altLang="pt-BR" sz="2000" b="1" i="0"/>
              <a:t>grega</a:t>
            </a:r>
            <a:r>
              <a:rPr lang="pt-BR" altLang="pt-BR" sz="2000" i="0"/>
              <a:t>, ou sua </a:t>
            </a:r>
            <a:r>
              <a:rPr lang="pt-BR" altLang="pt-BR" sz="2000" b="1" i="0"/>
              <a:t>letra inicial através da "régua-alfabética"</a:t>
            </a:r>
            <a:r>
              <a:rPr lang="pt-BR" altLang="pt-BR" sz="2000" i="0"/>
              <a:t> que encontrará alfabeticamente todos os termos que se iniciam com a letra escolhida. O sistema retorna todos os termos que se iniciam com a expressão de busca, listando-os em ordem alfabética. </a:t>
            </a:r>
          </a:p>
        </p:txBody>
      </p:sp>
      <p:sp>
        <p:nvSpPr>
          <p:cNvPr id="80899" name="Text Box 3">
            <a:extLst>
              <a:ext uri="{FF2B5EF4-FFF2-40B4-BE49-F238E27FC236}">
                <a16:creationId xmlns="" xmlns:a16="http://schemas.microsoft.com/office/drawing/2014/main" id="{94739147-49A9-4A09-A633-F329379B8CF1}"/>
              </a:ext>
            </a:extLst>
          </p:cNvPr>
          <p:cNvSpPr txBox="1">
            <a:spLocks noChangeArrowheads="1"/>
          </p:cNvSpPr>
          <p:nvPr/>
        </p:nvSpPr>
        <p:spPr bwMode="auto">
          <a:xfrm>
            <a:off x="755650" y="620713"/>
            <a:ext cx="67691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b="1" i="0"/>
              <a:t>OPÇÕES DE BUSCA</a:t>
            </a:r>
          </a:p>
        </p:txBody>
      </p:sp>
    </p:spTree>
    <p:extLst>
      <p:ext uri="{BB962C8B-B14F-4D97-AF65-F5344CB8AC3E}">
        <p14:creationId xmlns:p14="http://schemas.microsoft.com/office/powerpoint/2010/main" val="30970550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 xmlns:a16="http://schemas.microsoft.com/office/drawing/2014/main" id="{6711F265-74D6-43A4-87DA-E457DB743D55}"/>
              </a:ext>
            </a:extLst>
          </p:cNvPr>
          <p:cNvSpPr>
            <a:spLocks noChangeArrowheads="1"/>
          </p:cNvSpPr>
          <p:nvPr/>
        </p:nvSpPr>
        <p:spPr bwMode="auto">
          <a:xfrm>
            <a:off x="250825" y="2376488"/>
            <a:ext cx="8351838"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r>
              <a:rPr lang="pt-BR" altLang="pt-BR" sz="2000" b="1" i="0"/>
              <a:t>b) </a:t>
            </a:r>
            <a:r>
              <a:rPr lang="pt-BR" altLang="pt-BR" sz="2000" b="1"/>
              <a:t>Permutado -  </a:t>
            </a:r>
            <a:r>
              <a:rPr lang="pt-BR" altLang="pt-BR" sz="2000" i="0"/>
              <a:t>Permite saber se uma palavra existe no DeCS e visualizar globalmente todos os termos que a possuem, independente se no início, no meio ou no fim do termo.   </a:t>
            </a:r>
          </a:p>
        </p:txBody>
      </p:sp>
      <p:sp>
        <p:nvSpPr>
          <p:cNvPr id="81923" name="Text Box 3">
            <a:extLst>
              <a:ext uri="{FF2B5EF4-FFF2-40B4-BE49-F238E27FC236}">
                <a16:creationId xmlns="" xmlns:a16="http://schemas.microsoft.com/office/drawing/2014/main" id="{F8786340-4F6E-49B5-BDB9-35E5B6F6E1E8}"/>
              </a:ext>
            </a:extLst>
          </p:cNvPr>
          <p:cNvSpPr txBox="1">
            <a:spLocks noChangeArrowheads="1"/>
          </p:cNvSpPr>
          <p:nvPr/>
        </p:nvSpPr>
        <p:spPr bwMode="auto">
          <a:xfrm>
            <a:off x="755650" y="620713"/>
            <a:ext cx="67691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b="1" i="0"/>
              <a:t>OPÇÕES DE BUSCA</a:t>
            </a:r>
          </a:p>
        </p:txBody>
      </p:sp>
    </p:spTree>
    <p:extLst>
      <p:ext uri="{BB962C8B-B14F-4D97-AF65-F5344CB8AC3E}">
        <p14:creationId xmlns:p14="http://schemas.microsoft.com/office/powerpoint/2010/main" val="39264989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Text Box 2">
            <a:extLst>
              <a:ext uri="{FF2B5EF4-FFF2-40B4-BE49-F238E27FC236}">
                <a16:creationId xmlns="" xmlns:a16="http://schemas.microsoft.com/office/drawing/2014/main" id="{88CA231E-5DAE-4EDD-AF05-5D9345A1437F}"/>
              </a:ext>
            </a:extLst>
          </p:cNvPr>
          <p:cNvSpPr txBox="1">
            <a:spLocks noChangeArrowheads="1"/>
          </p:cNvSpPr>
          <p:nvPr/>
        </p:nvSpPr>
        <p:spPr bwMode="auto">
          <a:xfrm>
            <a:off x="250825" y="1484313"/>
            <a:ext cx="45354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000" i="0"/>
              <a:t>Câncer de Pulmão</a:t>
            </a:r>
          </a:p>
        </p:txBody>
      </p:sp>
      <p:pic>
        <p:nvPicPr>
          <p:cNvPr id="217091" name="Picture 3">
            <a:extLst>
              <a:ext uri="{FF2B5EF4-FFF2-40B4-BE49-F238E27FC236}">
                <a16:creationId xmlns="" xmlns:a16="http://schemas.microsoft.com/office/drawing/2014/main" id="{20214C8F-2656-4CE6-9ADD-198F2743AA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16113"/>
            <a:ext cx="5076825" cy="494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7092" name="Picture 4">
            <a:extLst>
              <a:ext uri="{FF2B5EF4-FFF2-40B4-BE49-F238E27FC236}">
                <a16:creationId xmlns="" xmlns:a16="http://schemas.microsoft.com/office/drawing/2014/main" id="{95D5EB40-6154-490F-984C-842F2DC409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1916113"/>
            <a:ext cx="5688012" cy="494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7093" name="Picture 5">
            <a:extLst>
              <a:ext uri="{FF2B5EF4-FFF2-40B4-BE49-F238E27FC236}">
                <a16:creationId xmlns="" xmlns:a16="http://schemas.microsoft.com/office/drawing/2014/main" id="{59C7271B-2BE9-4FDC-92CA-F1B898007F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1916113"/>
            <a:ext cx="5400675" cy="494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7094" name="Picture 6">
            <a:extLst>
              <a:ext uri="{FF2B5EF4-FFF2-40B4-BE49-F238E27FC236}">
                <a16:creationId xmlns="" xmlns:a16="http://schemas.microsoft.com/office/drawing/2014/main" id="{1E4BEBE8-F213-46E2-A25C-374A64C375C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7538" y="1916113"/>
            <a:ext cx="4716462" cy="494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951" name="Text Box 7">
            <a:extLst>
              <a:ext uri="{FF2B5EF4-FFF2-40B4-BE49-F238E27FC236}">
                <a16:creationId xmlns="" xmlns:a16="http://schemas.microsoft.com/office/drawing/2014/main" id="{7C918ED2-1E24-4B8F-A650-11DEADC8F5F8}"/>
              </a:ext>
            </a:extLst>
          </p:cNvPr>
          <p:cNvSpPr txBox="1">
            <a:spLocks noChangeArrowheads="1"/>
          </p:cNvSpPr>
          <p:nvPr/>
        </p:nvSpPr>
        <p:spPr bwMode="auto">
          <a:xfrm>
            <a:off x="755650" y="620713"/>
            <a:ext cx="67691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b="1" i="0"/>
              <a:t>OPÇÕES DE BUSCA</a:t>
            </a:r>
          </a:p>
        </p:txBody>
      </p:sp>
    </p:spTree>
    <p:extLst>
      <p:ext uri="{BB962C8B-B14F-4D97-AF65-F5344CB8AC3E}">
        <p14:creationId xmlns:p14="http://schemas.microsoft.com/office/powerpoint/2010/main" val="29450503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7090"/>
                                        </p:tgtEl>
                                        <p:attrNameLst>
                                          <p:attrName>style.visibility</p:attrName>
                                        </p:attrNameLst>
                                      </p:cBhvr>
                                      <p:to>
                                        <p:strVal val="visible"/>
                                      </p:to>
                                    </p:set>
                                    <p:animEffect transition="in" filter="dissolve">
                                      <p:cBhvr>
                                        <p:cTn id="7" dur="500"/>
                                        <p:tgtEl>
                                          <p:spTgt spid="2170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17091"/>
                                        </p:tgtEl>
                                        <p:attrNameLst>
                                          <p:attrName>style.visibility</p:attrName>
                                        </p:attrNameLst>
                                      </p:cBhvr>
                                      <p:to>
                                        <p:strVal val="visible"/>
                                      </p:to>
                                    </p:set>
                                    <p:animEffect transition="in" filter="dissolve">
                                      <p:cBhvr>
                                        <p:cTn id="12" dur="500"/>
                                        <p:tgtEl>
                                          <p:spTgt spid="21709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17092"/>
                                        </p:tgtEl>
                                        <p:attrNameLst>
                                          <p:attrName>style.visibility</p:attrName>
                                        </p:attrNameLst>
                                      </p:cBhvr>
                                      <p:to>
                                        <p:strVal val="visible"/>
                                      </p:to>
                                    </p:set>
                                    <p:animEffect transition="in" filter="dissolve">
                                      <p:cBhvr>
                                        <p:cTn id="17" dur="500"/>
                                        <p:tgtEl>
                                          <p:spTgt spid="21709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17093"/>
                                        </p:tgtEl>
                                        <p:attrNameLst>
                                          <p:attrName>style.visibility</p:attrName>
                                        </p:attrNameLst>
                                      </p:cBhvr>
                                      <p:to>
                                        <p:strVal val="visible"/>
                                      </p:to>
                                    </p:set>
                                    <p:animEffect transition="in" filter="dissolve">
                                      <p:cBhvr>
                                        <p:cTn id="22" dur="500"/>
                                        <p:tgtEl>
                                          <p:spTgt spid="21709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217094"/>
                                        </p:tgtEl>
                                        <p:attrNameLst>
                                          <p:attrName>style.visibility</p:attrName>
                                        </p:attrNameLst>
                                      </p:cBhvr>
                                      <p:to>
                                        <p:strVal val="visible"/>
                                      </p:to>
                                    </p:set>
                                    <p:animEffect transition="in" filter="dissolve">
                                      <p:cBhvr>
                                        <p:cTn id="27" dur="500"/>
                                        <p:tgtEl>
                                          <p:spTgt spid="2170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0"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 xmlns:a16="http://schemas.microsoft.com/office/drawing/2014/main" id="{14F9665A-DB29-4DEC-8CA5-B4472E4E311F}"/>
              </a:ext>
            </a:extLst>
          </p:cNvPr>
          <p:cNvSpPr>
            <a:spLocks noChangeArrowheads="1"/>
          </p:cNvSpPr>
          <p:nvPr/>
        </p:nvSpPr>
        <p:spPr bwMode="auto">
          <a:xfrm>
            <a:off x="250825" y="2133600"/>
            <a:ext cx="86423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r>
              <a:rPr lang="pt-BR" altLang="pt-BR" sz="2000" b="1"/>
              <a:t>C) Índice Hierárquico</a:t>
            </a:r>
            <a:r>
              <a:rPr lang="pt-BR" altLang="pt-BR" sz="2000" i="0"/>
              <a:t> –</a:t>
            </a:r>
            <a:r>
              <a:rPr lang="pt-BR" altLang="pt-BR" sz="2000"/>
              <a:t> </a:t>
            </a:r>
            <a:r>
              <a:rPr lang="pt-BR" altLang="pt-BR" sz="2000" i="0"/>
              <a:t>Organiza os assuntos através de suas relações hierárquicas, dividido por grandes assuntos e dentro deles suas subdivisões.   </a:t>
            </a:r>
            <a:r>
              <a:rPr lang="pt-BR" altLang="pt-BR" sz="1800" i="0">
                <a:latin typeface="Arial" panose="020B0604020202020204" pitchFamily="34" charset="0"/>
              </a:rPr>
              <a:t> </a:t>
            </a:r>
          </a:p>
        </p:txBody>
      </p:sp>
      <p:sp>
        <p:nvSpPr>
          <p:cNvPr id="83971" name="Text Box 3">
            <a:extLst>
              <a:ext uri="{FF2B5EF4-FFF2-40B4-BE49-F238E27FC236}">
                <a16:creationId xmlns="" xmlns:a16="http://schemas.microsoft.com/office/drawing/2014/main" id="{423F8A8C-E615-4967-BD13-C32A6E69F916}"/>
              </a:ext>
            </a:extLst>
          </p:cNvPr>
          <p:cNvSpPr txBox="1">
            <a:spLocks noChangeArrowheads="1"/>
          </p:cNvSpPr>
          <p:nvPr/>
        </p:nvSpPr>
        <p:spPr bwMode="auto">
          <a:xfrm>
            <a:off x="755650" y="620713"/>
            <a:ext cx="67691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b="1" i="0"/>
              <a:t>OPÇÕES DE BUSCA</a:t>
            </a:r>
          </a:p>
        </p:txBody>
      </p:sp>
    </p:spTree>
    <p:extLst>
      <p:ext uri="{BB962C8B-B14F-4D97-AF65-F5344CB8AC3E}">
        <p14:creationId xmlns:p14="http://schemas.microsoft.com/office/powerpoint/2010/main" val="321581532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9138" name="Picture 2">
            <a:extLst>
              <a:ext uri="{FF2B5EF4-FFF2-40B4-BE49-F238E27FC236}">
                <a16:creationId xmlns="" xmlns:a16="http://schemas.microsoft.com/office/drawing/2014/main" id="{9BDBBF73-9DC7-4301-8699-06F54C622E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41438"/>
            <a:ext cx="6300788" cy="5516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9139" name="Picture 3">
            <a:extLst>
              <a:ext uri="{FF2B5EF4-FFF2-40B4-BE49-F238E27FC236}">
                <a16:creationId xmlns="" xmlns:a16="http://schemas.microsoft.com/office/drawing/2014/main" id="{F257F27D-B0B2-4BCA-8E56-E4D4A6DF81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88" y="1341438"/>
            <a:ext cx="7308850" cy="5516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9140" name="Picture 4">
            <a:extLst>
              <a:ext uri="{FF2B5EF4-FFF2-40B4-BE49-F238E27FC236}">
                <a16:creationId xmlns="" xmlns:a16="http://schemas.microsoft.com/office/drawing/2014/main" id="{ABCC347F-4F17-462E-8564-74F50FC2BC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5513" y="1341438"/>
            <a:ext cx="6948487" cy="5516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4997" name="Text Box 5">
            <a:extLst>
              <a:ext uri="{FF2B5EF4-FFF2-40B4-BE49-F238E27FC236}">
                <a16:creationId xmlns="" xmlns:a16="http://schemas.microsoft.com/office/drawing/2014/main" id="{E6EA9FBF-59A9-48E6-9102-358AFE3DDA1C}"/>
              </a:ext>
            </a:extLst>
          </p:cNvPr>
          <p:cNvSpPr txBox="1">
            <a:spLocks noChangeArrowheads="1"/>
          </p:cNvSpPr>
          <p:nvPr/>
        </p:nvSpPr>
        <p:spPr bwMode="auto">
          <a:xfrm>
            <a:off x="755650" y="620713"/>
            <a:ext cx="67691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b="1" i="0"/>
              <a:t>OPÇÕES DE BUSCA</a:t>
            </a:r>
          </a:p>
        </p:txBody>
      </p:sp>
    </p:spTree>
    <p:extLst>
      <p:ext uri="{BB962C8B-B14F-4D97-AF65-F5344CB8AC3E}">
        <p14:creationId xmlns:p14="http://schemas.microsoft.com/office/powerpoint/2010/main" val="36999984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19138"/>
                                        </p:tgtEl>
                                        <p:attrNameLst>
                                          <p:attrName>style.visibility</p:attrName>
                                        </p:attrNameLst>
                                      </p:cBhvr>
                                      <p:to>
                                        <p:strVal val="visible"/>
                                      </p:to>
                                    </p:set>
                                    <p:animEffect transition="in" filter="dissolve">
                                      <p:cBhvr>
                                        <p:cTn id="7" dur="500"/>
                                        <p:tgtEl>
                                          <p:spTgt spid="2191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19139"/>
                                        </p:tgtEl>
                                        <p:attrNameLst>
                                          <p:attrName>style.visibility</p:attrName>
                                        </p:attrNameLst>
                                      </p:cBhvr>
                                      <p:to>
                                        <p:strVal val="visible"/>
                                      </p:to>
                                    </p:set>
                                    <p:animEffect transition="in" filter="dissolve">
                                      <p:cBhvr>
                                        <p:cTn id="12" dur="500"/>
                                        <p:tgtEl>
                                          <p:spTgt spid="21913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19140"/>
                                        </p:tgtEl>
                                        <p:attrNameLst>
                                          <p:attrName>style.visibility</p:attrName>
                                        </p:attrNameLst>
                                      </p:cBhvr>
                                      <p:to>
                                        <p:strVal val="visible"/>
                                      </p:to>
                                    </p:set>
                                    <p:animEffect transition="in" filter="dissolve">
                                      <p:cBhvr>
                                        <p:cTn id="17" dur="500"/>
                                        <p:tgtEl>
                                          <p:spTgt spid="219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Text Box 2">
            <a:extLst>
              <a:ext uri="{FF2B5EF4-FFF2-40B4-BE49-F238E27FC236}">
                <a16:creationId xmlns="" xmlns:a16="http://schemas.microsoft.com/office/drawing/2014/main" id="{193C06ED-4A72-4ED2-8EF7-C001AC703D48}"/>
              </a:ext>
            </a:extLst>
          </p:cNvPr>
          <p:cNvSpPr txBox="1">
            <a:spLocks noChangeArrowheads="1"/>
          </p:cNvSpPr>
          <p:nvPr/>
        </p:nvSpPr>
        <p:spPr bwMode="auto">
          <a:xfrm>
            <a:off x="0" y="1700213"/>
            <a:ext cx="4392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000" b="1" i="0"/>
              <a:t>PROBLEMAS NA BUSCA</a:t>
            </a:r>
          </a:p>
        </p:txBody>
      </p:sp>
      <p:sp>
        <p:nvSpPr>
          <p:cNvPr id="220163" name="Text Box 3">
            <a:extLst>
              <a:ext uri="{FF2B5EF4-FFF2-40B4-BE49-F238E27FC236}">
                <a16:creationId xmlns="" xmlns:a16="http://schemas.microsoft.com/office/drawing/2014/main" id="{8AE8BE81-CC00-44AD-B41C-92A03E07E6C4}"/>
              </a:ext>
            </a:extLst>
          </p:cNvPr>
          <p:cNvSpPr txBox="1">
            <a:spLocks noChangeArrowheads="1"/>
          </p:cNvSpPr>
          <p:nvPr/>
        </p:nvSpPr>
        <p:spPr bwMode="auto">
          <a:xfrm>
            <a:off x="5292725" y="1773238"/>
            <a:ext cx="284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1800" i="0">
                <a:latin typeface="Arial" panose="020B0604020202020204" pitchFamily="34" charset="0"/>
              </a:rPr>
              <a:t>1. Uso do plural/singular</a:t>
            </a:r>
          </a:p>
        </p:txBody>
      </p:sp>
      <p:pic>
        <p:nvPicPr>
          <p:cNvPr id="220164" name="Picture 4">
            <a:extLst>
              <a:ext uri="{FF2B5EF4-FFF2-40B4-BE49-F238E27FC236}">
                <a16:creationId xmlns="" xmlns:a16="http://schemas.microsoft.com/office/drawing/2014/main" id="{695C9BCC-C599-4D00-B20C-4CC8419C8C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05038"/>
            <a:ext cx="7620000" cy="4652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0165" name="Picture 5">
            <a:extLst>
              <a:ext uri="{FF2B5EF4-FFF2-40B4-BE49-F238E27FC236}">
                <a16:creationId xmlns="" xmlns:a16="http://schemas.microsoft.com/office/drawing/2014/main" id="{15473247-E313-4D25-8DCA-54659C7FD9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205038"/>
            <a:ext cx="7620000" cy="4652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6022" name="Text Box 6">
            <a:extLst>
              <a:ext uri="{FF2B5EF4-FFF2-40B4-BE49-F238E27FC236}">
                <a16:creationId xmlns="" xmlns:a16="http://schemas.microsoft.com/office/drawing/2014/main" id="{5E62E975-D485-4850-BF30-20187321F82C}"/>
              </a:ext>
            </a:extLst>
          </p:cNvPr>
          <p:cNvSpPr txBox="1">
            <a:spLocks noChangeArrowheads="1"/>
          </p:cNvSpPr>
          <p:nvPr/>
        </p:nvSpPr>
        <p:spPr bwMode="auto">
          <a:xfrm>
            <a:off x="755650" y="620713"/>
            <a:ext cx="67691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b="1" i="0"/>
              <a:t>OPÇÕES DE BUSCA</a:t>
            </a:r>
          </a:p>
        </p:txBody>
      </p:sp>
    </p:spTree>
    <p:extLst>
      <p:ext uri="{BB962C8B-B14F-4D97-AF65-F5344CB8AC3E}">
        <p14:creationId xmlns:p14="http://schemas.microsoft.com/office/powerpoint/2010/main" val="28145897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20162"/>
                                        </p:tgtEl>
                                        <p:attrNameLst>
                                          <p:attrName>style.visibility</p:attrName>
                                        </p:attrNameLst>
                                      </p:cBhvr>
                                      <p:to>
                                        <p:strVal val="visible"/>
                                      </p:to>
                                    </p:set>
                                    <p:animEffect transition="in" filter="dissolve">
                                      <p:cBhvr>
                                        <p:cTn id="7" dur="500"/>
                                        <p:tgtEl>
                                          <p:spTgt spid="2201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20163"/>
                                        </p:tgtEl>
                                        <p:attrNameLst>
                                          <p:attrName>style.visibility</p:attrName>
                                        </p:attrNameLst>
                                      </p:cBhvr>
                                      <p:to>
                                        <p:strVal val="visible"/>
                                      </p:to>
                                    </p:set>
                                    <p:animEffect transition="in" filter="dissolve">
                                      <p:cBhvr>
                                        <p:cTn id="12" dur="500"/>
                                        <p:tgtEl>
                                          <p:spTgt spid="22016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20164"/>
                                        </p:tgtEl>
                                        <p:attrNameLst>
                                          <p:attrName>style.visibility</p:attrName>
                                        </p:attrNameLst>
                                      </p:cBhvr>
                                      <p:to>
                                        <p:strVal val="visible"/>
                                      </p:to>
                                    </p:set>
                                    <p:animEffect transition="in" filter="dissolve">
                                      <p:cBhvr>
                                        <p:cTn id="17" dur="500"/>
                                        <p:tgtEl>
                                          <p:spTgt spid="22016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20165"/>
                                        </p:tgtEl>
                                        <p:attrNameLst>
                                          <p:attrName>style.visibility</p:attrName>
                                        </p:attrNameLst>
                                      </p:cBhvr>
                                      <p:to>
                                        <p:strVal val="visible"/>
                                      </p:to>
                                    </p:set>
                                    <p:animEffect transition="in" filter="dissolve">
                                      <p:cBhvr>
                                        <p:cTn id="22" dur="500"/>
                                        <p:tgtEl>
                                          <p:spTgt spid="220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162" grpId="0"/>
      <p:bldP spid="22016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Text Box 2">
            <a:extLst>
              <a:ext uri="{FF2B5EF4-FFF2-40B4-BE49-F238E27FC236}">
                <a16:creationId xmlns="" xmlns:a16="http://schemas.microsoft.com/office/drawing/2014/main" id="{F6D51CB3-1A72-4046-98A6-8299BA31FD44}"/>
              </a:ext>
            </a:extLst>
          </p:cNvPr>
          <p:cNvSpPr txBox="1">
            <a:spLocks noChangeArrowheads="1"/>
          </p:cNvSpPr>
          <p:nvPr/>
        </p:nvSpPr>
        <p:spPr bwMode="auto">
          <a:xfrm>
            <a:off x="0" y="1557338"/>
            <a:ext cx="43926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1800" i="0">
                <a:latin typeface="Arial" panose="020B0604020202020204" pitchFamily="34" charset="0"/>
              </a:rPr>
              <a:t>2. Desconhecimento do descritor exato</a:t>
            </a:r>
          </a:p>
        </p:txBody>
      </p:sp>
      <p:pic>
        <p:nvPicPr>
          <p:cNvPr id="221187" name="Picture 3">
            <a:extLst>
              <a:ext uri="{FF2B5EF4-FFF2-40B4-BE49-F238E27FC236}">
                <a16:creationId xmlns="" xmlns:a16="http://schemas.microsoft.com/office/drawing/2014/main" id="{BBACF619-C6DB-4493-8424-6DCB5B6D3D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33600"/>
            <a:ext cx="76200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1188" name="Picture 4">
            <a:extLst>
              <a:ext uri="{FF2B5EF4-FFF2-40B4-BE49-F238E27FC236}">
                <a16:creationId xmlns="" xmlns:a16="http://schemas.microsoft.com/office/drawing/2014/main" id="{9B6B6CFA-5012-4A46-A4B1-79FA27B1EF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133600"/>
            <a:ext cx="76200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7045" name="Text Box 5">
            <a:extLst>
              <a:ext uri="{FF2B5EF4-FFF2-40B4-BE49-F238E27FC236}">
                <a16:creationId xmlns="" xmlns:a16="http://schemas.microsoft.com/office/drawing/2014/main" id="{D62B5202-4D7E-45C6-B6E4-EEA626BB172A}"/>
              </a:ext>
            </a:extLst>
          </p:cNvPr>
          <p:cNvSpPr txBox="1">
            <a:spLocks noChangeArrowheads="1"/>
          </p:cNvSpPr>
          <p:nvPr/>
        </p:nvSpPr>
        <p:spPr bwMode="auto">
          <a:xfrm>
            <a:off x="755650" y="620713"/>
            <a:ext cx="67691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b="1" i="0"/>
              <a:t>OPÇÕES DE BUSCA</a:t>
            </a:r>
          </a:p>
        </p:txBody>
      </p:sp>
    </p:spTree>
    <p:extLst>
      <p:ext uri="{BB962C8B-B14F-4D97-AF65-F5344CB8AC3E}">
        <p14:creationId xmlns:p14="http://schemas.microsoft.com/office/powerpoint/2010/main" val="4529295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21186"/>
                                        </p:tgtEl>
                                        <p:attrNameLst>
                                          <p:attrName>style.visibility</p:attrName>
                                        </p:attrNameLst>
                                      </p:cBhvr>
                                      <p:to>
                                        <p:strVal val="visible"/>
                                      </p:to>
                                    </p:set>
                                    <p:animEffect transition="in" filter="dissolve">
                                      <p:cBhvr>
                                        <p:cTn id="7" dur="500"/>
                                        <p:tgtEl>
                                          <p:spTgt spid="2211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21187"/>
                                        </p:tgtEl>
                                        <p:attrNameLst>
                                          <p:attrName>style.visibility</p:attrName>
                                        </p:attrNameLst>
                                      </p:cBhvr>
                                      <p:to>
                                        <p:strVal val="visible"/>
                                      </p:to>
                                    </p:set>
                                    <p:animEffect transition="in" filter="dissolve">
                                      <p:cBhvr>
                                        <p:cTn id="12" dur="500"/>
                                        <p:tgtEl>
                                          <p:spTgt spid="22118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21188"/>
                                        </p:tgtEl>
                                        <p:attrNameLst>
                                          <p:attrName>style.visibility</p:attrName>
                                        </p:attrNameLst>
                                      </p:cBhvr>
                                      <p:to>
                                        <p:strVal val="visible"/>
                                      </p:to>
                                    </p:set>
                                    <p:animEffect transition="in" filter="dissolve">
                                      <p:cBhvr>
                                        <p:cTn id="17" dur="500"/>
                                        <p:tgtEl>
                                          <p:spTgt spid="2211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a:extLst>
              <a:ext uri="{FF2B5EF4-FFF2-40B4-BE49-F238E27FC236}">
                <a16:creationId xmlns="" xmlns:a16="http://schemas.microsoft.com/office/drawing/2014/main" id="{486C8F55-6480-4F05-9144-CEA2AB54E802}"/>
              </a:ext>
            </a:extLst>
          </p:cNvPr>
          <p:cNvSpPr>
            <a:spLocks noChangeArrowheads="1"/>
          </p:cNvSpPr>
          <p:nvPr/>
        </p:nvSpPr>
        <p:spPr bwMode="auto">
          <a:xfrm>
            <a:off x="827088" y="836613"/>
            <a:ext cx="750728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r>
              <a:rPr lang="pt-BR" altLang="pt-BR" i="0"/>
              <a:t>SUJEITO COMPETENTE EM INFORMAÇÃO</a:t>
            </a:r>
          </a:p>
        </p:txBody>
      </p:sp>
      <p:sp>
        <p:nvSpPr>
          <p:cNvPr id="3" name="Espaço Reservado para Texto 2">
            <a:extLst>
              <a:ext uri="{FF2B5EF4-FFF2-40B4-BE49-F238E27FC236}">
                <a16:creationId xmlns="" xmlns:a16="http://schemas.microsoft.com/office/drawing/2014/main" id="{26F2C5CC-BF70-4913-A742-7E3BE78499CB}"/>
              </a:ext>
            </a:extLst>
          </p:cNvPr>
          <p:cNvSpPr>
            <a:spLocks/>
          </p:cNvSpPr>
          <p:nvPr/>
        </p:nvSpPr>
        <p:spPr bwMode="auto">
          <a:xfrm>
            <a:off x="611188" y="2492375"/>
            <a:ext cx="8001000" cy="1571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a:spcBef>
                <a:spcPct val="20000"/>
              </a:spcBef>
              <a:buClr>
                <a:schemeClr val="hlink"/>
              </a:buClr>
              <a:buSzPct val="120000"/>
              <a:buChar char="•"/>
              <a:defRPr sz="2800">
                <a:solidFill>
                  <a:schemeClr val="tx1"/>
                </a:solidFill>
                <a:effectLst>
                  <a:outerShdw blurRad="38100" dist="38100" dir="2700000" algn="tl">
                    <a:srgbClr val="C0C0C0"/>
                  </a:outerShdw>
                </a:effectLst>
                <a:latin typeface="Tahoma" panose="020B0604030504040204" pitchFamily="34" charset="0"/>
              </a:defRPr>
            </a:lvl1pPr>
            <a:lvl2pPr marL="742950" indent="-285750" algn="l">
              <a:spcBef>
                <a:spcPct val="20000"/>
              </a:spcBef>
              <a:buFont typeface="Tahoma" panose="020B0604030504040204" pitchFamily="34" charset="0"/>
              <a:buChar char="–"/>
              <a:defRPr sz="2400">
                <a:solidFill>
                  <a:schemeClr val="tx1"/>
                </a:solidFill>
                <a:effectLst>
                  <a:outerShdw blurRad="38100" dist="38100" dir="2700000" algn="tl">
                    <a:srgbClr val="C0C0C0"/>
                  </a:outerShdw>
                </a:effectLst>
                <a:latin typeface="Tahoma" panose="020B0604030504040204" pitchFamily="34" charset="0"/>
              </a:defRPr>
            </a:lvl2pPr>
            <a:lvl3pPr marL="1143000" indent="-228600" algn="l">
              <a:spcBef>
                <a:spcPct val="20000"/>
              </a:spcBef>
              <a:buClr>
                <a:schemeClr val="hlink"/>
              </a:buClr>
              <a:buSzPct val="120000"/>
              <a:buChar char="•"/>
              <a:defRPr sz="2000">
                <a:solidFill>
                  <a:schemeClr val="tx1"/>
                </a:solidFill>
                <a:effectLst>
                  <a:outerShdw blurRad="38100" dist="38100" dir="2700000" algn="tl">
                    <a:srgbClr val="C0C0C0"/>
                  </a:outerShdw>
                </a:effectLst>
                <a:latin typeface="Tahoma" panose="020B0604030504040204" pitchFamily="34" charset="0"/>
              </a:defRPr>
            </a:lvl3pPr>
            <a:lvl4pPr marL="1600200" indent="-228600" algn="l">
              <a:spcBef>
                <a:spcPct val="20000"/>
              </a:spcBef>
              <a:buFont typeface="Tahoma" panose="020B0604030504040204" pitchFamily="34" charset="0"/>
              <a:buChar char="–"/>
              <a:defRPr>
                <a:solidFill>
                  <a:schemeClr val="tx1"/>
                </a:solidFill>
                <a:effectLst>
                  <a:outerShdw blurRad="38100" dist="38100" dir="2700000" algn="tl">
                    <a:srgbClr val="C0C0C0"/>
                  </a:outerShdw>
                </a:effectLst>
                <a:latin typeface="Tahoma" panose="020B0604030504040204" pitchFamily="34" charset="0"/>
              </a:defRPr>
            </a:lvl4pPr>
            <a:lvl5pPr marL="2057400" indent="-228600" algn="l">
              <a:spcBef>
                <a:spcPct val="20000"/>
              </a:spcBef>
              <a:buClr>
                <a:schemeClr val="hlink"/>
              </a:buClr>
              <a:buSzPct val="80000"/>
              <a:buFont typeface="Wingdings" panose="05000000000000000000" pitchFamily="2" charset="2"/>
              <a:buChar char="v"/>
              <a:defRPr>
                <a:solidFill>
                  <a:schemeClr val="tx1"/>
                </a:solidFill>
                <a:effectLst>
                  <a:outerShdw blurRad="38100" dist="38100" dir="2700000" algn="tl">
                    <a:srgbClr val="C0C0C0"/>
                  </a:outerShdw>
                </a:effectLst>
                <a:latin typeface="Tahoma" panose="020B0604030504040204" pitchFamily="34" charset="0"/>
              </a:defRPr>
            </a:lvl5pPr>
            <a:lvl6pPr marL="2514600" indent="-228600" fontAlgn="base">
              <a:spcBef>
                <a:spcPct val="20000"/>
              </a:spcBef>
              <a:spcAft>
                <a:spcPct val="0"/>
              </a:spcAft>
              <a:buClr>
                <a:schemeClr val="hlink"/>
              </a:buClr>
              <a:buSzPct val="80000"/>
              <a:buFont typeface="Wingdings" panose="05000000000000000000" pitchFamily="2" charset="2"/>
              <a:buChar char="v"/>
              <a:defRPr>
                <a:solidFill>
                  <a:schemeClr val="tx1"/>
                </a:solidFill>
                <a:effectLst>
                  <a:outerShdw blurRad="38100" dist="38100" dir="2700000" algn="tl">
                    <a:srgbClr val="C0C0C0"/>
                  </a:outerShdw>
                </a:effectLst>
                <a:latin typeface="Tahoma" panose="020B0604030504040204" pitchFamily="34" charset="0"/>
              </a:defRPr>
            </a:lvl6pPr>
            <a:lvl7pPr marL="2971800" indent="-228600" fontAlgn="base">
              <a:spcBef>
                <a:spcPct val="20000"/>
              </a:spcBef>
              <a:spcAft>
                <a:spcPct val="0"/>
              </a:spcAft>
              <a:buClr>
                <a:schemeClr val="hlink"/>
              </a:buClr>
              <a:buSzPct val="80000"/>
              <a:buFont typeface="Wingdings" panose="05000000000000000000" pitchFamily="2" charset="2"/>
              <a:buChar char="v"/>
              <a:defRPr>
                <a:solidFill>
                  <a:schemeClr val="tx1"/>
                </a:solidFill>
                <a:effectLst>
                  <a:outerShdw blurRad="38100" dist="38100" dir="2700000" algn="tl">
                    <a:srgbClr val="C0C0C0"/>
                  </a:outerShdw>
                </a:effectLst>
                <a:latin typeface="Tahoma" panose="020B0604030504040204" pitchFamily="34" charset="0"/>
              </a:defRPr>
            </a:lvl7pPr>
            <a:lvl8pPr marL="3429000" indent="-228600" fontAlgn="base">
              <a:spcBef>
                <a:spcPct val="20000"/>
              </a:spcBef>
              <a:spcAft>
                <a:spcPct val="0"/>
              </a:spcAft>
              <a:buClr>
                <a:schemeClr val="hlink"/>
              </a:buClr>
              <a:buSzPct val="80000"/>
              <a:buFont typeface="Wingdings" panose="05000000000000000000" pitchFamily="2" charset="2"/>
              <a:buChar char="v"/>
              <a:defRPr>
                <a:solidFill>
                  <a:schemeClr val="tx1"/>
                </a:solidFill>
                <a:effectLst>
                  <a:outerShdw blurRad="38100" dist="38100" dir="2700000" algn="tl">
                    <a:srgbClr val="C0C0C0"/>
                  </a:outerShdw>
                </a:effectLst>
                <a:latin typeface="Tahoma" panose="020B0604030504040204" pitchFamily="34" charset="0"/>
              </a:defRPr>
            </a:lvl8pPr>
            <a:lvl9pPr marL="3886200" indent="-228600" fontAlgn="base">
              <a:spcBef>
                <a:spcPct val="20000"/>
              </a:spcBef>
              <a:spcAft>
                <a:spcPct val="0"/>
              </a:spcAft>
              <a:buClr>
                <a:schemeClr val="hlink"/>
              </a:buClr>
              <a:buSzPct val="80000"/>
              <a:buFont typeface="Wingdings" panose="05000000000000000000" pitchFamily="2" charset="2"/>
              <a:buChar char="v"/>
              <a:defRPr>
                <a:solidFill>
                  <a:schemeClr val="tx1"/>
                </a:solidFill>
                <a:effectLst>
                  <a:outerShdw blurRad="38100" dist="38100" dir="2700000" algn="tl">
                    <a:srgbClr val="C0C0C0"/>
                  </a:outerShdw>
                </a:effectLst>
                <a:latin typeface="Tahoma" panose="020B0604030504040204" pitchFamily="34" charset="0"/>
              </a:defRPr>
            </a:lvl9pPr>
          </a:lstStyle>
          <a:p>
            <a:pPr algn="ctr" eaLnBrk="1" hangingPunct="1">
              <a:buFontTx/>
              <a:buNone/>
              <a:defRPr/>
            </a:pPr>
            <a:r>
              <a:rPr lang="pt-BR" sz="3200" i="0">
                <a:solidFill>
                  <a:srgbClr val="000000"/>
                </a:solidFill>
                <a:latin typeface="Times New Roman" panose="02020603050405020304" pitchFamily="18" charset="0"/>
                <a:cs typeface="Times New Roman" panose="02020603050405020304" pitchFamily="18" charset="0"/>
              </a:rPr>
              <a:t>Habilidade prévia de </a:t>
            </a:r>
            <a:r>
              <a:rPr lang="pt-BR" sz="3200" i="0" u="sng">
                <a:solidFill>
                  <a:srgbClr val="000000"/>
                </a:solidFill>
                <a:latin typeface="Times New Roman" panose="02020603050405020304" pitchFamily="18" charset="0"/>
                <a:cs typeface="Times New Roman" panose="02020603050405020304" pitchFamily="18" charset="0"/>
              </a:rPr>
              <a:t>identificar</a:t>
            </a:r>
            <a:r>
              <a:rPr lang="pt-BR" sz="3200" i="0">
                <a:solidFill>
                  <a:srgbClr val="000000"/>
                </a:solidFill>
                <a:latin typeface="Times New Roman" panose="02020603050405020304" pitchFamily="18" charset="0"/>
                <a:cs typeface="Times New Roman" panose="02020603050405020304" pitchFamily="18" charset="0"/>
              </a:rPr>
              <a:t> fontes de informação e a capacidade de julgar a autoridade e confiabilidade das mesmas.</a:t>
            </a:r>
          </a:p>
          <a:p>
            <a:pPr eaLnBrk="1" hangingPunct="1">
              <a:defRPr/>
            </a:pPr>
            <a:endParaRPr lang="pt-BR" sz="3200" i="0">
              <a:solidFill>
                <a:srgbClr val="000000"/>
              </a:solidFill>
            </a:endParaRPr>
          </a:p>
        </p:txBody>
      </p:sp>
    </p:spTree>
    <p:extLst>
      <p:ext uri="{BB962C8B-B14F-4D97-AF65-F5344CB8AC3E}">
        <p14:creationId xmlns:p14="http://schemas.microsoft.com/office/powerpoint/2010/main" val="18323464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Text Box 2">
            <a:extLst>
              <a:ext uri="{FF2B5EF4-FFF2-40B4-BE49-F238E27FC236}">
                <a16:creationId xmlns="" xmlns:a16="http://schemas.microsoft.com/office/drawing/2014/main" id="{788973E2-ED8A-4168-8998-F6CF831802A1}"/>
              </a:ext>
            </a:extLst>
          </p:cNvPr>
          <p:cNvSpPr txBox="1">
            <a:spLocks noChangeArrowheads="1"/>
          </p:cNvSpPr>
          <p:nvPr/>
        </p:nvSpPr>
        <p:spPr bwMode="auto">
          <a:xfrm>
            <a:off x="0" y="1700213"/>
            <a:ext cx="70580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1800" i="0">
                <a:latin typeface="Arial" panose="020B0604020202020204" pitchFamily="34" charset="0"/>
              </a:rPr>
              <a:t>3. Descritor não existe na base isoladamente</a:t>
            </a:r>
          </a:p>
        </p:txBody>
      </p:sp>
      <p:pic>
        <p:nvPicPr>
          <p:cNvPr id="222211" name="Picture 3">
            <a:extLst>
              <a:ext uri="{FF2B5EF4-FFF2-40B4-BE49-F238E27FC236}">
                <a16:creationId xmlns="" xmlns:a16="http://schemas.microsoft.com/office/drawing/2014/main" id="{C6331319-FDDC-467E-9B35-6AFA7754DA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76475"/>
            <a:ext cx="7620000" cy="458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2212" name="Picture 4">
            <a:extLst>
              <a:ext uri="{FF2B5EF4-FFF2-40B4-BE49-F238E27FC236}">
                <a16:creationId xmlns="" xmlns:a16="http://schemas.microsoft.com/office/drawing/2014/main" id="{D49153E7-4C6C-4324-BED5-D0AA9EE9CF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276475"/>
            <a:ext cx="7620000" cy="458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8069" name="Text Box 5">
            <a:extLst>
              <a:ext uri="{FF2B5EF4-FFF2-40B4-BE49-F238E27FC236}">
                <a16:creationId xmlns="" xmlns:a16="http://schemas.microsoft.com/office/drawing/2014/main" id="{A262E438-16C6-49BE-9E80-05A065D5D080}"/>
              </a:ext>
            </a:extLst>
          </p:cNvPr>
          <p:cNvSpPr txBox="1">
            <a:spLocks noChangeArrowheads="1"/>
          </p:cNvSpPr>
          <p:nvPr/>
        </p:nvSpPr>
        <p:spPr bwMode="auto">
          <a:xfrm>
            <a:off x="755650" y="620713"/>
            <a:ext cx="67691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b="1" i="0"/>
              <a:t>OPÇÕES DE BUSCA</a:t>
            </a:r>
          </a:p>
        </p:txBody>
      </p:sp>
    </p:spTree>
    <p:extLst>
      <p:ext uri="{BB962C8B-B14F-4D97-AF65-F5344CB8AC3E}">
        <p14:creationId xmlns:p14="http://schemas.microsoft.com/office/powerpoint/2010/main" val="4639584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22210"/>
                                        </p:tgtEl>
                                        <p:attrNameLst>
                                          <p:attrName>style.visibility</p:attrName>
                                        </p:attrNameLst>
                                      </p:cBhvr>
                                      <p:to>
                                        <p:strVal val="visible"/>
                                      </p:to>
                                    </p:set>
                                    <p:animEffect transition="in" filter="dissolve">
                                      <p:cBhvr>
                                        <p:cTn id="7" dur="500"/>
                                        <p:tgtEl>
                                          <p:spTgt spid="2222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22211"/>
                                        </p:tgtEl>
                                        <p:attrNameLst>
                                          <p:attrName>style.visibility</p:attrName>
                                        </p:attrNameLst>
                                      </p:cBhvr>
                                      <p:to>
                                        <p:strVal val="visible"/>
                                      </p:to>
                                    </p:set>
                                    <p:animEffect transition="in" filter="dissolve">
                                      <p:cBhvr>
                                        <p:cTn id="12" dur="500"/>
                                        <p:tgtEl>
                                          <p:spTgt spid="2222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22212"/>
                                        </p:tgtEl>
                                        <p:attrNameLst>
                                          <p:attrName>style.visibility</p:attrName>
                                        </p:attrNameLst>
                                      </p:cBhvr>
                                      <p:to>
                                        <p:strVal val="visible"/>
                                      </p:to>
                                    </p:set>
                                    <p:animEffect transition="in" filter="dissolve">
                                      <p:cBhvr>
                                        <p:cTn id="17" dur="500"/>
                                        <p:tgtEl>
                                          <p:spTgt spid="222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210"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ext Box 2">
            <a:extLst>
              <a:ext uri="{FF2B5EF4-FFF2-40B4-BE49-F238E27FC236}">
                <a16:creationId xmlns="" xmlns:a16="http://schemas.microsoft.com/office/drawing/2014/main" id="{34E22D40-CE11-43AE-B4D6-D5353704B502}"/>
              </a:ext>
            </a:extLst>
          </p:cNvPr>
          <p:cNvSpPr txBox="1">
            <a:spLocks noChangeArrowheads="1"/>
          </p:cNvSpPr>
          <p:nvPr/>
        </p:nvSpPr>
        <p:spPr bwMode="auto">
          <a:xfrm>
            <a:off x="323850" y="1773238"/>
            <a:ext cx="8569325"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r>
              <a:rPr lang="pt-BR" altLang="pt-BR" sz="2000" i="0"/>
              <a:t>Exercício 1</a:t>
            </a:r>
          </a:p>
          <a:p>
            <a:pPr algn="just" eaLnBrk="1" hangingPunct="1"/>
            <a:endParaRPr lang="pt-BR" altLang="pt-BR" sz="2000" i="0"/>
          </a:p>
          <a:p>
            <a:pPr algn="just" eaLnBrk="1" hangingPunct="1">
              <a:buFontTx/>
              <a:buChar char="•"/>
            </a:pPr>
            <a:r>
              <a:rPr lang="pt-BR" altLang="pt-BR" sz="2000" i="0"/>
              <a:t> Qual é o descritor do DECS para a palavra conhecida popularmente como Gripe Suína? </a:t>
            </a:r>
          </a:p>
        </p:txBody>
      </p:sp>
      <p:sp>
        <p:nvSpPr>
          <p:cNvPr id="89091" name="Text Box 3">
            <a:extLst>
              <a:ext uri="{FF2B5EF4-FFF2-40B4-BE49-F238E27FC236}">
                <a16:creationId xmlns="" xmlns:a16="http://schemas.microsoft.com/office/drawing/2014/main" id="{EA45C81F-07B4-4D59-9265-DCFB6B1D7CDF}"/>
              </a:ext>
            </a:extLst>
          </p:cNvPr>
          <p:cNvSpPr txBox="1">
            <a:spLocks noChangeArrowheads="1"/>
          </p:cNvSpPr>
          <p:nvPr/>
        </p:nvSpPr>
        <p:spPr bwMode="auto">
          <a:xfrm>
            <a:off x="1476375" y="620713"/>
            <a:ext cx="5400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eaLnBrk="1" hangingPunct="1">
              <a:spcBef>
                <a:spcPct val="50000"/>
              </a:spcBef>
            </a:pPr>
            <a:r>
              <a:rPr lang="pt-BR" altLang="pt-BR" sz="2400" b="1" i="0"/>
              <a:t>Exercícios</a:t>
            </a:r>
          </a:p>
        </p:txBody>
      </p:sp>
    </p:spTree>
    <p:extLst>
      <p:ext uri="{BB962C8B-B14F-4D97-AF65-F5344CB8AC3E}">
        <p14:creationId xmlns:p14="http://schemas.microsoft.com/office/powerpoint/2010/main" val="365005408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3">
            <a:extLst>
              <a:ext uri="{FF2B5EF4-FFF2-40B4-BE49-F238E27FC236}">
                <a16:creationId xmlns="" xmlns:a16="http://schemas.microsoft.com/office/drawing/2014/main" id="{1022D8AA-9D5A-469B-BE8F-E7291447A263}"/>
              </a:ext>
            </a:extLst>
          </p:cNvPr>
          <p:cNvSpPr txBox="1">
            <a:spLocks noChangeArrowheads="1"/>
          </p:cNvSpPr>
          <p:nvPr/>
        </p:nvSpPr>
        <p:spPr bwMode="auto">
          <a:xfrm>
            <a:off x="2195513" y="476250"/>
            <a:ext cx="5400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400" b="1" i="0"/>
              <a:t>Exercício 1 - Resposta</a:t>
            </a:r>
          </a:p>
        </p:txBody>
      </p:sp>
      <p:pic>
        <p:nvPicPr>
          <p:cNvPr id="90115" name="Imagem 1">
            <a:extLst>
              <a:ext uri="{FF2B5EF4-FFF2-40B4-BE49-F238E27FC236}">
                <a16:creationId xmlns="" xmlns:a16="http://schemas.microsoft.com/office/drawing/2014/main" id="{CA5878AF-1BE9-4DC6-AF33-52A8106AA76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92288" y="933450"/>
            <a:ext cx="5743575" cy="559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232285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488F0A2-687D-4521-A93E-9E042AFCDFA4}"/>
              </a:ext>
            </a:extLst>
          </p:cNvPr>
          <p:cNvSpPr>
            <a:spLocks noGrp="1"/>
          </p:cNvSpPr>
          <p:nvPr>
            <p:ph type="ctrTitle"/>
          </p:nvPr>
        </p:nvSpPr>
        <p:spPr>
          <a:xfrm>
            <a:off x="1646238" y="1171575"/>
            <a:ext cx="6686550" cy="1697038"/>
          </a:xfrm>
        </p:spPr>
        <p:txBody>
          <a:bodyPr rtlCol="0"/>
          <a:lstStyle/>
          <a:p>
            <a:pPr eaLnBrk="1" fontAlgn="auto" hangingPunct="1">
              <a:spcAft>
                <a:spcPts val="0"/>
              </a:spcAft>
              <a:defRPr/>
            </a:pPr>
            <a:r>
              <a:rPr lang="pt-BR" dirty="0">
                <a:solidFill>
                  <a:schemeClr val="tx1">
                    <a:lumMod val="85000"/>
                    <a:lumOff val="15000"/>
                  </a:schemeClr>
                </a:solidFill>
              </a:rPr>
              <a:t>Google Acadêmico</a:t>
            </a:r>
          </a:p>
        </p:txBody>
      </p:sp>
      <p:sp>
        <p:nvSpPr>
          <p:cNvPr id="3" name="Subtítulo 2">
            <a:extLst>
              <a:ext uri="{FF2B5EF4-FFF2-40B4-BE49-F238E27FC236}">
                <a16:creationId xmlns="" xmlns:a16="http://schemas.microsoft.com/office/drawing/2014/main" id="{4C8A88F0-D896-4521-889D-E450E5D9CFB0}"/>
              </a:ext>
            </a:extLst>
          </p:cNvPr>
          <p:cNvSpPr>
            <a:spLocks noGrp="1"/>
          </p:cNvSpPr>
          <p:nvPr>
            <p:ph type="subTitle" idx="1"/>
          </p:nvPr>
        </p:nvSpPr>
        <p:spPr>
          <a:xfrm>
            <a:off x="1747838" y="2868613"/>
            <a:ext cx="6686550" cy="844550"/>
          </a:xfrm>
        </p:spPr>
        <p:txBody>
          <a:bodyPr rtlCol="0">
            <a:normAutofit/>
          </a:bodyPr>
          <a:lstStyle/>
          <a:p>
            <a:pPr eaLnBrk="1" fontAlgn="auto" hangingPunct="1">
              <a:spcAft>
                <a:spcPts val="0"/>
              </a:spcAft>
              <a:buFont typeface="Wingdings 3" charset="2"/>
              <a:buNone/>
              <a:defRPr/>
            </a:pPr>
            <a:r>
              <a:rPr lang="pt-BR" sz="1350" dirty="0"/>
              <a:t>Ferramentas para pesquisas bibliográficas</a:t>
            </a:r>
          </a:p>
        </p:txBody>
      </p:sp>
      <p:pic>
        <p:nvPicPr>
          <p:cNvPr id="100356" name="Picture 2" descr="http://scholar.google.com.br/intl/pt-BR/scholar/images/scholar_logo_lg_2011.gif">
            <a:extLst>
              <a:ext uri="{FF2B5EF4-FFF2-40B4-BE49-F238E27FC236}">
                <a16:creationId xmlns="" xmlns:a16="http://schemas.microsoft.com/office/drawing/2014/main" id="{A1A67014-5B3E-4404-9708-1CB7392561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4313" y="3575050"/>
            <a:ext cx="3608387"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692677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ítulo 1">
            <a:extLst>
              <a:ext uri="{FF2B5EF4-FFF2-40B4-BE49-F238E27FC236}">
                <a16:creationId xmlns="" xmlns:a16="http://schemas.microsoft.com/office/drawing/2014/main" id="{F0734AE3-567C-4AF1-BE05-4BC22398727E}"/>
              </a:ext>
            </a:extLst>
          </p:cNvPr>
          <p:cNvSpPr>
            <a:spLocks noGrp="1"/>
          </p:cNvSpPr>
          <p:nvPr>
            <p:ph type="title"/>
          </p:nvPr>
        </p:nvSpPr>
        <p:spPr>
          <a:xfrm>
            <a:off x="1944688" y="623888"/>
            <a:ext cx="6683375" cy="1281112"/>
          </a:xfrm>
        </p:spPr>
        <p:txBody>
          <a:bodyPr/>
          <a:lstStyle/>
          <a:p>
            <a:pPr eaLnBrk="1" hangingPunct="1"/>
            <a:r>
              <a:rPr lang="pt-BR" altLang="pt-BR"/>
              <a:t>O que é Google Acadêmico ?</a:t>
            </a:r>
          </a:p>
        </p:txBody>
      </p:sp>
      <p:sp>
        <p:nvSpPr>
          <p:cNvPr id="3" name="Espaço Reservado para Conteúdo 2">
            <a:extLst>
              <a:ext uri="{FF2B5EF4-FFF2-40B4-BE49-F238E27FC236}">
                <a16:creationId xmlns="" xmlns:a16="http://schemas.microsoft.com/office/drawing/2014/main" id="{DDB61023-D408-4AF5-B567-E82F86D38F4C}"/>
              </a:ext>
            </a:extLst>
          </p:cNvPr>
          <p:cNvSpPr>
            <a:spLocks noGrp="1"/>
          </p:cNvSpPr>
          <p:nvPr>
            <p:ph idx="1"/>
          </p:nvPr>
        </p:nvSpPr>
        <p:spPr>
          <a:xfrm>
            <a:off x="750888" y="2143125"/>
            <a:ext cx="6686550" cy="2833688"/>
          </a:xfrm>
        </p:spPr>
        <p:txBody>
          <a:bodyPr rtlCol="0">
            <a:noAutofit/>
          </a:bodyPr>
          <a:lstStyle/>
          <a:p>
            <a:pPr eaLnBrk="1" fontAlgn="auto" hangingPunct="1">
              <a:spcAft>
                <a:spcPts val="0"/>
              </a:spcAft>
              <a:buFont typeface="Wingdings 3" charset="2"/>
              <a:buChar char=""/>
              <a:defRPr/>
            </a:pPr>
            <a:r>
              <a:rPr lang="pt-BR" sz="2100" dirty="0">
                <a:solidFill>
                  <a:schemeClr val="tx1">
                    <a:lumMod val="75000"/>
                    <a:lumOff val="25000"/>
                  </a:schemeClr>
                </a:solidFill>
              </a:rPr>
              <a:t>Uma ferramenta de pesquisa de literatura acadêmica de maneira simples, porém abrangente.</a:t>
            </a:r>
          </a:p>
          <a:p>
            <a:pPr marL="0" indent="0" eaLnBrk="1" fontAlgn="auto" hangingPunct="1">
              <a:spcAft>
                <a:spcPts val="0"/>
              </a:spcAft>
              <a:buFont typeface="Wingdings 3" charset="2"/>
              <a:buNone/>
              <a:defRPr/>
            </a:pPr>
            <a:endParaRPr lang="pt-BR" sz="2100" dirty="0">
              <a:solidFill>
                <a:schemeClr val="tx1">
                  <a:lumMod val="75000"/>
                  <a:lumOff val="25000"/>
                </a:schemeClr>
              </a:solidFill>
            </a:endParaRPr>
          </a:p>
          <a:p>
            <a:pPr eaLnBrk="1" fontAlgn="auto" hangingPunct="1">
              <a:spcAft>
                <a:spcPts val="0"/>
              </a:spcAft>
              <a:buFont typeface="Wingdings 3" charset="2"/>
              <a:buChar char=""/>
              <a:defRPr/>
            </a:pPr>
            <a:r>
              <a:rPr lang="pt-BR" sz="2100" dirty="0">
                <a:solidFill>
                  <a:schemeClr val="tx1">
                    <a:lumMod val="75000"/>
                    <a:lumOff val="25000"/>
                  </a:schemeClr>
                </a:solidFill>
              </a:rPr>
              <a:t>É possível pesquisar diversas tipologias documentais em apenas um só lugar.</a:t>
            </a:r>
          </a:p>
          <a:p>
            <a:pPr marL="0" indent="0" eaLnBrk="1" fontAlgn="auto" hangingPunct="1">
              <a:spcAft>
                <a:spcPts val="0"/>
              </a:spcAft>
              <a:buFont typeface="Wingdings 3" charset="2"/>
              <a:buNone/>
              <a:defRPr/>
            </a:pPr>
            <a:endParaRPr lang="pt-BR" sz="2100" dirty="0">
              <a:solidFill>
                <a:schemeClr val="tx1">
                  <a:lumMod val="75000"/>
                  <a:lumOff val="25000"/>
                </a:schemeClr>
              </a:solidFill>
            </a:endParaRPr>
          </a:p>
          <a:p>
            <a:pPr eaLnBrk="1" fontAlgn="auto" hangingPunct="1">
              <a:spcAft>
                <a:spcPts val="0"/>
              </a:spcAft>
              <a:buFont typeface="Wingdings 3" charset="2"/>
              <a:buChar char=""/>
              <a:defRPr/>
            </a:pPr>
            <a:r>
              <a:rPr lang="pt-BR" sz="2100" dirty="0">
                <a:solidFill>
                  <a:schemeClr val="tx1">
                    <a:lumMod val="75000"/>
                    <a:lumOff val="25000"/>
                  </a:schemeClr>
                </a:solidFill>
              </a:rPr>
              <a:t>O Google Acadêmico ajuda na identificação das pesquisas mais relevantes no mundo acadêmico.</a:t>
            </a:r>
          </a:p>
        </p:txBody>
      </p:sp>
      <p:pic>
        <p:nvPicPr>
          <p:cNvPr id="101380" name="Picture 2" descr="http://2.bp.blogspot.com/-MNLHFdOd9qI/TlZxdl459xI/AAAAAAAAAHw/-w2ghG5bg60/s1600/interrogacao.png">
            <a:extLst>
              <a:ext uri="{FF2B5EF4-FFF2-40B4-BE49-F238E27FC236}">
                <a16:creationId xmlns="" xmlns:a16="http://schemas.microsoft.com/office/drawing/2014/main" id="{2F4CD4C4-0444-46C2-BA45-3406C1C4B5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4538" y="1990725"/>
            <a:ext cx="1725612"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8961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ítulo 1">
            <a:extLst>
              <a:ext uri="{FF2B5EF4-FFF2-40B4-BE49-F238E27FC236}">
                <a16:creationId xmlns="" xmlns:a16="http://schemas.microsoft.com/office/drawing/2014/main" id="{500C7CD3-A0EC-4BB2-97EF-D844B202D03C}"/>
              </a:ext>
            </a:extLst>
          </p:cNvPr>
          <p:cNvSpPr>
            <a:spLocks noGrp="1"/>
          </p:cNvSpPr>
          <p:nvPr>
            <p:ph type="title"/>
          </p:nvPr>
        </p:nvSpPr>
        <p:spPr>
          <a:xfrm>
            <a:off x="971550" y="1384300"/>
            <a:ext cx="7200900" cy="977900"/>
          </a:xfrm>
        </p:spPr>
        <p:txBody>
          <a:bodyPr>
            <a:normAutofit fontScale="90000"/>
          </a:bodyPr>
          <a:lstStyle/>
          <a:p>
            <a:pPr eaLnBrk="1" hangingPunct="1"/>
            <a:r>
              <a:rPr lang="pt-BR" altLang="pt-BR"/>
              <a:t>Recursos do Google Acadêmico</a:t>
            </a:r>
          </a:p>
        </p:txBody>
      </p:sp>
      <p:sp>
        <p:nvSpPr>
          <p:cNvPr id="3" name="Espaço Reservado para Conteúdo 2">
            <a:extLst>
              <a:ext uri="{FF2B5EF4-FFF2-40B4-BE49-F238E27FC236}">
                <a16:creationId xmlns="" xmlns:a16="http://schemas.microsoft.com/office/drawing/2014/main" id="{FBACB1A7-2673-4471-B252-3135CA5B7536}"/>
              </a:ext>
            </a:extLst>
          </p:cNvPr>
          <p:cNvSpPr>
            <a:spLocks noGrp="1"/>
          </p:cNvSpPr>
          <p:nvPr>
            <p:ph idx="1"/>
          </p:nvPr>
        </p:nvSpPr>
        <p:spPr>
          <a:xfrm>
            <a:off x="971550" y="2438400"/>
            <a:ext cx="6686550" cy="2833688"/>
          </a:xfrm>
        </p:spPr>
        <p:txBody>
          <a:bodyPr/>
          <a:lstStyle/>
          <a:p>
            <a:pPr eaLnBrk="1" hangingPunct="1"/>
            <a:r>
              <a:rPr lang="pt-BR" altLang="pt-BR" sz="1800" b="1"/>
              <a:t>Pesquisar</a:t>
            </a:r>
            <a:r>
              <a:rPr lang="pt-BR" altLang="pt-BR" sz="1800"/>
              <a:t> diversas fontes em um só lugar</a:t>
            </a:r>
          </a:p>
          <a:p>
            <a:pPr eaLnBrk="1" hangingPunct="1"/>
            <a:r>
              <a:rPr lang="pt-BR" altLang="pt-BR" sz="1800" b="1"/>
              <a:t>Localizar</a:t>
            </a:r>
            <a:r>
              <a:rPr lang="pt-BR" altLang="pt-BR" sz="1800"/>
              <a:t> artigos, resumos e citações</a:t>
            </a:r>
          </a:p>
          <a:p>
            <a:pPr eaLnBrk="1" hangingPunct="1"/>
            <a:r>
              <a:rPr lang="pt-BR" altLang="pt-BR" sz="1800" b="1"/>
              <a:t>Armazenar</a:t>
            </a:r>
            <a:r>
              <a:rPr lang="pt-BR" altLang="pt-BR" sz="1800"/>
              <a:t> o artigo integral em sua biblioteca ou na web</a:t>
            </a:r>
          </a:p>
        </p:txBody>
      </p:sp>
      <p:sp>
        <p:nvSpPr>
          <p:cNvPr id="4" name="Retângulo de cantos arredondados 3">
            <a:extLst>
              <a:ext uri="{FF2B5EF4-FFF2-40B4-BE49-F238E27FC236}">
                <a16:creationId xmlns="" xmlns:a16="http://schemas.microsoft.com/office/drawing/2014/main" id="{5EA7F5A4-DA54-4590-8DE1-A7A35652854C}"/>
              </a:ext>
            </a:extLst>
          </p:cNvPr>
          <p:cNvSpPr/>
          <p:nvPr/>
        </p:nvSpPr>
        <p:spPr>
          <a:xfrm>
            <a:off x="1876425" y="4133850"/>
            <a:ext cx="5238750" cy="1057275"/>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800" i="0" dirty="0">
                <a:solidFill>
                  <a:prstClr val="white"/>
                </a:solidFill>
              </a:rPr>
              <a:t>O Google Acadêmico possibilita </a:t>
            </a:r>
            <a:r>
              <a:rPr lang="pt-BR" sz="1800" b="1" i="0" dirty="0">
                <a:solidFill>
                  <a:prstClr val="white"/>
                </a:solidFill>
              </a:rPr>
              <a:t>alertas</a:t>
            </a:r>
            <a:r>
              <a:rPr lang="pt-BR" sz="1800" i="0" dirty="0">
                <a:solidFill>
                  <a:prstClr val="white"/>
                </a:solidFill>
              </a:rPr>
              <a:t> sobre os </a:t>
            </a:r>
            <a:r>
              <a:rPr lang="pt-BR" sz="1800" b="1" i="0" dirty="0">
                <a:solidFill>
                  <a:prstClr val="white"/>
                </a:solidFill>
              </a:rPr>
              <a:t>principais artigos </a:t>
            </a:r>
            <a:r>
              <a:rPr lang="pt-BR" sz="1800" i="0" dirty="0">
                <a:solidFill>
                  <a:prstClr val="white"/>
                </a:solidFill>
              </a:rPr>
              <a:t>de qualquer </a:t>
            </a:r>
            <a:r>
              <a:rPr lang="pt-BR" sz="1800" b="1" i="0" dirty="0">
                <a:solidFill>
                  <a:prstClr val="white"/>
                </a:solidFill>
              </a:rPr>
              <a:t>área do conhecimento</a:t>
            </a:r>
          </a:p>
        </p:txBody>
      </p:sp>
    </p:spTree>
    <p:extLst>
      <p:ext uri="{BB962C8B-B14F-4D97-AF65-F5344CB8AC3E}">
        <p14:creationId xmlns:p14="http://schemas.microsoft.com/office/powerpoint/2010/main" val="22538228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down)">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ítulo 1">
            <a:extLst>
              <a:ext uri="{FF2B5EF4-FFF2-40B4-BE49-F238E27FC236}">
                <a16:creationId xmlns="" xmlns:a16="http://schemas.microsoft.com/office/drawing/2014/main" id="{0AD9AFF7-E575-4235-AFB0-EAC2C9D9735D}"/>
              </a:ext>
            </a:extLst>
          </p:cNvPr>
          <p:cNvSpPr>
            <a:spLocks noGrp="1"/>
          </p:cNvSpPr>
          <p:nvPr>
            <p:ph type="title"/>
          </p:nvPr>
        </p:nvSpPr>
        <p:spPr>
          <a:xfrm>
            <a:off x="1944688" y="623888"/>
            <a:ext cx="6683375" cy="1281112"/>
          </a:xfrm>
        </p:spPr>
        <p:txBody>
          <a:bodyPr/>
          <a:lstStyle/>
          <a:p>
            <a:pPr eaLnBrk="1" hangingPunct="1"/>
            <a:r>
              <a:rPr lang="pt-BR" altLang="pt-BR"/>
              <a:t>Tipologias documentais </a:t>
            </a:r>
          </a:p>
        </p:txBody>
      </p:sp>
      <p:sp>
        <p:nvSpPr>
          <p:cNvPr id="3" name="Espaço Reservado para Conteúdo 2">
            <a:extLst>
              <a:ext uri="{FF2B5EF4-FFF2-40B4-BE49-F238E27FC236}">
                <a16:creationId xmlns="" xmlns:a16="http://schemas.microsoft.com/office/drawing/2014/main" id="{5071DF79-628F-43BE-A5DD-456FC2E63E61}"/>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r>
              <a:rPr lang="pt-BR" sz="2100" b="1" dirty="0">
                <a:solidFill>
                  <a:schemeClr val="tx1">
                    <a:lumMod val="75000"/>
                    <a:lumOff val="25000"/>
                  </a:schemeClr>
                </a:solidFill>
              </a:rPr>
              <a:t>Artigos científicos (</a:t>
            </a:r>
            <a:r>
              <a:rPr lang="pt-BR" sz="2100" b="1" dirty="0" err="1">
                <a:solidFill>
                  <a:schemeClr val="tx1">
                    <a:lumMod val="75000"/>
                    <a:lumOff val="25000"/>
                  </a:schemeClr>
                </a:solidFill>
              </a:rPr>
              <a:t>peer-rewiewed</a:t>
            </a:r>
            <a:r>
              <a:rPr lang="pt-BR" sz="2100" b="1" dirty="0">
                <a:solidFill>
                  <a:schemeClr val="tx1">
                    <a:lumMod val="75000"/>
                    <a:lumOff val="25000"/>
                  </a:schemeClr>
                </a:solidFill>
              </a:rPr>
              <a:t>);</a:t>
            </a:r>
          </a:p>
          <a:p>
            <a:pPr eaLnBrk="1" fontAlgn="auto" hangingPunct="1">
              <a:spcAft>
                <a:spcPts val="0"/>
              </a:spcAft>
              <a:buFont typeface="Wingdings 3" charset="2"/>
              <a:buChar char=""/>
              <a:defRPr/>
            </a:pPr>
            <a:r>
              <a:rPr lang="pt-BR" sz="2100" b="1" dirty="0">
                <a:solidFill>
                  <a:schemeClr val="tx1">
                    <a:lumMod val="75000"/>
                    <a:lumOff val="25000"/>
                  </a:schemeClr>
                </a:solidFill>
              </a:rPr>
              <a:t>Teses / Dissertações;</a:t>
            </a:r>
          </a:p>
          <a:p>
            <a:pPr eaLnBrk="1" fontAlgn="auto" hangingPunct="1">
              <a:spcAft>
                <a:spcPts val="0"/>
              </a:spcAft>
              <a:buFont typeface="Wingdings 3" charset="2"/>
              <a:buChar char=""/>
              <a:defRPr/>
            </a:pPr>
            <a:r>
              <a:rPr lang="pt-BR" sz="2100" b="1" dirty="0">
                <a:solidFill>
                  <a:schemeClr val="tx1">
                    <a:lumMod val="75000"/>
                    <a:lumOff val="25000"/>
                  </a:schemeClr>
                </a:solidFill>
              </a:rPr>
              <a:t>Livros</a:t>
            </a:r>
          </a:p>
          <a:p>
            <a:pPr marL="0" indent="0" eaLnBrk="1" fontAlgn="auto" hangingPunct="1">
              <a:spcAft>
                <a:spcPts val="0"/>
              </a:spcAft>
              <a:buFont typeface="Wingdings 3" charset="2"/>
              <a:buNone/>
              <a:defRPr/>
            </a:pPr>
            <a:endParaRPr lang="pt-BR" sz="1350" dirty="0">
              <a:solidFill>
                <a:schemeClr val="tx1">
                  <a:lumMod val="75000"/>
                  <a:lumOff val="25000"/>
                </a:schemeClr>
              </a:solidFill>
            </a:endParaRPr>
          </a:p>
        </p:txBody>
      </p:sp>
    </p:spTree>
    <p:extLst>
      <p:ext uri="{BB962C8B-B14F-4D97-AF65-F5344CB8AC3E}">
        <p14:creationId xmlns:p14="http://schemas.microsoft.com/office/powerpoint/2010/main" val="28072072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ítulo 1">
            <a:extLst>
              <a:ext uri="{FF2B5EF4-FFF2-40B4-BE49-F238E27FC236}">
                <a16:creationId xmlns="" xmlns:a16="http://schemas.microsoft.com/office/drawing/2014/main" id="{4A0DFB43-B9FC-4538-94E0-F4DCD471FD7A}"/>
              </a:ext>
            </a:extLst>
          </p:cNvPr>
          <p:cNvSpPr>
            <a:spLocks noGrp="1"/>
          </p:cNvSpPr>
          <p:nvPr>
            <p:ph type="title"/>
          </p:nvPr>
        </p:nvSpPr>
        <p:spPr>
          <a:xfrm>
            <a:off x="1944688" y="623888"/>
            <a:ext cx="6683375" cy="1281112"/>
          </a:xfrm>
        </p:spPr>
        <p:txBody>
          <a:bodyPr/>
          <a:lstStyle/>
          <a:p>
            <a:pPr eaLnBrk="1" hangingPunct="1"/>
            <a:r>
              <a:rPr lang="pt-BR" altLang="pt-BR"/>
              <a:t>Classificação dos resultados</a:t>
            </a:r>
          </a:p>
        </p:txBody>
      </p:sp>
      <p:sp>
        <p:nvSpPr>
          <p:cNvPr id="104451" name="Espaço Reservado para Conteúdo 2">
            <a:extLst>
              <a:ext uri="{FF2B5EF4-FFF2-40B4-BE49-F238E27FC236}">
                <a16:creationId xmlns="" xmlns:a16="http://schemas.microsoft.com/office/drawing/2014/main" id="{717F1579-A22F-4715-AF1F-E44E2618B697}"/>
              </a:ext>
            </a:extLst>
          </p:cNvPr>
          <p:cNvSpPr>
            <a:spLocks noGrp="1"/>
          </p:cNvSpPr>
          <p:nvPr>
            <p:ph idx="1"/>
          </p:nvPr>
        </p:nvSpPr>
        <p:spPr>
          <a:xfrm>
            <a:off x="1941513" y="2438400"/>
            <a:ext cx="6686550" cy="2833688"/>
          </a:xfrm>
        </p:spPr>
        <p:txBody>
          <a:bodyPr/>
          <a:lstStyle/>
          <a:p>
            <a:pPr eaLnBrk="1" hangingPunct="1"/>
            <a:r>
              <a:rPr lang="pt-BR" altLang="pt-BR" sz="1800"/>
              <a:t>O Google Acadêmico classifica os resultados de pesquisa segundo a relevância. </a:t>
            </a:r>
          </a:p>
          <a:p>
            <a:pPr eaLnBrk="1" hangingPunct="1"/>
            <a:r>
              <a:rPr lang="pt-BR" altLang="pt-BR" sz="1800"/>
              <a:t>Fatores que contribuem para a relevância do resultado:  o autor, a revista e frequência de citações</a:t>
            </a:r>
          </a:p>
        </p:txBody>
      </p:sp>
    </p:spTree>
    <p:extLst>
      <p:ext uri="{BB962C8B-B14F-4D97-AF65-F5344CB8AC3E}">
        <p14:creationId xmlns:p14="http://schemas.microsoft.com/office/powerpoint/2010/main" val="356469522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ítulo 1">
            <a:extLst>
              <a:ext uri="{FF2B5EF4-FFF2-40B4-BE49-F238E27FC236}">
                <a16:creationId xmlns="" xmlns:a16="http://schemas.microsoft.com/office/drawing/2014/main" id="{097E7688-8323-499B-B5BD-7783A2D6B88C}"/>
              </a:ext>
            </a:extLst>
          </p:cNvPr>
          <p:cNvSpPr>
            <a:spLocks noGrp="1"/>
          </p:cNvSpPr>
          <p:nvPr>
            <p:ph type="title"/>
          </p:nvPr>
        </p:nvSpPr>
        <p:spPr>
          <a:xfrm>
            <a:off x="1382713" y="1039813"/>
            <a:ext cx="6683375" cy="960437"/>
          </a:xfrm>
        </p:spPr>
        <p:txBody>
          <a:bodyPr>
            <a:normAutofit fontScale="90000"/>
          </a:bodyPr>
          <a:lstStyle/>
          <a:p>
            <a:pPr eaLnBrk="1" hangingPunct="1"/>
            <a:r>
              <a:rPr lang="pt-BR" altLang="pt-BR"/>
              <a:t>Acesso ao Google Acadêmico</a:t>
            </a:r>
          </a:p>
        </p:txBody>
      </p:sp>
      <p:sp>
        <p:nvSpPr>
          <p:cNvPr id="3" name="Espaço Reservado para Conteúdo 2">
            <a:extLst>
              <a:ext uri="{FF2B5EF4-FFF2-40B4-BE49-F238E27FC236}">
                <a16:creationId xmlns="" xmlns:a16="http://schemas.microsoft.com/office/drawing/2014/main" id="{62937BB6-7038-435F-A0DB-6B51C0112ABE}"/>
              </a:ext>
            </a:extLst>
          </p:cNvPr>
          <p:cNvSpPr>
            <a:spLocks noGrp="1"/>
          </p:cNvSpPr>
          <p:nvPr>
            <p:ph idx="1"/>
          </p:nvPr>
        </p:nvSpPr>
        <p:spPr>
          <a:xfrm>
            <a:off x="1379538" y="1800225"/>
            <a:ext cx="6686550" cy="2833688"/>
          </a:xfrm>
        </p:spPr>
        <p:txBody>
          <a:bodyPr rtlCol="0">
            <a:normAutofit/>
          </a:bodyPr>
          <a:lstStyle/>
          <a:p>
            <a:pPr eaLnBrk="1" fontAlgn="auto" hangingPunct="1">
              <a:spcAft>
                <a:spcPts val="0"/>
              </a:spcAft>
              <a:buFont typeface="Wingdings 3" charset="2"/>
              <a:buChar char=""/>
              <a:defRPr/>
            </a:pPr>
            <a:r>
              <a:rPr lang="pt-BR" sz="1350" dirty="0">
                <a:solidFill>
                  <a:schemeClr val="tx1">
                    <a:lumMod val="75000"/>
                    <a:lumOff val="25000"/>
                  </a:schemeClr>
                </a:solidFill>
              </a:rPr>
              <a:t>Endereço eletrônico: http://scholar.google.com.br/</a:t>
            </a:r>
          </a:p>
        </p:txBody>
      </p:sp>
      <p:pic>
        <p:nvPicPr>
          <p:cNvPr id="4" name="Imagem 3">
            <a:extLst>
              <a:ext uri="{FF2B5EF4-FFF2-40B4-BE49-F238E27FC236}">
                <a16:creationId xmlns="" xmlns:a16="http://schemas.microsoft.com/office/drawing/2014/main" id="{30A3E79D-DD08-48B6-B0F1-0287AFBDBE6F}"/>
              </a:ext>
            </a:extLst>
          </p:cNvPr>
          <p:cNvPicPr>
            <a:picLocks noChangeAspect="1"/>
          </p:cNvPicPr>
          <p:nvPr/>
        </p:nvPicPr>
        <p:blipFill>
          <a:blip r:embed="rId2"/>
          <a:stretch>
            <a:fillRect/>
          </a:stretch>
        </p:blipFill>
        <p:spPr>
          <a:xfrm>
            <a:off x="179388" y="2168525"/>
            <a:ext cx="6650037" cy="3365500"/>
          </a:xfrm>
          <a:prstGeom prst="rect">
            <a:avLst/>
          </a:prstGeom>
          <a:ln>
            <a:noFill/>
          </a:ln>
          <a:effectLst>
            <a:outerShdw blurRad="292100" dist="139700" dir="2700000" algn="tl" rotWithShape="0">
              <a:srgbClr val="333333">
                <a:alpha val="65000"/>
              </a:srgbClr>
            </a:outerShdw>
          </a:effectLst>
        </p:spPr>
      </p:pic>
      <p:sp>
        <p:nvSpPr>
          <p:cNvPr id="5" name="Retângulo de cantos arredondados 4">
            <a:extLst>
              <a:ext uri="{FF2B5EF4-FFF2-40B4-BE49-F238E27FC236}">
                <a16:creationId xmlns="" xmlns:a16="http://schemas.microsoft.com/office/drawing/2014/main" id="{00BF65AB-EA7D-4936-A2F9-A34CECC5CA4A}"/>
              </a:ext>
            </a:extLst>
          </p:cNvPr>
          <p:cNvSpPr/>
          <p:nvPr/>
        </p:nvSpPr>
        <p:spPr>
          <a:xfrm>
            <a:off x="7105650" y="2719388"/>
            <a:ext cx="1847850" cy="1000125"/>
          </a:xfrm>
          <a:prstGeom prst="roundRect">
            <a:avLst/>
          </a:prstGeom>
          <a:solidFill>
            <a:schemeClr val="bg1"/>
          </a:solidFill>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eaLnBrk="1" fontAlgn="auto" hangingPunct="1">
              <a:spcBef>
                <a:spcPts val="0"/>
              </a:spcBef>
              <a:spcAft>
                <a:spcPts val="0"/>
              </a:spcAft>
              <a:defRPr/>
            </a:pPr>
            <a:r>
              <a:rPr lang="pt-BR" sz="1350" i="0" dirty="0">
                <a:solidFill>
                  <a:prstClr val="black"/>
                </a:solidFill>
              </a:rPr>
              <a:t>Área de </a:t>
            </a:r>
            <a:r>
              <a:rPr lang="pt-BR" sz="1350" dirty="0" err="1">
                <a:solidFill>
                  <a:prstClr val="black"/>
                </a:solidFill>
              </a:rPr>
              <a:t>login</a:t>
            </a:r>
            <a:r>
              <a:rPr lang="pt-BR" sz="1350" i="0" dirty="0">
                <a:solidFill>
                  <a:prstClr val="black"/>
                </a:solidFill>
              </a:rPr>
              <a:t> do usuário</a:t>
            </a:r>
          </a:p>
        </p:txBody>
      </p:sp>
      <p:sp>
        <p:nvSpPr>
          <p:cNvPr id="11" name="Seta para a direita 10">
            <a:extLst>
              <a:ext uri="{FF2B5EF4-FFF2-40B4-BE49-F238E27FC236}">
                <a16:creationId xmlns="" xmlns:a16="http://schemas.microsoft.com/office/drawing/2014/main" id="{E3AEAB75-0F11-4A1A-9868-AEFFC759F1BD}"/>
              </a:ext>
            </a:extLst>
          </p:cNvPr>
          <p:cNvSpPr/>
          <p:nvPr/>
        </p:nvSpPr>
        <p:spPr>
          <a:xfrm rot="2579687">
            <a:off x="6972300" y="2366963"/>
            <a:ext cx="266700" cy="2460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2" name="Retângulo 11">
            <a:extLst>
              <a:ext uri="{FF2B5EF4-FFF2-40B4-BE49-F238E27FC236}">
                <a16:creationId xmlns="" xmlns:a16="http://schemas.microsoft.com/office/drawing/2014/main" id="{2CFFB862-1B26-4EF3-AE68-A8F7B5FBABB2}"/>
              </a:ext>
            </a:extLst>
          </p:cNvPr>
          <p:cNvSpPr/>
          <p:nvPr/>
        </p:nvSpPr>
        <p:spPr>
          <a:xfrm>
            <a:off x="6229350" y="2079625"/>
            <a:ext cx="676275" cy="311150"/>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Tree>
    <p:extLst>
      <p:ext uri="{BB962C8B-B14F-4D97-AF65-F5344CB8AC3E}">
        <p14:creationId xmlns:p14="http://schemas.microsoft.com/office/powerpoint/2010/main" val="29032296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nodeType="afterGroup">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barn(inVertical)">
                                      <p:cBhvr>
                                        <p:cTn id="11" dur="500"/>
                                        <p:tgtEl>
                                          <p:spTgt spid="11"/>
                                        </p:tgtEl>
                                      </p:cBhvr>
                                    </p:animEffect>
                                  </p:childTnLst>
                                </p:cTn>
                              </p:par>
                            </p:childTnLst>
                          </p:cTn>
                        </p:par>
                        <p:par>
                          <p:cTn id="12" fill="hold" nodeType="afterGroup">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2"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ítulo 1">
            <a:extLst>
              <a:ext uri="{FF2B5EF4-FFF2-40B4-BE49-F238E27FC236}">
                <a16:creationId xmlns="" xmlns:a16="http://schemas.microsoft.com/office/drawing/2014/main" id="{85709B15-A7C4-470B-BACE-4F43ED724919}"/>
              </a:ext>
            </a:extLst>
          </p:cNvPr>
          <p:cNvSpPr>
            <a:spLocks noGrp="1"/>
          </p:cNvSpPr>
          <p:nvPr>
            <p:ph type="title"/>
          </p:nvPr>
        </p:nvSpPr>
        <p:spPr>
          <a:xfrm>
            <a:off x="1445980" y="720726"/>
            <a:ext cx="6683375" cy="960437"/>
          </a:xfrm>
        </p:spPr>
        <p:txBody>
          <a:bodyPr>
            <a:normAutofit fontScale="90000"/>
          </a:bodyPr>
          <a:lstStyle/>
          <a:p>
            <a:pPr eaLnBrk="1" hangingPunct="1"/>
            <a:r>
              <a:rPr lang="pt-BR" altLang="pt-BR" dirty="0"/>
              <a:t>Ferramentas do Google Acadêmico</a:t>
            </a:r>
          </a:p>
        </p:txBody>
      </p:sp>
      <p:sp>
        <p:nvSpPr>
          <p:cNvPr id="3" name="Espaço Reservado para Conteúdo 2">
            <a:extLst>
              <a:ext uri="{FF2B5EF4-FFF2-40B4-BE49-F238E27FC236}">
                <a16:creationId xmlns="" xmlns:a16="http://schemas.microsoft.com/office/drawing/2014/main" id="{269A853C-B6BF-433E-B75A-9429AEB38DEC}"/>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endParaRPr lang="pt-BR" sz="1350">
              <a:solidFill>
                <a:schemeClr val="tx1">
                  <a:lumMod val="75000"/>
                  <a:lumOff val="25000"/>
                </a:schemeClr>
              </a:solidFill>
            </a:endParaRPr>
          </a:p>
        </p:txBody>
      </p:sp>
      <p:pic>
        <p:nvPicPr>
          <p:cNvPr id="4" name="Imagem 3">
            <a:extLst>
              <a:ext uri="{FF2B5EF4-FFF2-40B4-BE49-F238E27FC236}">
                <a16:creationId xmlns="" xmlns:a16="http://schemas.microsoft.com/office/drawing/2014/main" id="{C526E98A-1233-4C1D-B528-C9216834D0C4}"/>
              </a:ext>
            </a:extLst>
          </p:cNvPr>
          <p:cNvPicPr>
            <a:picLocks noChangeAspect="1"/>
          </p:cNvPicPr>
          <p:nvPr/>
        </p:nvPicPr>
        <p:blipFill>
          <a:blip r:embed="rId2"/>
          <a:stretch>
            <a:fillRect/>
          </a:stretch>
        </p:blipFill>
        <p:spPr>
          <a:xfrm>
            <a:off x="639763" y="2052638"/>
            <a:ext cx="7696200" cy="3328987"/>
          </a:xfrm>
          <a:prstGeom prst="rect">
            <a:avLst/>
          </a:prstGeom>
          <a:ln>
            <a:noFill/>
          </a:ln>
          <a:effectLst>
            <a:outerShdw blurRad="292100" dist="139700" dir="2700000" algn="tl" rotWithShape="0">
              <a:srgbClr val="333333">
                <a:alpha val="65000"/>
              </a:srgbClr>
            </a:outerShdw>
          </a:effectLst>
        </p:spPr>
      </p:pic>
      <p:sp>
        <p:nvSpPr>
          <p:cNvPr id="5" name="Retângulo 4">
            <a:extLst>
              <a:ext uri="{FF2B5EF4-FFF2-40B4-BE49-F238E27FC236}">
                <a16:creationId xmlns="" xmlns:a16="http://schemas.microsoft.com/office/drawing/2014/main" id="{63807F77-CBA0-4A0E-9C56-FB6F01860663}"/>
              </a:ext>
            </a:extLst>
          </p:cNvPr>
          <p:cNvSpPr/>
          <p:nvPr/>
        </p:nvSpPr>
        <p:spPr>
          <a:xfrm>
            <a:off x="2867025" y="2143125"/>
            <a:ext cx="2886075" cy="628650"/>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6" name="Retângulo 5">
            <a:extLst>
              <a:ext uri="{FF2B5EF4-FFF2-40B4-BE49-F238E27FC236}">
                <a16:creationId xmlns="" xmlns:a16="http://schemas.microsoft.com/office/drawing/2014/main" id="{6F3AD68C-24D3-40B7-9E3A-634EBAC035B3}"/>
              </a:ext>
            </a:extLst>
          </p:cNvPr>
          <p:cNvSpPr/>
          <p:nvPr/>
        </p:nvSpPr>
        <p:spPr>
          <a:xfrm>
            <a:off x="619125" y="2771775"/>
            <a:ext cx="7705725" cy="2600325"/>
          </a:xfrm>
          <a:prstGeom prst="rect">
            <a:avLst/>
          </a:prstGeom>
          <a:solidFill>
            <a:schemeClr val="bg1">
              <a:lumMod val="50000"/>
              <a:alpha val="6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7" name="Seta para a direita 6">
            <a:extLst>
              <a:ext uri="{FF2B5EF4-FFF2-40B4-BE49-F238E27FC236}">
                <a16:creationId xmlns="" xmlns:a16="http://schemas.microsoft.com/office/drawing/2014/main" id="{31B1F125-A244-42E6-9CA9-DAEACB797B59}"/>
              </a:ext>
            </a:extLst>
          </p:cNvPr>
          <p:cNvSpPr/>
          <p:nvPr/>
        </p:nvSpPr>
        <p:spPr>
          <a:xfrm rot="5400000">
            <a:off x="4122738" y="2927350"/>
            <a:ext cx="412750"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8" name="Retângulo 7">
            <a:extLst>
              <a:ext uri="{FF2B5EF4-FFF2-40B4-BE49-F238E27FC236}">
                <a16:creationId xmlns="" xmlns:a16="http://schemas.microsoft.com/office/drawing/2014/main" id="{B8ABC76A-D19C-4A88-97D2-1B363913CB5A}"/>
              </a:ext>
            </a:extLst>
          </p:cNvPr>
          <p:cNvSpPr/>
          <p:nvPr/>
        </p:nvSpPr>
        <p:spPr>
          <a:xfrm>
            <a:off x="2900363" y="3367088"/>
            <a:ext cx="3143250" cy="806450"/>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350" b="1" i="0" dirty="0">
                <a:solidFill>
                  <a:srgbClr val="FF0000"/>
                </a:solidFill>
              </a:rPr>
              <a:t>Área de Ferramentas</a:t>
            </a:r>
          </a:p>
        </p:txBody>
      </p:sp>
    </p:spTree>
    <p:extLst>
      <p:ext uri="{BB962C8B-B14F-4D97-AF65-F5344CB8AC3E}">
        <p14:creationId xmlns:p14="http://schemas.microsoft.com/office/powerpoint/2010/main" val="34618930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nodeType="afterGroup">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nodeType="afterGroup">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a:extLst>
              <a:ext uri="{FF2B5EF4-FFF2-40B4-BE49-F238E27FC236}">
                <a16:creationId xmlns="" xmlns:a16="http://schemas.microsoft.com/office/drawing/2014/main" id="{39E54752-EC4B-442C-8D9E-7E37B2862994}"/>
              </a:ext>
            </a:extLst>
          </p:cNvPr>
          <p:cNvSpPr>
            <a:spLocks noChangeArrowheads="1"/>
          </p:cNvSpPr>
          <p:nvPr/>
        </p:nvSpPr>
        <p:spPr bwMode="auto">
          <a:xfrm>
            <a:off x="2195513" y="404813"/>
            <a:ext cx="4572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b="1" i="0"/>
              <a:t>PRINCIPAIS ETAPAS</a:t>
            </a:r>
          </a:p>
        </p:txBody>
      </p:sp>
      <p:sp>
        <p:nvSpPr>
          <p:cNvPr id="29699" name="Text Box 5">
            <a:extLst>
              <a:ext uri="{FF2B5EF4-FFF2-40B4-BE49-F238E27FC236}">
                <a16:creationId xmlns="" xmlns:a16="http://schemas.microsoft.com/office/drawing/2014/main" id="{1704FE5B-33D2-447F-A945-CDB1E10F7AEA}"/>
              </a:ext>
            </a:extLst>
          </p:cNvPr>
          <p:cNvSpPr txBox="1">
            <a:spLocks noChangeArrowheads="1"/>
          </p:cNvSpPr>
          <p:nvPr/>
        </p:nvSpPr>
        <p:spPr bwMode="auto">
          <a:xfrm>
            <a:off x="179388" y="1890713"/>
            <a:ext cx="81359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r>
              <a:rPr lang="pt-BR" altLang="pt-BR" sz="2400" b="1" i="0"/>
              <a:t>1. Seleção e utilização das fontes de interesse</a:t>
            </a:r>
          </a:p>
        </p:txBody>
      </p:sp>
      <p:sp>
        <p:nvSpPr>
          <p:cNvPr id="29700" name="Text Box 6">
            <a:extLst>
              <a:ext uri="{FF2B5EF4-FFF2-40B4-BE49-F238E27FC236}">
                <a16:creationId xmlns="" xmlns:a16="http://schemas.microsoft.com/office/drawing/2014/main" id="{81952B3A-E489-4380-8CA4-D802EB666337}"/>
              </a:ext>
            </a:extLst>
          </p:cNvPr>
          <p:cNvSpPr txBox="1">
            <a:spLocks noChangeArrowheads="1"/>
          </p:cNvSpPr>
          <p:nvPr/>
        </p:nvSpPr>
        <p:spPr bwMode="auto">
          <a:xfrm>
            <a:off x="179388" y="3114675"/>
            <a:ext cx="921702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800" i="1">
                <a:solidFill>
                  <a:srgbClr val="000000"/>
                </a:solidFill>
                <a:latin typeface="Verdana" panose="020B0604030504040204" pitchFamily="34" charset="0"/>
              </a:defRPr>
            </a:lvl1pPr>
            <a:lvl2pPr marL="914400" indent="-457200">
              <a:defRPr sz="2800" i="1">
                <a:solidFill>
                  <a:srgbClr val="000000"/>
                </a:solidFill>
                <a:latin typeface="Verdana" panose="020B0604030504040204" pitchFamily="34" charset="0"/>
              </a:defRPr>
            </a:lvl2pPr>
            <a:lvl3pPr marL="1371600" indent="-457200">
              <a:defRPr sz="2800" i="1">
                <a:solidFill>
                  <a:srgbClr val="000000"/>
                </a:solidFill>
                <a:latin typeface="Verdana" panose="020B0604030504040204" pitchFamily="34" charset="0"/>
              </a:defRPr>
            </a:lvl3pPr>
            <a:lvl4pPr marL="1828800" indent="-457200">
              <a:defRPr sz="2800" i="1">
                <a:solidFill>
                  <a:srgbClr val="000000"/>
                </a:solidFill>
                <a:latin typeface="Verdana" panose="020B0604030504040204" pitchFamily="34" charset="0"/>
              </a:defRPr>
            </a:lvl4pPr>
            <a:lvl5pPr marL="2286000" indent="-457200">
              <a:defRPr sz="2800" i="1">
                <a:solidFill>
                  <a:srgbClr val="000000"/>
                </a:solidFill>
                <a:latin typeface="Verdana" panose="020B0604030504040204" pitchFamily="34" charset="0"/>
              </a:defRPr>
            </a:lvl5pPr>
            <a:lvl6pPr marL="2743200" indent="-457200" eaLnBrk="0" fontAlgn="base" hangingPunct="0">
              <a:spcBef>
                <a:spcPct val="0"/>
              </a:spcBef>
              <a:spcAft>
                <a:spcPct val="0"/>
              </a:spcAft>
              <a:defRPr sz="2800" i="1">
                <a:solidFill>
                  <a:srgbClr val="000000"/>
                </a:solidFill>
                <a:latin typeface="Verdana" panose="020B0604030504040204" pitchFamily="34" charset="0"/>
              </a:defRPr>
            </a:lvl6pPr>
            <a:lvl7pPr marL="3200400" indent="-457200" eaLnBrk="0" fontAlgn="base" hangingPunct="0">
              <a:spcBef>
                <a:spcPct val="0"/>
              </a:spcBef>
              <a:spcAft>
                <a:spcPct val="0"/>
              </a:spcAft>
              <a:defRPr sz="2800" i="1">
                <a:solidFill>
                  <a:srgbClr val="000000"/>
                </a:solidFill>
                <a:latin typeface="Verdana" panose="020B0604030504040204" pitchFamily="34" charset="0"/>
              </a:defRPr>
            </a:lvl7pPr>
            <a:lvl8pPr marL="3657600" indent="-457200" eaLnBrk="0" fontAlgn="base" hangingPunct="0">
              <a:spcBef>
                <a:spcPct val="0"/>
              </a:spcBef>
              <a:spcAft>
                <a:spcPct val="0"/>
              </a:spcAft>
              <a:defRPr sz="2800" i="1">
                <a:solidFill>
                  <a:srgbClr val="000000"/>
                </a:solidFill>
                <a:latin typeface="Verdana" panose="020B0604030504040204" pitchFamily="34" charset="0"/>
              </a:defRPr>
            </a:lvl8pPr>
            <a:lvl9pPr marL="4114800" indent="-4572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sz="2200" b="1" i="0"/>
              <a:t>2. Levantamento bibliográfico - estratégia de busca</a:t>
            </a:r>
          </a:p>
        </p:txBody>
      </p:sp>
      <p:sp>
        <p:nvSpPr>
          <p:cNvPr id="29701" name="Text Box 7">
            <a:extLst>
              <a:ext uri="{FF2B5EF4-FFF2-40B4-BE49-F238E27FC236}">
                <a16:creationId xmlns="" xmlns:a16="http://schemas.microsoft.com/office/drawing/2014/main" id="{1E6FADCD-73B0-428E-A2F2-FF55DF0206E5}"/>
              </a:ext>
            </a:extLst>
          </p:cNvPr>
          <p:cNvSpPr txBox="1">
            <a:spLocks noChangeArrowheads="1"/>
          </p:cNvSpPr>
          <p:nvPr/>
        </p:nvSpPr>
        <p:spPr bwMode="auto">
          <a:xfrm>
            <a:off x="179388" y="4267200"/>
            <a:ext cx="698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r>
              <a:rPr lang="pt-BR" altLang="pt-BR" sz="2400" b="1" i="0"/>
              <a:t>3. Recuperação da informação</a:t>
            </a:r>
          </a:p>
        </p:txBody>
      </p:sp>
    </p:spTree>
    <p:extLst>
      <p:ext uri="{BB962C8B-B14F-4D97-AF65-F5344CB8AC3E}">
        <p14:creationId xmlns:p14="http://schemas.microsoft.com/office/powerpoint/2010/main" val="301819016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ítulo 1">
            <a:extLst>
              <a:ext uri="{FF2B5EF4-FFF2-40B4-BE49-F238E27FC236}">
                <a16:creationId xmlns="" xmlns:a16="http://schemas.microsoft.com/office/drawing/2014/main" id="{B76700FF-8E60-4BB3-8ADD-32F74D16E6FE}"/>
              </a:ext>
            </a:extLst>
          </p:cNvPr>
          <p:cNvSpPr>
            <a:spLocks noGrp="1"/>
          </p:cNvSpPr>
          <p:nvPr>
            <p:ph type="title"/>
          </p:nvPr>
        </p:nvSpPr>
        <p:spPr>
          <a:xfrm>
            <a:off x="1944688" y="623888"/>
            <a:ext cx="6683375" cy="1281112"/>
          </a:xfrm>
        </p:spPr>
        <p:txBody>
          <a:bodyPr>
            <a:normAutofit fontScale="90000"/>
          </a:bodyPr>
          <a:lstStyle/>
          <a:p>
            <a:pPr eaLnBrk="1" hangingPunct="1"/>
            <a:r>
              <a:rPr lang="pt-BR" altLang="pt-BR"/>
              <a:t>Ferramentas do Google Acadêmico</a:t>
            </a:r>
          </a:p>
        </p:txBody>
      </p:sp>
      <p:sp>
        <p:nvSpPr>
          <p:cNvPr id="3" name="Espaço Reservado para Conteúdo 2">
            <a:extLst>
              <a:ext uri="{FF2B5EF4-FFF2-40B4-BE49-F238E27FC236}">
                <a16:creationId xmlns="" xmlns:a16="http://schemas.microsoft.com/office/drawing/2014/main" id="{18062CDC-A5B0-4FB9-B2F9-7A1CEE334683}"/>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endParaRPr lang="pt-BR" sz="1350">
              <a:solidFill>
                <a:schemeClr val="tx1">
                  <a:lumMod val="75000"/>
                  <a:lumOff val="25000"/>
                </a:schemeClr>
              </a:solidFill>
            </a:endParaRPr>
          </a:p>
        </p:txBody>
      </p:sp>
      <p:pic>
        <p:nvPicPr>
          <p:cNvPr id="4" name="Imagem 3">
            <a:extLst>
              <a:ext uri="{FF2B5EF4-FFF2-40B4-BE49-F238E27FC236}">
                <a16:creationId xmlns="" xmlns:a16="http://schemas.microsoft.com/office/drawing/2014/main" id="{71BCA441-92EF-4A1E-85E4-0D24CA9198F2}"/>
              </a:ext>
            </a:extLst>
          </p:cNvPr>
          <p:cNvPicPr>
            <a:picLocks noChangeAspect="1"/>
          </p:cNvPicPr>
          <p:nvPr/>
        </p:nvPicPr>
        <p:blipFill>
          <a:blip r:embed="rId2"/>
          <a:stretch>
            <a:fillRect/>
          </a:stretch>
        </p:blipFill>
        <p:spPr>
          <a:xfrm>
            <a:off x="931863" y="2457450"/>
            <a:ext cx="7696200" cy="3328988"/>
          </a:xfrm>
          <a:prstGeom prst="rect">
            <a:avLst/>
          </a:prstGeom>
          <a:ln>
            <a:noFill/>
          </a:ln>
          <a:effectLst>
            <a:outerShdw blurRad="292100" dist="139700" dir="2700000" algn="tl" rotWithShape="0">
              <a:srgbClr val="333333">
                <a:alpha val="65000"/>
              </a:srgbClr>
            </a:outerShdw>
          </a:effectLst>
        </p:spPr>
      </p:pic>
      <p:sp>
        <p:nvSpPr>
          <p:cNvPr id="5" name="Retângulo 4">
            <a:extLst>
              <a:ext uri="{FF2B5EF4-FFF2-40B4-BE49-F238E27FC236}">
                <a16:creationId xmlns="" xmlns:a16="http://schemas.microsoft.com/office/drawing/2014/main" id="{6740A260-A727-4C1B-AB0B-3E8BC4E13246}"/>
              </a:ext>
            </a:extLst>
          </p:cNvPr>
          <p:cNvSpPr/>
          <p:nvPr/>
        </p:nvSpPr>
        <p:spPr>
          <a:xfrm>
            <a:off x="3159125" y="2547938"/>
            <a:ext cx="936625" cy="457200"/>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6" name="Retângulo 5">
            <a:extLst>
              <a:ext uri="{FF2B5EF4-FFF2-40B4-BE49-F238E27FC236}">
                <a16:creationId xmlns="" xmlns:a16="http://schemas.microsoft.com/office/drawing/2014/main" id="{11B85DA4-C6AA-4746-8110-1FB808A4704E}"/>
              </a:ext>
            </a:extLst>
          </p:cNvPr>
          <p:cNvSpPr/>
          <p:nvPr/>
        </p:nvSpPr>
        <p:spPr>
          <a:xfrm>
            <a:off x="911225" y="3176588"/>
            <a:ext cx="7705725" cy="2600325"/>
          </a:xfrm>
          <a:prstGeom prst="rect">
            <a:avLst/>
          </a:prstGeom>
          <a:solidFill>
            <a:schemeClr val="bg1">
              <a:lumMod val="50000"/>
              <a:alpha val="6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7" name="Seta para a direita 6">
            <a:extLst>
              <a:ext uri="{FF2B5EF4-FFF2-40B4-BE49-F238E27FC236}">
                <a16:creationId xmlns="" xmlns:a16="http://schemas.microsoft.com/office/drawing/2014/main" id="{AD4A30DB-5B0B-4898-8014-D54ADB801CEF}"/>
              </a:ext>
            </a:extLst>
          </p:cNvPr>
          <p:cNvSpPr/>
          <p:nvPr/>
        </p:nvSpPr>
        <p:spPr>
          <a:xfrm rot="5400000">
            <a:off x="3420269" y="3253582"/>
            <a:ext cx="414337"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8" name="Retângulo 7">
            <a:extLst>
              <a:ext uri="{FF2B5EF4-FFF2-40B4-BE49-F238E27FC236}">
                <a16:creationId xmlns="" xmlns:a16="http://schemas.microsoft.com/office/drawing/2014/main" id="{406E8AF6-1F3B-4505-99D5-524F7DAD5336}"/>
              </a:ext>
            </a:extLst>
          </p:cNvPr>
          <p:cNvSpPr/>
          <p:nvPr/>
        </p:nvSpPr>
        <p:spPr>
          <a:xfrm>
            <a:off x="3192463" y="3771900"/>
            <a:ext cx="3143250" cy="806450"/>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350" b="1" i="0" dirty="0">
                <a:solidFill>
                  <a:srgbClr val="FF0000"/>
                </a:solidFill>
              </a:rPr>
              <a:t>Minha biblioteca</a:t>
            </a:r>
          </a:p>
        </p:txBody>
      </p:sp>
    </p:spTree>
    <p:extLst>
      <p:ext uri="{BB962C8B-B14F-4D97-AF65-F5344CB8AC3E}">
        <p14:creationId xmlns:p14="http://schemas.microsoft.com/office/powerpoint/2010/main" val="27050362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nodeType="afterGroup">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nodeType="afterGroup">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ítulo 1">
            <a:extLst>
              <a:ext uri="{FF2B5EF4-FFF2-40B4-BE49-F238E27FC236}">
                <a16:creationId xmlns="" xmlns:a16="http://schemas.microsoft.com/office/drawing/2014/main" id="{A0BAFC18-DAC8-4541-85C5-CAD646BE0AFF}"/>
              </a:ext>
            </a:extLst>
          </p:cNvPr>
          <p:cNvSpPr>
            <a:spLocks noGrp="1"/>
          </p:cNvSpPr>
          <p:nvPr>
            <p:ph type="title"/>
          </p:nvPr>
        </p:nvSpPr>
        <p:spPr>
          <a:xfrm>
            <a:off x="1944688" y="623888"/>
            <a:ext cx="6683375" cy="1281112"/>
          </a:xfrm>
        </p:spPr>
        <p:txBody>
          <a:bodyPr/>
          <a:lstStyle/>
          <a:p>
            <a:pPr eaLnBrk="1" hangingPunct="1"/>
            <a:r>
              <a:rPr lang="pt-BR" altLang="pt-BR"/>
              <a:t>Minha Biblioteca</a:t>
            </a:r>
          </a:p>
        </p:txBody>
      </p:sp>
      <p:pic>
        <p:nvPicPr>
          <p:cNvPr id="4" name="Espaço Reservado para Conteúdo 3">
            <a:extLst>
              <a:ext uri="{FF2B5EF4-FFF2-40B4-BE49-F238E27FC236}">
                <a16:creationId xmlns="" xmlns:a16="http://schemas.microsoft.com/office/drawing/2014/main" id="{C26928FF-9D5C-4EF6-841F-A1E7D2601B20}"/>
              </a:ext>
            </a:extLst>
          </p:cNvPr>
          <p:cNvPicPr>
            <a:picLocks noGrp="1" noChangeAspect="1"/>
          </p:cNvPicPr>
          <p:nvPr>
            <p:ph idx="1"/>
          </p:nvPr>
        </p:nvPicPr>
        <p:blipFill>
          <a:blip r:embed="rId2"/>
          <a:stretch>
            <a:fillRect/>
          </a:stretch>
        </p:blipFill>
        <p:spPr>
          <a:xfrm>
            <a:off x="447675" y="2219325"/>
            <a:ext cx="7924800" cy="3697288"/>
          </a:xfrm>
          <a:effectLst>
            <a:outerShdw blurRad="292100" dist="139700" dir="2700000" algn="tl" rotWithShape="0">
              <a:srgbClr val="333333">
                <a:alpha val="65000"/>
              </a:srgbClr>
            </a:outerShdw>
          </a:effectLst>
        </p:spPr>
      </p:pic>
      <p:sp>
        <p:nvSpPr>
          <p:cNvPr id="5" name="Retângulo 4">
            <a:extLst>
              <a:ext uri="{FF2B5EF4-FFF2-40B4-BE49-F238E27FC236}">
                <a16:creationId xmlns="" xmlns:a16="http://schemas.microsoft.com/office/drawing/2014/main" id="{CE0F2986-160B-4911-A04B-B50FC581E690}"/>
              </a:ext>
            </a:extLst>
          </p:cNvPr>
          <p:cNvSpPr/>
          <p:nvPr/>
        </p:nvSpPr>
        <p:spPr>
          <a:xfrm>
            <a:off x="3486150" y="3743325"/>
            <a:ext cx="428625" cy="219075"/>
          </a:xfrm>
          <a:prstGeom prst="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6" name="Seta para a direita 5">
            <a:extLst>
              <a:ext uri="{FF2B5EF4-FFF2-40B4-BE49-F238E27FC236}">
                <a16:creationId xmlns="" xmlns:a16="http://schemas.microsoft.com/office/drawing/2014/main" id="{E25F2688-CFB9-45A6-9182-24ADBC5BC43F}"/>
              </a:ext>
            </a:extLst>
          </p:cNvPr>
          <p:cNvSpPr/>
          <p:nvPr/>
        </p:nvSpPr>
        <p:spPr>
          <a:xfrm>
            <a:off x="4986338" y="3733800"/>
            <a:ext cx="600075" cy="323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7" name="Retângulo de cantos arredondados 6">
            <a:extLst>
              <a:ext uri="{FF2B5EF4-FFF2-40B4-BE49-F238E27FC236}">
                <a16:creationId xmlns="" xmlns:a16="http://schemas.microsoft.com/office/drawing/2014/main" id="{5764D78E-7865-44BF-B01D-E4B076D94D6B}"/>
              </a:ext>
            </a:extLst>
          </p:cNvPr>
          <p:cNvSpPr/>
          <p:nvPr/>
        </p:nvSpPr>
        <p:spPr>
          <a:xfrm>
            <a:off x="5724525" y="3638550"/>
            <a:ext cx="2295525" cy="132397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350" i="0" dirty="0">
                <a:solidFill>
                  <a:srgbClr val="FF0000"/>
                </a:solidFill>
              </a:rPr>
              <a:t>Clique no botão “</a:t>
            </a:r>
            <a:r>
              <a:rPr lang="pt-BR" sz="1350" b="1" i="0" dirty="0">
                <a:solidFill>
                  <a:srgbClr val="FF0000"/>
                </a:solidFill>
              </a:rPr>
              <a:t>Salvar</a:t>
            </a:r>
            <a:r>
              <a:rPr lang="pt-BR" sz="1350" i="0" dirty="0">
                <a:solidFill>
                  <a:srgbClr val="FF0000"/>
                </a:solidFill>
              </a:rPr>
              <a:t>” para selecionar o resultado para compor a “</a:t>
            </a:r>
            <a:r>
              <a:rPr lang="pt-BR" sz="1350" b="1" i="0" u="sng" dirty="0">
                <a:solidFill>
                  <a:srgbClr val="FF0000"/>
                </a:solidFill>
              </a:rPr>
              <a:t>minha biblioteca</a:t>
            </a:r>
            <a:r>
              <a:rPr lang="pt-BR" sz="1350" i="0" dirty="0">
                <a:solidFill>
                  <a:srgbClr val="FF0000"/>
                </a:solidFill>
              </a:rPr>
              <a:t>”</a:t>
            </a:r>
          </a:p>
        </p:txBody>
      </p:sp>
    </p:spTree>
    <p:extLst>
      <p:ext uri="{BB962C8B-B14F-4D97-AF65-F5344CB8AC3E}">
        <p14:creationId xmlns:p14="http://schemas.microsoft.com/office/powerpoint/2010/main" val="6426879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nodeType="afterGroup">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nodeType="afterGroup">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661E539-AACD-48B7-89D5-5B35EAE4DB27}"/>
              </a:ext>
            </a:extLst>
          </p:cNvPr>
          <p:cNvSpPr>
            <a:spLocks noGrp="1"/>
          </p:cNvSpPr>
          <p:nvPr>
            <p:ph type="title"/>
          </p:nvPr>
        </p:nvSpPr>
        <p:spPr>
          <a:xfrm>
            <a:off x="1314450" y="1109663"/>
            <a:ext cx="6858000" cy="311150"/>
          </a:xfrm>
        </p:spPr>
        <p:txBody>
          <a:bodyPr rtlCol="0">
            <a:normAutofit fontScale="90000"/>
          </a:bodyPr>
          <a:lstStyle/>
          <a:p>
            <a:pPr eaLnBrk="1" fontAlgn="auto" hangingPunct="1">
              <a:spcAft>
                <a:spcPts val="0"/>
              </a:spcAft>
              <a:defRPr/>
            </a:pPr>
            <a:r>
              <a:rPr lang="pt-BR" b="1" dirty="0">
                <a:solidFill>
                  <a:schemeClr val="tx1">
                    <a:lumMod val="85000"/>
                    <a:lumOff val="15000"/>
                  </a:schemeClr>
                </a:solidFill>
              </a:rPr>
              <a:t>Minha biblioteca </a:t>
            </a:r>
            <a:r>
              <a:rPr lang="pt-BR" dirty="0">
                <a:solidFill>
                  <a:schemeClr val="tx1">
                    <a:lumMod val="85000"/>
                    <a:lumOff val="15000"/>
                  </a:schemeClr>
                </a:solidFill>
              </a:rPr>
              <a:t>no Google Acadêmico</a:t>
            </a:r>
          </a:p>
        </p:txBody>
      </p:sp>
      <p:sp>
        <p:nvSpPr>
          <p:cNvPr id="109571" name="Espaço Reservado para Conteúdo 2">
            <a:extLst>
              <a:ext uri="{FF2B5EF4-FFF2-40B4-BE49-F238E27FC236}">
                <a16:creationId xmlns="" xmlns:a16="http://schemas.microsoft.com/office/drawing/2014/main" id="{0C31ECE8-6685-4EBE-B383-663696171A71}"/>
              </a:ext>
            </a:extLst>
          </p:cNvPr>
          <p:cNvSpPr>
            <a:spLocks noGrp="1"/>
          </p:cNvSpPr>
          <p:nvPr>
            <p:ph idx="1"/>
          </p:nvPr>
        </p:nvSpPr>
        <p:spPr>
          <a:xfrm>
            <a:off x="1143000" y="1574800"/>
            <a:ext cx="7200900" cy="2489200"/>
          </a:xfrm>
        </p:spPr>
        <p:txBody>
          <a:bodyPr/>
          <a:lstStyle/>
          <a:p>
            <a:pPr eaLnBrk="1" hangingPunct="1"/>
            <a:r>
              <a:rPr lang="pt-BR" altLang="pt-BR" sz="1800"/>
              <a:t>Uma ferramenta com a finalidade de </a:t>
            </a:r>
            <a:r>
              <a:rPr lang="pt-BR" altLang="pt-BR" sz="2100" b="1"/>
              <a:t>salvar</a:t>
            </a:r>
            <a:r>
              <a:rPr lang="pt-BR" altLang="pt-BR" sz="1800"/>
              <a:t> as pesquisas realizadas no Google Acadêmico, a partir das </a:t>
            </a:r>
            <a:r>
              <a:rPr lang="pt-BR" altLang="pt-BR" sz="1800" b="1"/>
              <a:t>seleções dos materiais</a:t>
            </a:r>
            <a:r>
              <a:rPr lang="pt-BR" altLang="pt-BR" sz="1800"/>
              <a:t>.</a:t>
            </a:r>
          </a:p>
        </p:txBody>
      </p:sp>
      <p:pic>
        <p:nvPicPr>
          <p:cNvPr id="4" name="Imagem 3">
            <a:extLst>
              <a:ext uri="{FF2B5EF4-FFF2-40B4-BE49-F238E27FC236}">
                <a16:creationId xmlns="" xmlns:a16="http://schemas.microsoft.com/office/drawing/2014/main" id="{EFDF64F7-7D77-4054-AE5E-3996D8CF5CA1}"/>
              </a:ext>
            </a:extLst>
          </p:cNvPr>
          <p:cNvPicPr>
            <a:picLocks noChangeAspect="1"/>
          </p:cNvPicPr>
          <p:nvPr/>
        </p:nvPicPr>
        <p:blipFill>
          <a:blip r:embed="rId2"/>
          <a:stretch>
            <a:fillRect/>
          </a:stretch>
        </p:blipFill>
        <p:spPr>
          <a:xfrm>
            <a:off x="1371600" y="2644775"/>
            <a:ext cx="6972300" cy="31464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6805281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 xmlns:a16="http://schemas.microsoft.com/office/drawing/2014/main" id="{730768A9-A1AF-484A-8061-FFCE17E3EF78}"/>
              </a:ext>
            </a:extLst>
          </p:cNvPr>
          <p:cNvSpPr>
            <a:spLocks noGrp="1"/>
          </p:cNvSpPr>
          <p:nvPr>
            <p:ph idx="1"/>
          </p:nvPr>
        </p:nvSpPr>
        <p:spPr>
          <a:xfrm>
            <a:off x="1308100" y="1876425"/>
            <a:ext cx="6686550" cy="2833688"/>
          </a:xfrm>
        </p:spPr>
        <p:txBody>
          <a:bodyPr rtlCol="0">
            <a:normAutofit/>
          </a:bodyPr>
          <a:lstStyle/>
          <a:p>
            <a:pPr eaLnBrk="1" fontAlgn="auto" hangingPunct="1">
              <a:spcAft>
                <a:spcPts val="0"/>
              </a:spcAft>
              <a:buFont typeface="Wingdings 3" charset="2"/>
              <a:buChar char=""/>
              <a:defRPr/>
            </a:pPr>
            <a:r>
              <a:rPr lang="pt-BR" sz="1350" b="1" dirty="0">
                <a:solidFill>
                  <a:schemeClr val="tx1">
                    <a:lumMod val="75000"/>
                    <a:lumOff val="25000"/>
                  </a:schemeClr>
                </a:solidFill>
              </a:rPr>
              <a:t>Marcadores</a:t>
            </a:r>
            <a:r>
              <a:rPr lang="pt-BR" sz="1350" dirty="0">
                <a:solidFill>
                  <a:schemeClr val="tx1">
                    <a:lumMod val="75000"/>
                    <a:lumOff val="25000"/>
                  </a:schemeClr>
                </a:solidFill>
              </a:rPr>
              <a:t> – classificação que o usuário atribui a sua coleção.</a:t>
            </a:r>
          </a:p>
          <a:p>
            <a:pPr marL="0" indent="0" eaLnBrk="1" fontAlgn="auto" hangingPunct="1">
              <a:spcAft>
                <a:spcPts val="0"/>
              </a:spcAft>
              <a:buFont typeface="Wingdings 3" charset="2"/>
              <a:buNone/>
              <a:defRPr/>
            </a:pPr>
            <a:endParaRPr lang="pt-BR" sz="1350" dirty="0">
              <a:solidFill>
                <a:schemeClr val="tx1">
                  <a:lumMod val="75000"/>
                  <a:lumOff val="25000"/>
                </a:schemeClr>
              </a:solidFill>
            </a:endParaRPr>
          </a:p>
        </p:txBody>
      </p:sp>
      <p:sp>
        <p:nvSpPr>
          <p:cNvPr id="4" name="Retângulo 3">
            <a:extLst>
              <a:ext uri="{FF2B5EF4-FFF2-40B4-BE49-F238E27FC236}">
                <a16:creationId xmlns="" xmlns:a16="http://schemas.microsoft.com/office/drawing/2014/main" id="{86C3B463-6DBE-483D-9DFF-C803FFF820B9}"/>
              </a:ext>
            </a:extLst>
          </p:cNvPr>
          <p:cNvSpPr/>
          <p:nvPr/>
        </p:nvSpPr>
        <p:spPr>
          <a:xfrm>
            <a:off x="1308100" y="1423988"/>
            <a:ext cx="7426325" cy="508000"/>
          </a:xfrm>
          <a:prstGeom prst="rect">
            <a:avLst/>
          </a:prstGeom>
        </p:spPr>
        <p:txBody>
          <a:bodyPr>
            <a:spAutoFit/>
          </a:bodyPr>
          <a:lstStyle/>
          <a:p>
            <a:pPr eaLnBrk="1" fontAlgn="auto" hangingPunct="1">
              <a:spcBef>
                <a:spcPts val="0"/>
              </a:spcBef>
              <a:spcAft>
                <a:spcPts val="0"/>
              </a:spcAft>
              <a:defRPr/>
            </a:pPr>
            <a:r>
              <a:rPr lang="pt-BR" sz="1350" b="1" i="0" dirty="0">
                <a:solidFill>
                  <a:prstClr val="black"/>
                </a:solidFill>
                <a:latin typeface="Century Gothic" panose="020B0502020202020204"/>
              </a:rPr>
              <a:t>Minha biblioteca </a:t>
            </a:r>
            <a:r>
              <a:rPr lang="pt-BR" sz="1350" i="0" dirty="0">
                <a:solidFill>
                  <a:prstClr val="black"/>
                </a:solidFill>
                <a:latin typeface="Century Gothic" panose="020B0502020202020204"/>
              </a:rPr>
              <a:t>no Google Acadêmico</a:t>
            </a:r>
          </a:p>
          <a:p>
            <a:pPr eaLnBrk="1" fontAlgn="auto" hangingPunct="1">
              <a:spcBef>
                <a:spcPts val="0"/>
              </a:spcBef>
              <a:spcAft>
                <a:spcPts val="0"/>
              </a:spcAft>
              <a:defRPr/>
            </a:pPr>
            <a:endParaRPr lang="pt-BR" sz="1350" i="0" dirty="0">
              <a:solidFill>
                <a:prstClr val="black"/>
              </a:solidFill>
              <a:latin typeface="Century Gothic" panose="020B0502020202020204"/>
            </a:endParaRPr>
          </a:p>
        </p:txBody>
      </p:sp>
      <p:pic>
        <p:nvPicPr>
          <p:cNvPr id="5" name="Imagem 4">
            <a:extLst>
              <a:ext uri="{FF2B5EF4-FFF2-40B4-BE49-F238E27FC236}">
                <a16:creationId xmlns="" xmlns:a16="http://schemas.microsoft.com/office/drawing/2014/main" id="{1C80925A-D3AF-44D1-89A2-4EA5E4F0C14C}"/>
              </a:ext>
            </a:extLst>
          </p:cNvPr>
          <p:cNvPicPr>
            <a:picLocks noChangeAspect="1"/>
          </p:cNvPicPr>
          <p:nvPr/>
        </p:nvPicPr>
        <p:blipFill>
          <a:blip r:embed="rId2"/>
          <a:stretch>
            <a:fillRect/>
          </a:stretch>
        </p:blipFill>
        <p:spPr>
          <a:xfrm>
            <a:off x="1889125" y="2360613"/>
            <a:ext cx="7050088" cy="35798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556816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 xmlns:a16="http://schemas.microsoft.com/office/drawing/2014/main" id="{0F6BB2D0-7BCE-49CA-8902-1477DD47A89E}"/>
              </a:ext>
            </a:extLst>
          </p:cNvPr>
          <p:cNvSpPr>
            <a:spLocks noGrp="1"/>
          </p:cNvSpPr>
          <p:nvPr>
            <p:ph idx="1"/>
          </p:nvPr>
        </p:nvSpPr>
        <p:spPr>
          <a:xfrm>
            <a:off x="1308100" y="1917700"/>
            <a:ext cx="6686550" cy="2833688"/>
          </a:xfrm>
        </p:spPr>
        <p:txBody>
          <a:bodyPr rtlCol="0">
            <a:normAutofit/>
          </a:bodyPr>
          <a:lstStyle/>
          <a:p>
            <a:pPr eaLnBrk="1" fontAlgn="auto" hangingPunct="1">
              <a:spcAft>
                <a:spcPts val="0"/>
              </a:spcAft>
              <a:buFont typeface="Wingdings 3" charset="2"/>
              <a:buChar char=""/>
              <a:defRPr/>
            </a:pPr>
            <a:r>
              <a:rPr lang="pt-BR" sz="1350" b="1" dirty="0">
                <a:solidFill>
                  <a:schemeClr val="tx1">
                    <a:lumMod val="75000"/>
                    <a:lumOff val="25000"/>
                  </a:schemeClr>
                </a:solidFill>
              </a:rPr>
              <a:t>Periodicidade</a:t>
            </a:r>
            <a:r>
              <a:rPr lang="pt-BR" sz="1350" dirty="0">
                <a:solidFill>
                  <a:schemeClr val="tx1">
                    <a:lumMod val="75000"/>
                    <a:lumOff val="25000"/>
                  </a:schemeClr>
                </a:solidFill>
              </a:rPr>
              <a:t> – classificação em ordem cronológica dos materiais que compõem sua biblioteca.</a:t>
            </a:r>
          </a:p>
        </p:txBody>
      </p:sp>
      <p:sp>
        <p:nvSpPr>
          <p:cNvPr id="4" name="Retângulo 3">
            <a:extLst>
              <a:ext uri="{FF2B5EF4-FFF2-40B4-BE49-F238E27FC236}">
                <a16:creationId xmlns="" xmlns:a16="http://schemas.microsoft.com/office/drawing/2014/main" id="{0144A4E9-38D2-4F74-935E-E5FC14B03396}"/>
              </a:ext>
            </a:extLst>
          </p:cNvPr>
          <p:cNvSpPr/>
          <p:nvPr/>
        </p:nvSpPr>
        <p:spPr>
          <a:xfrm>
            <a:off x="1308100" y="1423988"/>
            <a:ext cx="7426325" cy="508000"/>
          </a:xfrm>
          <a:prstGeom prst="rect">
            <a:avLst/>
          </a:prstGeom>
        </p:spPr>
        <p:txBody>
          <a:bodyPr>
            <a:spAutoFit/>
          </a:bodyPr>
          <a:lstStyle/>
          <a:p>
            <a:pPr eaLnBrk="1" fontAlgn="auto" hangingPunct="1">
              <a:spcBef>
                <a:spcPts val="0"/>
              </a:spcBef>
              <a:spcAft>
                <a:spcPts val="0"/>
              </a:spcAft>
              <a:defRPr/>
            </a:pPr>
            <a:r>
              <a:rPr lang="pt-BR" sz="1350" b="1" i="0" dirty="0">
                <a:solidFill>
                  <a:prstClr val="black"/>
                </a:solidFill>
                <a:latin typeface="Century Gothic" panose="020B0502020202020204"/>
              </a:rPr>
              <a:t>Minha biblioteca </a:t>
            </a:r>
            <a:r>
              <a:rPr lang="pt-BR" sz="1350" i="0" dirty="0">
                <a:solidFill>
                  <a:prstClr val="black"/>
                </a:solidFill>
                <a:latin typeface="Century Gothic" panose="020B0502020202020204"/>
              </a:rPr>
              <a:t>no Google Acadêmico</a:t>
            </a:r>
          </a:p>
          <a:p>
            <a:pPr eaLnBrk="1" fontAlgn="auto" hangingPunct="1">
              <a:spcBef>
                <a:spcPts val="0"/>
              </a:spcBef>
              <a:spcAft>
                <a:spcPts val="0"/>
              </a:spcAft>
              <a:defRPr/>
            </a:pPr>
            <a:endParaRPr lang="pt-BR" sz="1350" i="0" dirty="0">
              <a:solidFill>
                <a:prstClr val="black"/>
              </a:solidFill>
              <a:latin typeface="Century Gothic" panose="020B0502020202020204"/>
            </a:endParaRPr>
          </a:p>
        </p:txBody>
      </p:sp>
      <p:pic>
        <p:nvPicPr>
          <p:cNvPr id="6" name="Imagem 5">
            <a:extLst>
              <a:ext uri="{FF2B5EF4-FFF2-40B4-BE49-F238E27FC236}">
                <a16:creationId xmlns="" xmlns:a16="http://schemas.microsoft.com/office/drawing/2014/main" id="{CC480CDE-8E73-4394-8F68-95515D4E32AE}"/>
              </a:ext>
            </a:extLst>
          </p:cNvPr>
          <p:cNvPicPr>
            <a:picLocks noChangeAspect="1"/>
          </p:cNvPicPr>
          <p:nvPr/>
        </p:nvPicPr>
        <p:blipFill>
          <a:blip r:embed="rId2"/>
          <a:stretch>
            <a:fillRect/>
          </a:stretch>
        </p:blipFill>
        <p:spPr>
          <a:xfrm>
            <a:off x="1423988" y="2546350"/>
            <a:ext cx="6570662" cy="3284538"/>
          </a:xfrm>
          <a:prstGeom prst="rect">
            <a:avLst/>
          </a:prstGeom>
          <a:ln>
            <a:noFill/>
          </a:ln>
          <a:effectLst>
            <a:outerShdw blurRad="292100" dist="139700" dir="2700000" algn="tl" rotWithShape="0">
              <a:srgbClr val="333333">
                <a:alpha val="65000"/>
              </a:srgbClr>
            </a:outerShdw>
          </a:effectLst>
        </p:spPr>
      </p:pic>
      <p:sp>
        <p:nvSpPr>
          <p:cNvPr id="7" name="Retângulo de cantos arredondados 6">
            <a:extLst>
              <a:ext uri="{FF2B5EF4-FFF2-40B4-BE49-F238E27FC236}">
                <a16:creationId xmlns="" xmlns:a16="http://schemas.microsoft.com/office/drawing/2014/main" id="{64A4C10C-B2A2-4358-BDF3-6A283A6079A7}"/>
              </a:ext>
            </a:extLst>
          </p:cNvPr>
          <p:cNvSpPr/>
          <p:nvPr/>
        </p:nvSpPr>
        <p:spPr>
          <a:xfrm>
            <a:off x="1562100" y="4495800"/>
            <a:ext cx="1228725" cy="1266825"/>
          </a:xfrm>
          <a:prstGeom prst="round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8" name="Seta para a direita 7">
            <a:extLst>
              <a:ext uri="{FF2B5EF4-FFF2-40B4-BE49-F238E27FC236}">
                <a16:creationId xmlns="" xmlns:a16="http://schemas.microsoft.com/office/drawing/2014/main" id="{AFD596EB-F08D-45A2-A378-78931CF4A85D}"/>
              </a:ext>
            </a:extLst>
          </p:cNvPr>
          <p:cNvSpPr/>
          <p:nvPr/>
        </p:nvSpPr>
        <p:spPr>
          <a:xfrm>
            <a:off x="2943225" y="4991100"/>
            <a:ext cx="495300" cy="3524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9" name="Retângulo 8">
            <a:extLst>
              <a:ext uri="{FF2B5EF4-FFF2-40B4-BE49-F238E27FC236}">
                <a16:creationId xmlns="" xmlns:a16="http://schemas.microsoft.com/office/drawing/2014/main" id="{AF3102F8-C428-40EE-A6E5-4ECA8CEEDF89}"/>
              </a:ext>
            </a:extLst>
          </p:cNvPr>
          <p:cNvSpPr/>
          <p:nvPr/>
        </p:nvSpPr>
        <p:spPr>
          <a:xfrm>
            <a:off x="3743325" y="4841875"/>
            <a:ext cx="2343150" cy="828675"/>
          </a:xfrm>
          <a:prstGeom prst="rect">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350" i="0" dirty="0">
                <a:solidFill>
                  <a:srgbClr val="FF0000"/>
                </a:solidFill>
              </a:rPr>
              <a:t>Área de ordem cronológica dos materiais da “minha biblioteca”</a:t>
            </a:r>
          </a:p>
        </p:txBody>
      </p:sp>
    </p:spTree>
    <p:extLst>
      <p:ext uri="{BB962C8B-B14F-4D97-AF65-F5344CB8AC3E}">
        <p14:creationId xmlns:p14="http://schemas.microsoft.com/office/powerpoint/2010/main" val="20846716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nodeType="afterGroup">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par>
                          <p:cTn id="12" fill="hold" nodeType="afterGroup">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ítulo 1">
            <a:extLst>
              <a:ext uri="{FF2B5EF4-FFF2-40B4-BE49-F238E27FC236}">
                <a16:creationId xmlns="" xmlns:a16="http://schemas.microsoft.com/office/drawing/2014/main" id="{3866A1A1-DE47-481B-9F16-4AA04D6438EC}"/>
              </a:ext>
            </a:extLst>
          </p:cNvPr>
          <p:cNvSpPr>
            <a:spLocks noGrp="1"/>
          </p:cNvSpPr>
          <p:nvPr>
            <p:ph type="title"/>
          </p:nvPr>
        </p:nvSpPr>
        <p:spPr>
          <a:xfrm>
            <a:off x="1944688" y="623888"/>
            <a:ext cx="6683375" cy="1281112"/>
          </a:xfrm>
        </p:spPr>
        <p:txBody>
          <a:bodyPr/>
          <a:lstStyle/>
          <a:p>
            <a:pPr eaLnBrk="1" hangingPunct="1"/>
            <a:r>
              <a:rPr lang="pt-BR" altLang="pt-BR"/>
              <a:t>Minhas citações</a:t>
            </a:r>
          </a:p>
        </p:txBody>
      </p:sp>
      <p:sp>
        <p:nvSpPr>
          <p:cNvPr id="3" name="Espaço Reservado para Conteúdo 2">
            <a:extLst>
              <a:ext uri="{FF2B5EF4-FFF2-40B4-BE49-F238E27FC236}">
                <a16:creationId xmlns="" xmlns:a16="http://schemas.microsoft.com/office/drawing/2014/main" id="{6B65F6B4-B4C9-4765-8D0E-29B1ECC00D81}"/>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endParaRPr lang="pt-BR" sz="1350">
              <a:solidFill>
                <a:schemeClr val="tx1">
                  <a:lumMod val="75000"/>
                  <a:lumOff val="25000"/>
                </a:schemeClr>
              </a:solidFill>
            </a:endParaRPr>
          </a:p>
        </p:txBody>
      </p:sp>
      <p:pic>
        <p:nvPicPr>
          <p:cNvPr id="4" name="Imagem 3">
            <a:extLst>
              <a:ext uri="{FF2B5EF4-FFF2-40B4-BE49-F238E27FC236}">
                <a16:creationId xmlns="" xmlns:a16="http://schemas.microsoft.com/office/drawing/2014/main" id="{B5D56D62-A2C8-4F29-B78F-D52016F98D66}"/>
              </a:ext>
            </a:extLst>
          </p:cNvPr>
          <p:cNvPicPr>
            <a:picLocks noChangeAspect="1"/>
          </p:cNvPicPr>
          <p:nvPr/>
        </p:nvPicPr>
        <p:blipFill>
          <a:blip r:embed="rId2"/>
          <a:stretch>
            <a:fillRect/>
          </a:stretch>
        </p:blipFill>
        <p:spPr>
          <a:xfrm>
            <a:off x="931863" y="2557463"/>
            <a:ext cx="7696200" cy="3328987"/>
          </a:xfrm>
          <a:prstGeom prst="rect">
            <a:avLst/>
          </a:prstGeom>
          <a:ln>
            <a:noFill/>
          </a:ln>
          <a:effectLst>
            <a:outerShdw blurRad="292100" dist="139700" dir="2700000" algn="tl" rotWithShape="0">
              <a:srgbClr val="333333">
                <a:alpha val="65000"/>
              </a:srgbClr>
            </a:outerShdw>
          </a:effectLst>
        </p:spPr>
      </p:pic>
      <p:sp>
        <p:nvSpPr>
          <p:cNvPr id="5" name="Retângulo 4">
            <a:extLst>
              <a:ext uri="{FF2B5EF4-FFF2-40B4-BE49-F238E27FC236}">
                <a16:creationId xmlns="" xmlns:a16="http://schemas.microsoft.com/office/drawing/2014/main" id="{92C803CC-0F9C-44D6-8B56-B6D4F9307F4F}"/>
              </a:ext>
            </a:extLst>
          </p:cNvPr>
          <p:cNvSpPr/>
          <p:nvPr/>
        </p:nvSpPr>
        <p:spPr>
          <a:xfrm>
            <a:off x="4121150" y="2667000"/>
            <a:ext cx="841375" cy="439738"/>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6" name="Retângulo 5">
            <a:extLst>
              <a:ext uri="{FF2B5EF4-FFF2-40B4-BE49-F238E27FC236}">
                <a16:creationId xmlns="" xmlns:a16="http://schemas.microsoft.com/office/drawing/2014/main" id="{47FB7B56-06E1-474C-A715-536CFBEA1484}"/>
              </a:ext>
            </a:extLst>
          </p:cNvPr>
          <p:cNvSpPr/>
          <p:nvPr/>
        </p:nvSpPr>
        <p:spPr>
          <a:xfrm>
            <a:off x="911225" y="3276600"/>
            <a:ext cx="7705725" cy="2600325"/>
          </a:xfrm>
          <a:prstGeom prst="rect">
            <a:avLst/>
          </a:prstGeom>
          <a:solidFill>
            <a:schemeClr val="bg1">
              <a:lumMod val="50000"/>
              <a:alpha val="6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7" name="Retângulo 6">
            <a:extLst>
              <a:ext uri="{FF2B5EF4-FFF2-40B4-BE49-F238E27FC236}">
                <a16:creationId xmlns="" xmlns:a16="http://schemas.microsoft.com/office/drawing/2014/main" id="{8E30CA43-FD06-4C41-A2EE-4DF718211E3F}"/>
              </a:ext>
            </a:extLst>
          </p:cNvPr>
          <p:cNvSpPr/>
          <p:nvPr/>
        </p:nvSpPr>
        <p:spPr>
          <a:xfrm>
            <a:off x="3192463" y="3871913"/>
            <a:ext cx="3143250" cy="806450"/>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350" b="1" i="0" dirty="0">
                <a:solidFill>
                  <a:srgbClr val="FF0000"/>
                </a:solidFill>
              </a:rPr>
              <a:t>Minhas citações</a:t>
            </a:r>
          </a:p>
        </p:txBody>
      </p:sp>
      <p:sp>
        <p:nvSpPr>
          <p:cNvPr id="8" name="Seta para a direita 7">
            <a:extLst>
              <a:ext uri="{FF2B5EF4-FFF2-40B4-BE49-F238E27FC236}">
                <a16:creationId xmlns="" xmlns:a16="http://schemas.microsoft.com/office/drawing/2014/main" id="{BE0FC5CA-FE91-4B5D-BFDF-69E7C39B2645}"/>
              </a:ext>
            </a:extLst>
          </p:cNvPr>
          <p:cNvSpPr/>
          <p:nvPr/>
        </p:nvSpPr>
        <p:spPr>
          <a:xfrm rot="5400000">
            <a:off x="4356101" y="3362325"/>
            <a:ext cx="495300" cy="3524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Tree>
    <p:extLst>
      <p:ext uri="{BB962C8B-B14F-4D97-AF65-F5344CB8AC3E}">
        <p14:creationId xmlns:p14="http://schemas.microsoft.com/office/powerpoint/2010/main" val="23468273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nodeType="afterGroup">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par>
                          <p:cTn id="12" fill="hold" nodeType="afterGroup">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309CBB59-7216-468E-9D3B-B20386D16BA9}"/>
              </a:ext>
            </a:extLst>
          </p:cNvPr>
          <p:cNvSpPr>
            <a:spLocks noGrp="1"/>
          </p:cNvSpPr>
          <p:nvPr>
            <p:ph type="title"/>
          </p:nvPr>
        </p:nvSpPr>
        <p:spPr>
          <a:xfrm>
            <a:off x="1258888" y="989013"/>
            <a:ext cx="6113462" cy="496887"/>
          </a:xfrm>
        </p:spPr>
        <p:txBody>
          <a:bodyPr rtlCol="0">
            <a:normAutofit fontScale="90000"/>
          </a:bodyPr>
          <a:lstStyle/>
          <a:p>
            <a:pPr eaLnBrk="1" fontAlgn="auto" hangingPunct="1">
              <a:spcAft>
                <a:spcPts val="0"/>
              </a:spcAft>
              <a:defRPr/>
            </a:pPr>
            <a:r>
              <a:rPr lang="pt-BR" dirty="0">
                <a:solidFill>
                  <a:schemeClr val="tx1">
                    <a:lumMod val="85000"/>
                    <a:lumOff val="15000"/>
                  </a:schemeClr>
                </a:solidFill>
              </a:rPr>
              <a:t>Minhas citações (Perfil do usuário)</a:t>
            </a:r>
          </a:p>
        </p:txBody>
      </p:sp>
      <p:sp>
        <p:nvSpPr>
          <p:cNvPr id="3" name="Espaço Reservado para Conteúdo 2">
            <a:extLst>
              <a:ext uri="{FF2B5EF4-FFF2-40B4-BE49-F238E27FC236}">
                <a16:creationId xmlns="" xmlns:a16="http://schemas.microsoft.com/office/drawing/2014/main" id="{A4CAC934-F15F-4EDD-800C-2A136D129F36}"/>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endParaRPr lang="pt-BR" sz="1350" dirty="0">
              <a:solidFill>
                <a:schemeClr val="tx1">
                  <a:lumMod val="75000"/>
                  <a:lumOff val="25000"/>
                </a:schemeClr>
              </a:solidFill>
            </a:endParaRPr>
          </a:p>
        </p:txBody>
      </p:sp>
      <p:pic>
        <p:nvPicPr>
          <p:cNvPr id="5" name="Imagem 4">
            <a:extLst>
              <a:ext uri="{FF2B5EF4-FFF2-40B4-BE49-F238E27FC236}">
                <a16:creationId xmlns="" xmlns:a16="http://schemas.microsoft.com/office/drawing/2014/main" id="{471626A7-DBFF-40DD-ADB4-D42ADB66D2F0}"/>
              </a:ext>
            </a:extLst>
          </p:cNvPr>
          <p:cNvPicPr>
            <a:picLocks noChangeAspect="1"/>
          </p:cNvPicPr>
          <p:nvPr/>
        </p:nvPicPr>
        <p:blipFill>
          <a:blip r:embed="rId2"/>
          <a:stretch>
            <a:fillRect/>
          </a:stretch>
        </p:blipFill>
        <p:spPr>
          <a:xfrm>
            <a:off x="200025" y="1731963"/>
            <a:ext cx="6696075" cy="4122737"/>
          </a:xfrm>
          <a:prstGeom prst="rect">
            <a:avLst/>
          </a:prstGeom>
          <a:ln>
            <a:noFill/>
          </a:ln>
          <a:effectLst>
            <a:outerShdw blurRad="292100" dist="139700" dir="2700000" algn="tl" rotWithShape="0">
              <a:srgbClr val="333333">
                <a:alpha val="65000"/>
              </a:srgbClr>
            </a:outerShdw>
          </a:effectLst>
        </p:spPr>
      </p:pic>
      <p:sp>
        <p:nvSpPr>
          <p:cNvPr id="6" name="Retângulo de cantos arredondados 5">
            <a:extLst>
              <a:ext uri="{FF2B5EF4-FFF2-40B4-BE49-F238E27FC236}">
                <a16:creationId xmlns="" xmlns:a16="http://schemas.microsoft.com/office/drawing/2014/main" id="{16E8F8F4-6812-49C2-B10C-96FBE0FC9982}"/>
              </a:ext>
            </a:extLst>
          </p:cNvPr>
          <p:cNvSpPr/>
          <p:nvPr/>
        </p:nvSpPr>
        <p:spPr>
          <a:xfrm>
            <a:off x="5991225" y="3181350"/>
            <a:ext cx="2543175" cy="2667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900" b="1" i="0" dirty="0">
                <a:solidFill>
                  <a:srgbClr val="FF0000"/>
                </a:solidFill>
              </a:rPr>
              <a:t>Preencha seu nome utilizado nas publicações</a:t>
            </a:r>
          </a:p>
        </p:txBody>
      </p:sp>
      <p:sp>
        <p:nvSpPr>
          <p:cNvPr id="8" name="Retângulo de cantos arredondados 7">
            <a:extLst>
              <a:ext uri="{FF2B5EF4-FFF2-40B4-BE49-F238E27FC236}">
                <a16:creationId xmlns="" xmlns:a16="http://schemas.microsoft.com/office/drawing/2014/main" id="{CB7C03BF-95E8-4458-8611-23543626944A}"/>
              </a:ext>
            </a:extLst>
          </p:cNvPr>
          <p:cNvSpPr/>
          <p:nvPr/>
        </p:nvSpPr>
        <p:spPr>
          <a:xfrm>
            <a:off x="5991225" y="3675063"/>
            <a:ext cx="2543175" cy="2667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200" b="1" i="0" dirty="0">
                <a:solidFill>
                  <a:srgbClr val="FF0000"/>
                </a:solidFill>
              </a:rPr>
              <a:t>Insira seu cargo e instituição</a:t>
            </a:r>
            <a:endParaRPr lang="pt-BR" sz="1350" i="0" dirty="0">
              <a:solidFill>
                <a:srgbClr val="FF0000"/>
              </a:solidFill>
            </a:endParaRPr>
          </a:p>
        </p:txBody>
      </p:sp>
      <p:sp>
        <p:nvSpPr>
          <p:cNvPr id="9" name="Retângulo de cantos arredondados 8">
            <a:extLst>
              <a:ext uri="{FF2B5EF4-FFF2-40B4-BE49-F238E27FC236}">
                <a16:creationId xmlns="" xmlns:a16="http://schemas.microsoft.com/office/drawing/2014/main" id="{3B8CEC00-9763-4EC3-A632-CE0625C4AAEB}"/>
              </a:ext>
            </a:extLst>
          </p:cNvPr>
          <p:cNvSpPr/>
          <p:nvPr/>
        </p:nvSpPr>
        <p:spPr>
          <a:xfrm>
            <a:off x="5991225" y="4171950"/>
            <a:ext cx="2543175" cy="2667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200" b="1" i="0" dirty="0">
                <a:solidFill>
                  <a:srgbClr val="FF0000"/>
                </a:solidFill>
              </a:rPr>
              <a:t>Insira seu e-mail institucional</a:t>
            </a:r>
          </a:p>
        </p:txBody>
      </p:sp>
      <p:sp>
        <p:nvSpPr>
          <p:cNvPr id="10" name="Retângulo de cantos arredondados 9">
            <a:extLst>
              <a:ext uri="{FF2B5EF4-FFF2-40B4-BE49-F238E27FC236}">
                <a16:creationId xmlns="" xmlns:a16="http://schemas.microsoft.com/office/drawing/2014/main" id="{EC14396D-395C-41C3-9F00-8EFF8E508C4F}"/>
              </a:ext>
            </a:extLst>
          </p:cNvPr>
          <p:cNvSpPr/>
          <p:nvPr/>
        </p:nvSpPr>
        <p:spPr>
          <a:xfrm>
            <a:off x="5991225" y="4632325"/>
            <a:ext cx="2543175" cy="2667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050" b="1" i="0" dirty="0">
                <a:solidFill>
                  <a:srgbClr val="FF0000"/>
                </a:solidFill>
              </a:rPr>
              <a:t>Área do conhecimento da sua publicação</a:t>
            </a:r>
          </a:p>
        </p:txBody>
      </p:sp>
      <p:sp>
        <p:nvSpPr>
          <p:cNvPr id="11" name="Seta para a direita 10">
            <a:extLst>
              <a:ext uri="{FF2B5EF4-FFF2-40B4-BE49-F238E27FC236}">
                <a16:creationId xmlns="" xmlns:a16="http://schemas.microsoft.com/office/drawing/2014/main" id="{7EA83016-3A67-4696-AC74-3E7739B9499E}"/>
              </a:ext>
            </a:extLst>
          </p:cNvPr>
          <p:cNvSpPr/>
          <p:nvPr/>
        </p:nvSpPr>
        <p:spPr>
          <a:xfrm>
            <a:off x="5284788" y="3248025"/>
            <a:ext cx="404812" cy="2000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2" name="Seta para a direita 11">
            <a:extLst>
              <a:ext uri="{FF2B5EF4-FFF2-40B4-BE49-F238E27FC236}">
                <a16:creationId xmlns="" xmlns:a16="http://schemas.microsoft.com/office/drawing/2014/main" id="{40CC0994-59B6-416F-A8AE-BD59D6E74E31}"/>
              </a:ext>
            </a:extLst>
          </p:cNvPr>
          <p:cNvSpPr/>
          <p:nvPr/>
        </p:nvSpPr>
        <p:spPr>
          <a:xfrm>
            <a:off x="5284788" y="3694113"/>
            <a:ext cx="404812" cy="2000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3" name="Seta para a direita 12">
            <a:extLst>
              <a:ext uri="{FF2B5EF4-FFF2-40B4-BE49-F238E27FC236}">
                <a16:creationId xmlns="" xmlns:a16="http://schemas.microsoft.com/office/drawing/2014/main" id="{57207991-275A-4E6D-8CE3-EAF78B50F43A}"/>
              </a:ext>
            </a:extLst>
          </p:cNvPr>
          <p:cNvSpPr/>
          <p:nvPr/>
        </p:nvSpPr>
        <p:spPr>
          <a:xfrm>
            <a:off x="5284788" y="4229100"/>
            <a:ext cx="403225" cy="2000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4" name="Seta para a direita 13">
            <a:extLst>
              <a:ext uri="{FF2B5EF4-FFF2-40B4-BE49-F238E27FC236}">
                <a16:creationId xmlns="" xmlns:a16="http://schemas.microsoft.com/office/drawing/2014/main" id="{CD13739A-D167-4D19-8DBF-A73726E07887}"/>
              </a:ext>
            </a:extLst>
          </p:cNvPr>
          <p:cNvSpPr/>
          <p:nvPr/>
        </p:nvSpPr>
        <p:spPr>
          <a:xfrm>
            <a:off x="5283200" y="4699000"/>
            <a:ext cx="404813" cy="2000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Tree>
    <p:extLst>
      <p:ext uri="{BB962C8B-B14F-4D97-AF65-F5344CB8AC3E}">
        <p14:creationId xmlns:p14="http://schemas.microsoft.com/office/powerpoint/2010/main" val="6041611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inVertical)">
                                      <p:cBhvr>
                                        <p:cTn id="15" dur="500"/>
                                        <p:tgtEl>
                                          <p:spTgt spid="12"/>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Vertical)">
                                      <p:cBhvr>
                                        <p:cTn id="18" dur="500"/>
                                        <p:tgtEl>
                                          <p:spTgt spid="8"/>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arn(inVertical)">
                                      <p:cBhvr>
                                        <p:cTn id="23" dur="500"/>
                                        <p:tgtEl>
                                          <p:spTgt spid="13"/>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arn(inVertical)">
                                      <p:cBhvr>
                                        <p:cTn id="26" dur="500"/>
                                        <p:tgtEl>
                                          <p:spTgt spid="9"/>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arn(inVertical)">
                                      <p:cBhvr>
                                        <p:cTn id="31" dur="500"/>
                                        <p:tgtEl>
                                          <p:spTgt spid="10"/>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arn(inVertical)">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1" grpId="0" animBg="1"/>
      <p:bldP spid="12" grpId="0" animBg="1"/>
      <p:bldP spid="13" grpId="0" animBg="1"/>
      <p:bldP spid="14"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ítulo 1">
            <a:extLst>
              <a:ext uri="{FF2B5EF4-FFF2-40B4-BE49-F238E27FC236}">
                <a16:creationId xmlns="" xmlns:a16="http://schemas.microsoft.com/office/drawing/2014/main" id="{CB433CF0-417D-4714-BEA2-B716841CD32B}"/>
              </a:ext>
            </a:extLst>
          </p:cNvPr>
          <p:cNvSpPr>
            <a:spLocks noGrp="1"/>
          </p:cNvSpPr>
          <p:nvPr>
            <p:ph type="title"/>
          </p:nvPr>
        </p:nvSpPr>
        <p:spPr>
          <a:xfrm>
            <a:off x="1944688" y="623888"/>
            <a:ext cx="6683375" cy="1281112"/>
          </a:xfrm>
        </p:spPr>
        <p:txBody>
          <a:bodyPr/>
          <a:lstStyle/>
          <a:p>
            <a:pPr eaLnBrk="1" hangingPunct="1"/>
            <a:r>
              <a:rPr lang="pt-BR" altLang="pt-BR"/>
              <a:t>Minhas citações (artigos)</a:t>
            </a:r>
          </a:p>
        </p:txBody>
      </p:sp>
      <p:sp>
        <p:nvSpPr>
          <p:cNvPr id="3" name="Espaço Reservado para Conteúdo 2">
            <a:extLst>
              <a:ext uri="{FF2B5EF4-FFF2-40B4-BE49-F238E27FC236}">
                <a16:creationId xmlns="" xmlns:a16="http://schemas.microsoft.com/office/drawing/2014/main" id="{B88F1677-06CE-4747-8D6D-BD954C6D5CD6}"/>
              </a:ext>
            </a:extLst>
          </p:cNvPr>
          <p:cNvSpPr>
            <a:spLocks noGrp="1"/>
          </p:cNvSpPr>
          <p:nvPr>
            <p:ph idx="1"/>
          </p:nvPr>
        </p:nvSpPr>
        <p:spPr>
          <a:xfrm>
            <a:off x="1093788" y="1905000"/>
            <a:ext cx="6686550" cy="2833688"/>
          </a:xfrm>
        </p:spPr>
        <p:txBody>
          <a:bodyPr rtlCol="0">
            <a:normAutofit/>
          </a:bodyPr>
          <a:lstStyle/>
          <a:p>
            <a:pPr eaLnBrk="1" fontAlgn="auto" hangingPunct="1">
              <a:spcAft>
                <a:spcPts val="0"/>
              </a:spcAft>
              <a:buFont typeface="Wingdings 3" charset="2"/>
              <a:buChar char=""/>
              <a:defRPr/>
            </a:pPr>
            <a:r>
              <a:rPr lang="pt-BR" sz="1350" dirty="0">
                <a:solidFill>
                  <a:schemeClr val="tx1">
                    <a:lumMod val="75000"/>
                    <a:lumOff val="25000"/>
                  </a:schemeClr>
                </a:solidFill>
              </a:rPr>
              <a:t>Nessa etapa o usuário poderá pesquisar seus artigos e adicioná-los a “</a:t>
            </a:r>
            <a:r>
              <a:rPr lang="pt-BR" sz="1350" b="1" dirty="0">
                <a:solidFill>
                  <a:schemeClr val="tx1">
                    <a:lumMod val="75000"/>
                    <a:lumOff val="25000"/>
                  </a:schemeClr>
                </a:solidFill>
              </a:rPr>
              <a:t>minha biblioteca</a:t>
            </a:r>
            <a:r>
              <a:rPr lang="pt-BR" sz="1350" dirty="0">
                <a:solidFill>
                  <a:schemeClr val="tx1">
                    <a:lumMod val="75000"/>
                    <a:lumOff val="25000"/>
                  </a:schemeClr>
                </a:solidFill>
              </a:rPr>
              <a:t>”</a:t>
            </a:r>
          </a:p>
        </p:txBody>
      </p:sp>
      <p:pic>
        <p:nvPicPr>
          <p:cNvPr id="4" name="Imagem 3">
            <a:extLst>
              <a:ext uri="{FF2B5EF4-FFF2-40B4-BE49-F238E27FC236}">
                <a16:creationId xmlns="" xmlns:a16="http://schemas.microsoft.com/office/drawing/2014/main" id="{8210B55C-7C28-4C15-B88B-39FC5C1A40D1}"/>
              </a:ext>
            </a:extLst>
          </p:cNvPr>
          <p:cNvPicPr>
            <a:picLocks noChangeAspect="1"/>
          </p:cNvPicPr>
          <p:nvPr/>
        </p:nvPicPr>
        <p:blipFill>
          <a:blip r:embed="rId2"/>
          <a:stretch>
            <a:fillRect/>
          </a:stretch>
        </p:blipFill>
        <p:spPr>
          <a:xfrm>
            <a:off x="762000" y="2366963"/>
            <a:ext cx="7351713" cy="36433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19518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ítulo 1">
            <a:extLst>
              <a:ext uri="{FF2B5EF4-FFF2-40B4-BE49-F238E27FC236}">
                <a16:creationId xmlns="" xmlns:a16="http://schemas.microsoft.com/office/drawing/2014/main" id="{8A03834E-7915-4521-AFC3-7B7B36C734D8}"/>
              </a:ext>
            </a:extLst>
          </p:cNvPr>
          <p:cNvSpPr>
            <a:spLocks noGrp="1"/>
          </p:cNvSpPr>
          <p:nvPr>
            <p:ph type="title"/>
          </p:nvPr>
        </p:nvSpPr>
        <p:spPr>
          <a:xfrm>
            <a:off x="1306513" y="1163638"/>
            <a:ext cx="6683375" cy="531812"/>
          </a:xfrm>
        </p:spPr>
        <p:txBody>
          <a:bodyPr>
            <a:normAutofit fontScale="90000"/>
          </a:bodyPr>
          <a:lstStyle/>
          <a:p>
            <a:pPr eaLnBrk="1" hangingPunct="1"/>
            <a:r>
              <a:rPr lang="pt-BR" altLang="pt-BR"/>
              <a:t>Minhas citações (atualizações</a:t>
            </a:r>
          </a:p>
        </p:txBody>
      </p:sp>
      <p:sp>
        <p:nvSpPr>
          <p:cNvPr id="3" name="Espaço Reservado para Conteúdo 2">
            <a:extLst>
              <a:ext uri="{FF2B5EF4-FFF2-40B4-BE49-F238E27FC236}">
                <a16:creationId xmlns="" xmlns:a16="http://schemas.microsoft.com/office/drawing/2014/main" id="{F5425502-7449-4F80-B8AA-3EEA2910DFEA}"/>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endParaRPr lang="pt-BR" sz="1350" dirty="0">
              <a:solidFill>
                <a:schemeClr val="tx1">
                  <a:lumMod val="75000"/>
                  <a:lumOff val="25000"/>
                </a:schemeClr>
              </a:solidFill>
            </a:endParaRPr>
          </a:p>
        </p:txBody>
      </p:sp>
      <p:pic>
        <p:nvPicPr>
          <p:cNvPr id="4" name="Imagem 3">
            <a:extLst>
              <a:ext uri="{FF2B5EF4-FFF2-40B4-BE49-F238E27FC236}">
                <a16:creationId xmlns="" xmlns:a16="http://schemas.microsoft.com/office/drawing/2014/main" id="{28B7F105-9991-45A8-A481-AE250C9FB4FD}"/>
              </a:ext>
            </a:extLst>
          </p:cNvPr>
          <p:cNvPicPr>
            <a:picLocks noChangeAspect="1"/>
          </p:cNvPicPr>
          <p:nvPr/>
        </p:nvPicPr>
        <p:blipFill>
          <a:blip r:embed="rId2"/>
          <a:stretch>
            <a:fillRect/>
          </a:stretch>
        </p:blipFill>
        <p:spPr>
          <a:xfrm>
            <a:off x="125413" y="1695450"/>
            <a:ext cx="6880225" cy="4094163"/>
          </a:xfrm>
          <a:prstGeom prst="rect">
            <a:avLst/>
          </a:prstGeom>
          <a:ln>
            <a:noFill/>
          </a:ln>
          <a:effectLst>
            <a:outerShdw blurRad="292100" dist="139700" dir="2700000" algn="tl" rotWithShape="0">
              <a:srgbClr val="333333">
                <a:alpha val="65000"/>
              </a:srgbClr>
            </a:outerShdw>
          </a:effectLst>
        </p:spPr>
      </p:pic>
      <p:sp>
        <p:nvSpPr>
          <p:cNvPr id="5" name="Retângulo de cantos arredondados 4">
            <a:extLst>
              <a:ext uri="{FF2B5EF4-FFF2-40B4-BE49-F238E27FC236}">
                <a16:creationId xmlns="" xmlns:a16="http://schemas.microsoft.com/office/drawing/2014/main" id="{531E02CC-AE2C-4071-972B-E4A4B11D6B14}"/>
              </a:ext>
            </a:extLst>
          </p:cNvPr>
          <p:cNvSpPr/>
          <p:nvPr/>
        </p:nvSpPr>
        <p:spPr>
          <a:xfrm>
            <a:off x="1306513" y="3371850"/>
            <a:ext cx="2998787" cy="238125"/>
          </a:xfrm>
          <a:prstGeom prst="round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6" name="Seta para a direita 5">
            <a:extLst>
              <a:ext uri="{FF2B5EF4-FFF2-40B4-BE49-F238E27FC236}">
                <a16:creationId xmlns="" xmlns:a16="http://schemas.microsoft.com/office/drawing/2014/main" id="{A3EC4982-53C2-43B3-881B-452B4D383EFC}"/>
              </a:ext>
            </a:extLst>
          </p:cNvPr>
          <p:cNvSpPr/>
          <p:nvPr/>
        </p:nvSpPr>
        <p:spPr>
          <a:xfrm>
            <a:off x="4391025" y="3333750"/>
            <a:ext cx="352425" cy="2762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7" name="Retângulo de cantos arredondados 6">
            <a:extLst>
              <a:ext uri="{FF2B5EF4-FFF2-40B4-BE49-F238E27FC236}">
                <a16:creationId xmlns="" xmlns:a16="http://schemas.microsoft.com/office/drawing/2014/main" id="{6B152DE9-960A-4EEC-BD7B-99F030862949}"/>
              </a:ext>
            </a:extLst>
          </p:cNvPr>
          <p:cNvSpPr/>
          <p:nvPr/>
        </p:nvSpPr>
        <p:spPr>
          <a:xfrm>
            <a:off x="5219700" y="2706688"/>
            <a:ext cx="1871663" cy="903287"/>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200" b="1" i="0" dirty="0">
                <a:solidFill>
                  <a:srgbClr val="FF0000"/>
                </a:solidFill>
              </a:rPr>
              <a:t>Opção para atualizar automaticamente sua lista de artigos na “minha biblioteca”</a:t>
            </a:r>
          </a:p>
        </p:txBody>
      </p:sp>
      <p:sp>
        <p:nvSpPr>
          <p:cNvPr id="8" name="Retângulo de cantos arredondados 7">
            <a:extLst>
              <a:ext uri="{FF2B5EF4-FFF2-40B4-BE49-F238E27FC236}">
                <a16:creationId xmlns="" xmlns:a16="http://schemas.microsoft.com/office/drawing/2014/main" id="{3ABEEF9A-FC25-4939-88B8-D5655B31090A}"/>
              </a:ext>
            </a:extLst>
          </p:cNvPr>
          <p:cNvSpPr/>
          <p:nvPr/>
        </p:nvSpPr>
        <p:spPr>
          <a:xfrm>
            <a:off x="1303338" y="3654425"/>
            <a:ext cx="3916362" cy="238125"/>
          </a:xfrm>
          <a:prstGeom prst="round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9" name="Seta para a direita 8">
            <a:extLst>
              <a:ext uri="{FF2B5EF4-FFF2-40B4-BE49-F238E27FC236}">
                <a16:creationId xmlns="" xmlns:a16="http://schemas.microsoft.com/office/drawing/2014/main" id="{832D6E8F-C067-4051-8272-2AD2CE66B639}"/>
              </a:ext>
            </a:extLst>
          </p:cNvPr>
          <p:cNvSpPr/>
          <p:nvPr/>
        </p:nvSpPr>
        <p:spPr>
          <a:xfrm rot="1823109">
            <a:off x="5108575" y="3844925"/>
            <a:ext cx="352425" cy="2762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0" name="Retângulo de cantos arredondados 9">
            <a:extLst>
              <a:ext uri="{FF2B5EF4-FFF2-40B4-BE49-F238E27FC236}">
                <a16:creationId xmlns="" xmlns:a16="http://schemas.microsoft.com/office/drawing/2014/main" id="{EC698D2E-9552-4612-88A3-EEC856B6CC76}"/>
              </a:ext>
            </a:extLst>
          </p:cNvPr>
          <p:cNvSpPr/>
          <p:nvPr/>
        </p:nvSpPr>
        <p:spPr>
          <a:xfrm>
            <a:off x="5253038" y="4141788"/>
            <a:ext cx="1871662" cy="903287"/>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200" b="1" i="0" dirty="0">
                <a:solidFill>
                  <a:srgbClr val="FF0000"/>
                </a:solidFill>
              </a:rPr>
              <a:t>Opção para atualizar sua lista de artigos a partir de uma análise que será enviada para seu e-mail</a:t>
            </a:r>
          </a:p>
        </p:txBody>
      </p:sp>
    </p:spTree>
    <p:extLst>
      <p:ext uri="{BB962C8B-B14F-4D97-AF65-F5344CB8AC3E}">
        <p14:creationId xmlns:p14="http://schemas.microsoft.com/office/powerpoint/2010/main" val="41144850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nodeType="afterGroup">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nodeType="afterGroup">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par>
                          <p:cTn id="21" fill="hold" nodeType="afterGroup">
                            <p:stCondLst>
                              <p:cond delay="500"/>
                            </p:stCondLst>
                            <p:childTnLst>
                              <p:par>
                                <p:cTn id="22" presetID="16" presetClass="entr" presetSubtype="21"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inVertical)">
                                      <p:cBhvr>
                                        <p:cTn id="24" dur="500"/>
                                        <p:tgtEl>
                                          <p:spTgt spid="9"/>
                                        </p:tgtEl>
                                      </p:cBhvr>
                                    </p:animEffect>
                                  </p:childTnLst>
                                </p:cTn>
                              </p:par>
                            </p:childTnLst>
                          </p:cTn>
                        </p:par>
                        <p:par>
                          <p:cTn id="25" fill="hold" nodeType="afterGroup">
                            <p:stCondLst>
                              <p:cond delay="1000"/>
                            </p:stCondLst>
                            <p:childTnLst>
                              <p:par>
                                <p:cTn id="26" presetID="16" presetClass="entr" presetSubtype="2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arn(inVertical)">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4B9DCDE-29C4-45A7-AD60-6698960BE384}"/>
              </a:ext>
            </a:extLst>
          </p:cNvPr>
          <p:cNvSpPr>
            <a:spLocks noGrp="1"/>
          </p:cNvSpPr>
          <p:nvPr>
            <p:ph type="title"/>
          </p:nvPr>
        </p:nvSpPr>
        <p:spPr>
          <a:xfrm>
            <a:off x="1354138" y="1003300"/>
            <a:ext cx="6046787" cy="361950"/>
          </a:xfrm>
        </p:spPr>
        <p:txBody>
          <a:bodyPr rtlCol="0">
            <a:normAutofit/>
          </a:bodyPr>
          <a:lstStyle/>
          <a:p>
            <a:pPr eaLnBrk="1" fontAlgn="auto" hangingPunct="1">
              <a:spcAft>
                <a:spcPts val="0"/>
              </a:spcAft>
              <a:defRPr/>
            </a:pPr>
            <a:r>
              <a:rPr lang="pt-BR" sz="1800" dirty="0">
                <a:solidFill>
                  <a:schemeClr val="tx1">
                    <a:lumMod val="85000"/>
                    <a:lumOff val="15000"/>
                  </a:schemeClr>
                </a:solidFill>
              </a:rPr>
              <a:t>Perfil do usuário (minhas citações)</a:t>
            </a:r>
          </a:p>
        </p:txBody>
      </p:sp>
      <p:sp>
        <p:nvSpPr>
          <p:cNvPr id="3" name="Espaço Reservado para Conteúdo 2">
            <a:extLst>
              <a:ext uri="{FF2B5EF4-FFF2-40B4-BE49-F238E27FC236}">
                <a16:creationId xmlns="" xmlns:a16="http://schemas.microsoft.com/office/drawing/2014/main" id="{6E549F86-EF0B-4415-BAD7-5429C7C1994A}"/>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endParaRPr lang="pt-BR" sz="1350" dirty="0">
              <a:solidFill>
                <a:schemeClr val="tx1">
                  <a:lumMod val="75000"/>
                  <a:lumOff val="25000"/>
                </a:schemeClr>
              </a:solidFill>
            </a:endParaRPr>
          </a:p>
        </p:txBody>
      </p:sp>
      <p:pic>
        <p:nvPicPr>
          <p:cNvPr id="4" name="Imagem 3">
            <a:extLst>
              <a:ext uri="{FF2B5EF4-FFF2-40B4-BE49-F238E27FC236}">
                <a16:creationId xmlns="" xmlns:a16="http://schemas.microsoft.com/office/drawing/2014/main" id="{56271FA9-14F4-4BA4-A4E0-8E0FBFA18B4C}"/>
              </a:ext>
            </a:extLst>
          </p:cNvPr>
          <p:cNvPicPr>
            <a:picLocks noChangeAspect="1"/>
          </p:cNvPicPr>
          <p:nvPr/>
        </p:nvPicPr>
        <p:blipFill>
          <a:blip r:embed="rId2"/>
          <a:stretch>
            <a:fillRect/>
          </a:stretch>
        </p:blipFill>
        <p:spPr>
          <a:xfrm>
            <a:off x="123825" y="1365250"/>
            <a:ext cx="5915025" cy="3925888"/>
          </a:xfrm>
          <a:prstGeom prst="rect">
            <a:avLst/>
          </a:prstGeom>
          <a:ln>
            <a:noFill/>
          </a:ln>
          <a:effectLst>
            <a:outerShdw blurRad="292100" dist="139700" dir="2700000" algn="tl" rotWithShape="0">
              <a:srgbClr val="333333">
                <a:alpha val="65000"/>
              </a:srgbClr>
            </a:outerShdw>
          </a:effectLst>
        </p:spPr>
      </p:pic>
      <p:sp>
        <p:nvSpPr>
          <p:cNvPr id="5" name="Retângulo de cantos arredondados 4">
            <a:extLst>
              <a:ext uri="{FF2B5EF4-FFF2-40B4-BE49-F238E27FC236}">
                <a16:creationId xmlns="" xmlns:a16="http://schemas.microsoft.com/office/drawing/2014/main" id="{9D196E06-68A7-4A65-BDA4-C2B3FFA37A3F}"/>
              </a:ext>
            </a:extLst>
          </p:cNvPr>
          <p:cNvSpPr/>
          <p:nvPr/>
        </p:nvSpPr>
        <p:spPr>
          <a:xfrm>
            <a:off x="106363" y="1727200"/>
            <a:ext cx="4448175" cy="9906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6" name="Seta para a direita 5">
            <a:extLst>
              <a:ext uri="{FF2B5EF4-FFF2-40B4-BE49-F238E27FC236}">
                <a16:creationId xmlns="" xmlns:a16="http://schemas.microsoft.com/office/drawing/2014/main" id="{831508C7-6CAF-44AB-A3A9-0C34F64F41F3}"/>
              </a:ext>
            </a:extLst>
          </p:cNvPr>
          <p:cNvSpPr/>
          <p:nvPr/>
        </p:nvSpPr>
        <p:spPr>
          <a:xfrm>
            <a:off x="4638675" y="2028825"/>
            <a:ext cx="400050" cy="2667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7" name="Retângulo 6">
            <a:extLst>
              <a:ext uri="{FF2B5EF4-FFF2-40B4-BE49-F238E27FC236}">
                <a16:creationId xmlns="" xmlns:a16="http://schemas.microsoft.com/office/drawing/2014/main" id="{952BA457-AAC8-4F75-9F5E-92C83DA748A9}"/>
              </a:ext>
            </a:extLst>
          </p:cNvPr>
          <p:cNvSpPr/>
          <p:nvPr/>
        </p:nvSpPr>
        <p:spPr>
          <a:xfrm>
            <a:off x="5114925" y="1787525"/>
            <a:ext cx="1438275" cy="64293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350" b="1" i="0" dirty="0">
                <a:solidFill>
                  <a:srgbClr val="FF0000"/>
                </a:solidFill>
              </a:rPr>
              <a:t>Dados do usuário</a:t>
            </a:r>
          </a:p>
        </p:txBody>
      </p:sp>
      <p:sp>
        <p:nvSpPr>
          <p:cNvPr id="8" name="Retângulo de cantos arredondados 7">
            <a:extLst>
              <a:ext uri="{FF2B5EF4-FFF2-40B4-BE49-F238E27FC236}">
                <a16:creationId xmlns="" xmlns:a16="http://schemas.microsoft.com/office/drawing/2014/main" id="{45E56C60-6559-4087-833D-687779501F31}"/>
              </a:ext>
            </a:extLst>
          </p:cNvPr>
          <p:cNvSpPr/>
          <p:nvPr/>
        </p:nvSpPr>
        <p:spPr>
          <a:xfrm>
            <a:off x="114300" y="2765425"/>
            <a:ext cx="4448175" cy="66992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9" name="Seta para a direita 8">
            <a:extLst>
              <a:ext uri="{FF2B5EF4-FFF2-40B4-BE49-F238E27FC236}">
                <a16:creationId xmlns="" xmlns:a16="http://schemas.microsoft.com/office/drawing/2014/main" id="{7D34EF11-6688-4578-B8CD-7400D7C428A1}"/>
              </a:ext>
            </a:extLst>
          </p:cNvPr>
          <p:cNvSpPr/>
          <p:nvPr/>
        </p:nvSpPr>
        <p:spPr>
          <a:xfrm>
            <a:off x="4643438" y="2967038"/>
            <a:ext cx="400050" cy="2667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0" name="Retângulo 9">
            <a:extLst>
              <a:ext uri="{FF2B5EF4-FFF2-40B4-BE49-F238E27FC236}">
                <a16:creationId xmlns="" xmlns:a16="http://schemas.microsoft.com/office/drawing/2014/main" id="{1E503692-2D34-4ACD-BABA-EE585C6B60EF}"/>
              </a:ext>
            </a:extLst>
          </p:cNvPr>
          <p:cNvSpPr/>
          <p:nvPr/>
        </p:nvSpPr>
        <p:spPr>
          <a:xfrm>
            <a:off x="5210175" y="2778125"/>
            <a:ext cx="1962150" cy="8763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200" b="1" i="0" dirty="0">
                <a:solidFill>
                  <a:srgbClr val="FF0000"/>
                </a:solidFill>
              </a:rPr>
              <a:t>Dados estatísticos das citações (índices h)</a:t>
            </a:r>
          </a:p>
        </p:txBody>
      </p:sp>
      <p:sp>
        <p:nvSpPr>
          <p:cNvPr id="11" name="Retângulo de cantos arredondados 10">
            <a:extLst>
              <a:ext uri="{FF2B5EF4-FFF2-40B4-BE49-F238E27FC236}">
                <a16:creationId xmlns="" xmlns:a16="http://schemas.microsoft.com/office/drawing/2014/main" id="{DADB4A9E-5A8A-4CFB-AB3F-A0A6D22C38B8}"/>
              </a:ext>
            </a:extLst>
          </p:cNvPr>
          <p:cNvSpPr/>
          <p:nvPr/>
        </p:nvSpPr>
        <p:spPr>
          <a:xfrm>
            <a:off x="123825" y="3714750"/>
            <a:ext cx="4448175" cy="158432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2" name="Seta para a direita 11">
            <a:extLst>
              <a:ext uri="{FF2B5EF4-FFF2-40B4-BE49-F238E27FC236}">
                <a16:creationId xmlns="" xmlns:a16="http://schemas.microsoft.com/office/drawing/2014/main" id="{81791F16-94BD-41F9-9603-52D79EB684B3}"/>
              </a:ext>
            </a:extLst>
          </p:cNvPr>
          <p:cNvSpPr/>
          <p:nvPr/>
        </p:nvSpPr>
        <p:spPr>
          <a:xfrm>
            <a:off x="4652963" y="3916363"/>
            <a:ext cx="400050" cy="6318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3" name="Retângulo 12">
            <a:extLst>
              <a:ext uri="{FF2B5EF4-FFF2-40B4-BE49-F238E27FC236}">
                <a16:creationId xmlns="" xmlns:a16="http://schemas.microsoft.com/office/drawing/2014/main" id="{87AC4009-7518-443C-82D8-1C697676BEC2}"/>
              </a:ext>
            </a:extLst>
          </p:cNvPr>
          <p:cNvSpPr/>
          <p:nvPr/>
        </p:nvSpPr>
        <p:spPr>
          <a:xfrm>
            <a:off x="5219700" y="3729038"/>
            <a:ext cx="1962150" cy="15621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200" b="1" i="0" dirty="0">
                <a:solidFill>
                  <a:srgbClr val="FF0000"/>
                </a:solidFill>
              </a:rPr>
              <a:t>Relações de documentos citados nas publicações</a:t>
            </a:r>
          </a:p>
        </p:txBody>
      </p:sp>
      <p:sp>
        <p:nvSpPr>
          <p:cNvPr id="14" name="Retângulo de cantos arredondados 13">
            <a:extLst>
              <a:ext uri="{FF2B5EF4-FFF2-40B4-BE49-F238E27FC236}">
                <a16:creationId xmlns="" xmlns:a16="http://schemas.microsoft.com/office/drawing/2014/main" id="{F41B9184-AB3F-48C8-A973-803150CC4F43}"/>
              </a:ext>
            </a:extLst>
          </p:cNvPr>
          <p:cNvSpPr/>
          <p:nvPr/>
        </p:nvSpPr>
        <p:spPr>
          <a:xfrm>
            <a:off x="106363" y="1401763"/>
            <a:ext cx="5532437" cy="29845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5" name="Seta para a direita 14">
            <a:extLst>
              <a:ext uri="{FF2B5EF4-FFF2-40B4-BE49-F238E27FC236}">
                <a16:creationId xmlns="" xmlns:a16="http://schemas.microsoft.com/office/drawing/2014/main" id="{62DB8CB2-0DA6-4E66-8579-CF2842ACDC95}"/>
              </a:ext>
            </a:extLst>
          </p:cNvPr>
          <p:cNvSpPr/>
          <p:nvPr/>
        </p:nvSpPr>
        <p:spPr>
          <a:xfrm>
            <a:off x="5791200" y="1447800"/>
            <a:ext cx="400050" cy="2667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6" name="Retângulo 15">
            <a:extLst>
              <a:ext uri="{FF2B5EF4-FFF2-40B4-BE49-F238E27FC236}">
                <a16:creationId xmlns="" xmlns:a16="http://schemas.microsoft.com/office/drawing/2014/main" id="{67C3868B-3764-401B-B58C-6F569B65D407}"/>
              </a:ext>
            </a:extLst>
          </p:cNvPr>
          <p:cNvSpPr/>
          <p:nvPr/>
        </p:nvSpPr>
        <p:spPr>
          <a:xfrm>
            <a:off x="6343650" y="1384300"/>
            <a:ext cx="1657350" cy="29368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900" b="1" i="0" dirty="0">
                <a:solidFill>
                  <a:srgbClr val="FF0000"/>
                </a:solidFill>
              </a:rPr>
              <a:t>Alerta sobre o status do perfil</a:t>
            </a:r>
          </a:p>
        </p:txBody>
      </p:sp>
    </p:spTree>
    <p:extLst>
      <p:ext uri="{BB962C8B-B14F-4D97-AF65-F5344CB8AC3E}">
        <p14:creationId xmlns:p14="http://schemas.microsoft.com/office/powerpoint/2010/main" val="25475908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nodeType="afterGroup">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nodeType="afterGroup">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par>
                          <p:cTn id="16" fill="hold" nodeType="afterGroup">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childTnLst>
                          </p:cTn>
                        </p:par>
                        <p:par>
                          <p:cTn id="20" fill="hold" nodeType="afterGroup">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inVertical)">
                                      <p:cBhvr>
                                        <p:cTn id="23" dur="500"/>
                                        <p:tgtEl>
                                          <p:spTgt spid="10"/>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par>
                          <p:cTn id="29" fill="hold" nodeType="afterGroup">
                            <p:stCondLst>
                              <p:cond delay="500"/>
                            </p:stCondLst>
                            <p:childTnLst>
                              <p:par>
                                <p:cTn id="30" presetID="16" presetClass="entr" presetSubtype="21"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arn(inVertical)">
                                      <p:cBhvr>
                                        <p:cTn id="32" dur="500"/>
                                        <p:tgtEl>
                                          <p:spTgt spid="12"/>
                                        </p:tgtEl>
                                      </p:cBhvr>
                                    </p:animEffect>
                                  </p:childTnLst>
                                </p:cTn>
                              </p:par>
                            </p:childTnLst>
                          </p:cTn>
                        </p:par>
                        <p:par>
                          <p:cTn id="33" fill="hold" nodeType="afterGroup">
                            <p:stCondLst>
                              <p:cond delay="1000"/>
                            </p:stCondLst>
                            <p:childTnLst>
                              <p:par>
                                <p:cTn id="34" presetID="16" presetClass="entr" presetSubtype="2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inVertical)">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a:extLst>
              <a:ext uri="{FF2B5EF4-FFF2-40B4-BE49-F238E27FC236}">
                <a16:creationId xmlns="" xmlns:a16="http://schemas.microsoft.com/office/drawing/2014/main" id="{3F587EA1-7AFE-44E8-8D24-715F4F60B888}"/>
              </a:ext>
            </a:extLst>
          </p:cNvPr>
          <p:cNvSpPr>
            <a:spLocks noChangeArrowheads="1"/>
          </p:cNvSpPr>
          <p:nvPr/>
        </p:nvSpPr>
        <p:spPr bwMode="auto">
          <a:xfrm>
            <a:off x="323850" y="2133600"/>
            <a:ext cx="8424863" cy="413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i="1">
                <a:solidFill>
                  <a:srgbClr val="000000"/>
                </a:solidFill>
                <a:latin typeface="Verdana" panose="020B0604030504040204" pitchFamily="34" charset="0"/>
              </a:defRPr>
            </a:lvl1pPr>
            <a:lvl2pPr marL="1344613" indent="-533400">
              <a:defRPr sz="2800" i="1">
                <a:solidFill>
                  <a:srgbClr val="000000"/>
                </a:solidFill>
                <a:latin typeface="Verdana" panose="020B0604030504040204" pitchFamily="34" charset="0"/>
              </a:defRPr>
            </a:lvl2pPr>
            <a:lvl3pPr marL="1981200" indent="-457200">
              <a:defRPr sz="2800" i="1">
                <a:solidFill>
                  <a:srgbClr val="000000"/>
                </a:solidFill>
                <a:latin typeface="Verdana" panose="020B0604030504040204" pitchFamily="34" charset="0"/>
              </a:defRPr>
            </a:lvl3pPr>
            <a:lvl4pPr marL="2541588" indent="-381000">
              <a:defRPr sz="2800" i="1">
                <a:solidFill>
                  <a:srgbClr val="000000"/>
                </a:solidFill>
                <a:latin typeface="Verdana" panose="020B0604030504040204" pitchFamily="34" charset="0"/>
              </a:defRPr>
            </a:lvl4pPr>
            <a:lvl5pPr marL="3101975" indent="-381000">
              <a:defRPr sz="2800" i="1">
                <a:solidFill>
                  <a:srgbClr val="000000"/>
                </a:solidFill>
                <a:latin typeface="Verdana" panose="020B0604030504040204" pitchFamily="34" charset="0"/>
              </a:defRPr>
            </a:lvl5pPr>
            <a:lvl6pPr marL="3559175" indent="-381000" eaLnBrk="0" fontAlgn="base" hangingPunct="0">
              <a:spcBef>
                <a:spcPct val="0"/>
              </a:spcBef>
              <a:spcAft>
                <a:spcPct val="0"/>
              </a:spcAft>
              <a:defRPr sz="2800" i="1">
                <a:solidFill>
                  <a:srgbClr val="000000"/>
                </a:solidFill>
                <a:latin typeface="Verdana" panose="020B0604030504040204" pitchFamily="34" charset="0"/>
              </a:defRPr>
            </a:lvl6pPr>
            <a:lvl7pPr marL="4016375" indent="-381000" eaLnBrk="0" fontAlgn="base" hangingPunct="0">
              <a:spcBef>
                <a:spcPct val="0"/>
              </a:spcBef>
              <a:spcAft>
                <a:spcPct val="0"/>
              </a:spcAft>
              <a:defRPr sz="2800" i="1">
                <a:solidFill>
                  <a:srgbClr val="000000"/>
                </a:solidFill>
                <a:latin typeface="Verdana" panose="020B0604030504040204" pitchFamily="34" charset="0"/>
              </a:defRPr>
            </a:lvl7pPr>
            <a:lvl8pPr marL="4473575" indent="-381000" eaLnBrk="0" fontAlgn="base" hangingPunct="0">
              <a:spcBef>
                <a:spcPct val="0"/>
              </a:spcBef>
              <a:spcAft>
                <a:spcPct val="0"/>
              </a:spcAft>
              <a:defRPr sz="2800" i="1">
                <a:solidFill>
                  <a:srgbClr val="000000"/>
                </a:solidFill>
                <a:latin typeface="Verdana" panose="020B0604030504040204" pitchFamily="34" charset="0"/>
              </a:defRPr>
            </a:lvl8pPr>
            <a:lvl9pPr marL="4930775" indent="-3810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lnSpc>
                <a:spcPct val="80000"/>
              </a:lnSpc>
              <a:spcBef>
                <a:spcPct val="20000"/>
              </a:spcBef>
              <a:buClr>
                <a:schemeClr val="hlink"/>
              </a:buClr>
              <a:buSzPct val="120000"/>
            </a:pPr>
            <a:endParaRPr lang="pt-BR" altLang="pt-BR" sz="2400" i="0"/>
          </a:p>
          <a:p>
            <a:pPr algn="just">
              <a:lnSpc>
                <a:spcPct val="80000"/>
              </a:lnSpc>
              <a:buClr>
                <a:schemeClr val="bg1"/>
              </a:buClr>
              <a:buSzPct val="120000"/>
              <a:buFontTx/>
              <a:buChar char="•"/>
            </a:pPr>
            <a:r>
              <a:rPr lang="pt-BR" altLang="pt-BR" sz="2400" i="0"/>
              <a:t>Para selecionar as melhores fontes de informação é importante conhecê-las.</a:t>
            </a:r>
          </a:p>
          <a:p>
            <a:pPr algn="just">
              <a:lnSpc>
                <a:spcPct val="80000"/>
              </a:lnSpc>
              <a:buClr>
                <a:schemeClr val="bg1"/>
              </a:buClr>
              <a:buSzPct val="120000"/>
            </a:pPr>
            <a:endParaRPr lang="pt-BR" altLang="pt-BR" sz="2400" i="0"/>
          </a:p>
          <a:p>
            <a:pPr algn="just">
              <a:lnSpc>
                <a:spcPct val="80000"/>
              </a:lnSpc>
              <a:buClr>
                <a:schemeClr val="bg1"/>
              </a:buClr>
              <a:buSzPct val="120000"/>
              <a:buFontTx/>
              <a:buChar char="•"/>
            </a:pPr>
            <a:r>
              <a:rPr lang="pt-BR" altLang="pt-BR" sz="2400" i="0"/>
              <a:t> Operar as bases de dados e as estratégias que cada uma possibilita.</a:t>
            </a:r>
          </a:p>
          <a:p>
            <a:pPr algn="just">
              <a:lnSpc>
                <a:spcPct val="80000"/>
              </a:lnSpc>
              <a:buClr>
                <a:schemeClr val="bg1"/>
              </a:buClr>
              <a:buSzPct val="120000"/>
            </a:pPr>
            <a:endParaRPr lang="pt-BR" altLang="pt-BR" sz="2400" i="0"/>
          </a:p>
          <a:p>
            <a:pPr algn="just">
              <a:lnSpc>
                <a:spcPct val="80000"/>
              </a:lnSpc>
              <a:buClr>
                <a:schemeClr val="bg1"/>
              </a:buClr>
              <a:buSzPct val="120000"/>
              <a:buFontTx/>
              <a:buChar char="•"/>
            </a:pPr>
            <a:r>
              <a:rPr lang="pt-BR" altLang="pt-BR" sz="2400" i="0"/>
              <a:t> Usar os descritores para elaborar estratégias de busca e ler os resumos/abstracts dos documentos identificados.</a:t>
            </a:r>
          </a:p>
        </p:txBody>
      </p:sp>
      <p:sp>
        <p:nvSpPr>
          <p:cNvPr id="30723" name="Rectangle 5">
            <a:extLst>
              <a:ext uri="{FF2B5EF4-FFF2-40B4-BE49-F238E27FC236}">
                <a16:creationId xmlns="" xmlns:a16="http://schemas.microsoft.com/office/drawing/2014/main" id="{B33141B2-B509-4871-B8A0-5FA5D9C35606}"/>
              </a:ext>
            </a:extLst>
          </p:cNvPr>
          <p:cNvSpPr>
            <a:spLocks noChangeArrowheads="1"/>
          </p:cNvSpPr>
          <p:nvPr/>
        </p:nvSpPr>
        <p:spPr bwMode="auto">
          <a:xfrm>
            <a:off x="2447925" y="404813"/>
            <a:ext cx="41021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b="1" i="0"/>
              <a:t>Principais etapas</a:t>
            </a:r>
          </a:p>
        </p:txBody>
      </p:sp>
      <p:sp>
        <p:nvSpPr>
          <p:cNvPr id="30724" name="Text Box 6">
            <a:extLst>
              <a:ext uri="{FF2B5EF4-FFF2-40B4-BE49-F238E27FC236}">
                <a16:creationId xmlns="" xmlns:a16="http://schemas.microsoft.com/office/drawing/2014/main" id="{D382FAB9-F9E3-44AD-9288-A12BB040834B}"/>
              </a:ext>
            </a:extLst>
          </p:cNvPr>
          <p:cNvSpPr txBox="1">
            <a:spLocks noChangeArrowheads="1"/>
          </p:cNvSpPr>
          <p:nvPr/>
        </p:nvSpPr>
        <p:spPr bwMode="auto">
          <a:xfrm>
            <a:off x="179388" y="1412875"/>
            <a:ext cx="81359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r>
              <a:rPr lang="pt-BR" altLang="pt-BR" sz="2400" b="1" i="0"/>
              <a:t>1. Seleção e utilização das fontes de interesse</a:t>
            </a:r>
          </a:p>
        </p:txBody>
      </p:sp>
    </p:spTree>
    <p:extLst>
      <p:ext uri="{BB962C8B-B14F-4D97-AF65-F5344CB8AC3E}">
        <p14:creationId xmlns:p14="http://schemas.microsoft.com/office/powerpoint/2010/main" val="130213523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ítulo 1">
            <a:extLst>
              <a:ext uri="{FF2B5EF4-FFF2-40B4-BE49-F238E27FC236}">
                <a16:creationId xmlns="" xmlns:a16="http://schemas.microsoft.com/office/drawing/2014/main" id="{5E87EE16-D9F4-4D56-943E-123E9109A5C8}"/>
              </a:ext>
            </a:extLst>
          </p:cNvPr>
          <p:cNvSpPr>
            <a:spLocks noGrp="1"/>
          </p:cNvSpPr>
          <p:nvPr>
            <p:ph type="title"/>
          </p:nvPr>
        </p:nvSpPr>
        <p:spPr>
          <a:xfrm>
            <a:off x="1944688" y="623888"/>
            <a:ext cx="6683375" cy="1281112"/>
          </a:xfrm>
        </p:spPr>
        <p:txBody>
          <a:bodyPr>
            <a:normAutofit fontScale="90000"/>
          </a:bodyPr>
          <a:lstStyle/>
          <a:p>
            <a:pPr eaLnBrk="1" hangingPunct="1"/>
            <a:r>
              <a:rPr lang="pt-BR" altLang="pt-BR"/>
              <a:t>Ferramentas do Google Acadêmico</a:t>
            </a:r>
          </a:p>
        </p:txBody>
      </p:sp>
      <p:sp>
        <p:nvSpPr>
          <p:cNvPr id="3" name="Espaço Reservado para Conteúdo 2">
            <a:extLst>
              <a:ext uri="{FF2B5EF4-FFF2-40B4-BE49-F238E27FC236}">
                <a16:creationId xmlns="" xmlns:a16="http://schemas.microsoft.com/office/drawing/2014/main" id="{2D8E210B-BC97-4C0D-9788-0656FF0CF141}"/>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endParaRPr lang="pt-BR" sz="1350">
              <a:solidFill>
                <a:schemeClr val="tx1">
                  <a:lumMod val="75000"/>
                  <a:lumOff val="25000"/>
                </a:schemeClr>
              </a:solidFill>
            </a:endParaRPr>
          </a:p>
        </p:txBody>
      </p:sp>
      <p:pic>
        <p:nvPicPr>
          <p:cNvPr id="4" name="Imagem 3">
            <a:extLst>
              <a:ext uri="{FF2B5EF4-FFF2-40B4-BE49-F238E27FC236}">
                <a16:creationId xmlns="" xmlns:a16="http://schemas.microsoft.com/office/drawing/2014/main" id="{3D694741-6DC6-4AF8-A471-8140C4F267A2}"/>
              </a:ext>
            </a:extLst>
          </p:cNvPr>
          <p:cNvPicPr>
            <a:picLocks noChangeAspect="1"/>
          </p:cNvPicPr>
          <p:nvPr/>
        </p:nvPicPr>
        <p:blipFill>
          <a:blip r:embed="rId2"/>
          <a:stretch>
            <a:fillRect/>
          </a:stretch>
        </p:blipFill>
        <p:spPr>
          <a:xfrm>
            <a:off x="931863" y="2457450"/>
            <a:ext cx="7696200" cy="3328988"/>
          </a:xfrm>
          <a:prstGeom prst="rect">
            <a:avLst/>
          </a:prstGeom>
          <a:ln>
            <a:noFill/>
          </a:ln>
          <a:effectLst>
            <a:outerShdw blurRad="292100" dist="139700" dir="2700000" algn="tl" rotWithShape="0">
              <a:srgbClr val="333333">
                <a:alpha val="65000"/>
              </a:srgbClr>
            </a:outerShdw>
          </a:effectLst>
        </p:spPr>
      </p:pic>
      <p:sp>
        <p:nvSpPr>
          <p:cNvPr id="5" name="Retângulo 4">
            <a:extLst>
              <a:ext uri="{FF2B5EF4-FFF2-40B4-BE49-F238E27FC236}">
                <a16:creationId xmlns="" xmlns:a16="http://schemas.microsoft.com/office/drawing/2014/main" id="{3CCC50D8-6E63-446A-8B86-20323CEA2B45}"/>
              </a:ext>
            </a:extLst>
          </p:cNvPr>
          <p:cNvSpPr/>
          <p:nvPr/>
        </p:nvSpPr>
        <p:spPr>
          <a:xfrm>
            <a:off x="4981575" y="2541588"/>
            <a:ext cx="466725" cy="463550"/>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6" name="Retângulo 5">
            <a:extLst>
              <a:ext uri="{FF2B5EF4-FFF2-40B4-BE49-F238E27FC236}">
                <a16:creationId xmlns="" xmlns:a16="http://schemas.microsoft.com/office/drawing/2014/main" id="{CE4B04D0-00B4-49D0-AF23-E69E4FB42060}"/>
              </a:ext>
            </a:extLst>
          </p:cNvPr>
          <p:cNvSpPr/>
          <p:nvPr/>
        </p:nvSpPr>
        <p:spPr>
          <a:xfrm>
            <a:off x="911225" y="3176588"/>
            <a:ext cx="7705725" cy="2600325"/>
          </a:xfrm>
          <a:prstGeom prst="rect">
            <a:avLst/>
          </a:prstGeom>
          <a:solidFill>
            <a:schemeClr val="bg1">
              <a:lumMod val="50000"/>
              <a:alpha val="6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7" name="Seta para a direita 6">
            <a:extLst>
              <a:ext uri="{FF2B5EF4-FFF2-40B4-BE49-F238E27FC236}">
                <a16:creationId xmlns="" xmlns:a16="http://schemas.microsoft.com/office/drawing/2014/main" id="{EEE6B72E-CD9C-4E28-B8FF-EE7CA6BE94C1}"/>
              </a:ext>
            </a:extLst>
          </p:cNvPr>
          <p:cNvSpPr/>
          <p:nvPr/>
        </p:nvSpPr>
        <p:spPr>
          <a:xfrm rot="5400000">
            <a:off x="5007769" y="3137694"/>
            <a:ext cx="414338"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8" name="Retângulo 7">
            <a:extLst>
              <a:ext uri="{FF2B5EF4-FFF2-40B4-BE49-F238E27FC236}">
                <a16:creationId xmlns="" xmlns:a16="http://schemas.microsoft.com/office/drawing/2014/main" id="{804CC232-3E51-4369-867E-CA869634421E}"/>
              </a:ext>
            </a:extLst>
          </p:cNvPr>
          <p:cNvSpPr/>
          <p:nvPr/>
        </p:nvSpPr>
        <p:spPr>
          <a:xfrm>
            <a:off x="3409950" y="3622675"/>
            <a:ext cx="3143250" cy="804863"/>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350" b="1" i="0" dirty="0">
                <a:solidFill>
                  <a:srgbClr val="FF0000"/>
                </a:solidFill>
              </a:rPr>
              <a:t>Alerta</a:t>
            </a:r>
          </a:p>
        </p:txBody>
      </p:sp>
    </p:spTree>
    <p:extLst>
      <p:ext uri="{BB962C8B-B14F-4D97-AF65-F5344CB8AC3E}">
        <p14:creationId xmlns:p14="http://schemas.microsoft.com/office/powerpoint/2010/main" val="18029552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nodeType="afterGroup">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par>
                          <p:cTn id="12" fill="hold" nodeType="afterGroup">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ítulo 1">
            <a:extLst>
              <a:ext uri="{FF2B5EF4-FFF2-40B4-BE49-F238E27FC236}">
                <a16:creationId xmlns="" xmlns:a16="http://schemas.microsoft.com/office/drawing/2014/main" id="{E3233DCD-DCB3-4273-92EB-E007B1AC2C74}"/>
              </a:ext>
            </a:extLst>
          </p:cNvPr>
          <p:cNvSpPr>
            <a:spLocks noGrp="1"/>
          </p:cNvSpPr>
          <p:nvPr>
            <p:ph type="title"/>
          </p:nvPr>
        </p:nvSpPr>
        <p:spPr>
          <a:xfrm>
            <a:off x="1944688" y="623888"/>
            <a:ext cx="6683375" cy="1281112"/>
          </a:xfrm>
        </p:spPr>
        <p:txBody>
          <a:bodyPr/>
          <a:lstStyle/>
          <a:p>
            <a:pPr eaLnBrk="1" hangingPunct="1"/>
            <a:r>
              <a:rPr lang="pt-BR" altLang="pt-BR"/>
              <a:t>Alerta</a:t>
            </a:r>
          </a:p>
        </p:txBody>
      </p:sp>
      <p:sp>
        <p:nvSpPr>
          <p:cNvPr id="3" name="Espaço Reservado para Conteúdo 2">
            <a:extLst>
              <a:ext uri="{FF2B5EF4-FFF2-40B4-BE49-F238E27FC236}">
                <a16:creationId xmlns="" xmlns:a16="http://schemas.microsoft.com/office/drawing/2014/main" id="{4F9BB1F2-E6CC-48AE-8CE9-C81069A10DDA}"/>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endParaRPr lang="pt-BR" sz="1350">
              <a:solidFill>
                <a:schemeClr val="tx1">
                  <a:lumMod val="75000"/>
                  <a:lumOff val="25000"/>
                </a:schemeClr>
              </a:solidFill>
            </a:endParaRPr>
          </a:p>
        </p:txBody>
      </p:sp>
      <p:pic>
        <p:nvPicPr>
          <p:cNvPr id="5" name="Imagem 4">
            <a:extLst>
              <a:ext uri="{FF2B5EF4-FFF2-40B4-BE49-F238E27FC236}">
                <a16:creationId xmlns="" xmlns:a16="http://schemas.microsoft.com/office/drawing/2014/main" id="{3162C3A9-CB6A-4C05-970F-F62FB5CF508D}"/>
              </a:ext>
            </a:extLst>
          </p:cNvPr>
          <p:cNvPicPr>
            <a:picLocks noChangeAspect="1"/>
          </p:cNvPicPr>
          <p:nvPr/>
        </p:nvPicPr>
        <p:blipFill>
          <a:blip r:embed="rId2"/>
          <a:stretch>
            <a:fillRect/>
          </a:stretch>
        </p:blipFill>
        <p:spPr>
          <a:xfrm>
            <a:off x="419100" y="2457450"/>
            <a:ext cx="7570788" cy="2239963"/>
          </a:xfrm>
          <a:prstGeom prst="rect">
            <a:avLst/>
          </a:prstGeom>
          <a:ln>
            <a:noFill/>
          </a:ln>
          <a:effectLst>
            <a:outerShdw blurRad="292100" dist="139700" dir="2700000" algn="tl" rotWithShape="0">
              <a:srgbClr val="333333">
                <a:alpha val="65000"/>
              </a:srgbClr>
            </a:outerShdw>
          </a:effectLst>
        </p:spPr>
      </p:pic>
      <p:sp>
        <p:nvSpPr>
          <p:cNvPr id="6" name="Retângulo 5">
            <a:extLst>
              <a:ext uri="{FF2B5EF4-FFF2-40B4-BE49-F238E27FC236}">
                <a16:creationId xmlns="" xmlns:a16="http://schemas.microsoft.com/office/drawing/2014/main" id="{411D9AA8-AF43-4E72-90D3-4CAFFAEF0D54}"/>
              </a:ext>
            </a:extLst>
          </p:cNvPr>
          <p:cNvSpPr/>
          <p:nvPr/>
        </p:nvSpPr>
        <p:spPr>
          <a:xfrm>
            <a:off x="1695450" y="3911600"/>
            <a:ext cx="809625" cy="461963"/>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7" name="Seta para a direita 6">
            <a:extLst>
              <a:ext uri="{FF2B5EF4-FFF2-40B4-BE49-F238E27FC236}">
                <a16:creationId xmlns="" xmlns:a16="http://schemas.microsoft.com/office/drawing/2014/main" id="{21D5D95B-8197-4130-B6D5-1218DD5F3438}"/>
              </a:ext>
            </a:extLst>
          </p:cNvPr>
          <p:cNvSpPr/>
          <p:nvPr/>
        </p:nvSpPr>
        <p:spPr>
          <a:xfrm rot="5400000">
            <a:off x="1893094" y="4533107"/>
            <a:ext cx="414337"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8" name="Retângulo 7">
            <a:extLst>
              <a:ext uri="{FF2B5EF4-FFF2-40B4-BE49-F238E27FC236}">
                <a16:creationId xmlns="" xmlns:a16="http://schemas.microsoft.com/office/drawing/2014/main" id="{58CF3D26-4881-44D9-BE7B-B25590628B6C}"/>
              </a:ext>
            </a:extLst>
          </p:cNvPr>
          <p:cNvSpPr/>
          <p:nvPr/>
        </p:nvSpPr>
        <p:spPr>
          <a:xfrm>
            <a:off x="1581150" y="5157788"/>
            <a:ext cx="3143250" cy="804862"/>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350" b="1" i="0" dirty="0">
                <a:solidFill>
                  <a:srgbClr val="FF0000"/>
                </a:solidFill>
              </a:rPr>
              <a:t>Link para criar alerta</a:t>
            </a:r>
          </a:p>
        </p:txBody>
      </p:sp>
    </p:spTree>
    <p:extLst>
      <p:ext uri="{BB962C8B-B14F-4D97-AF65-F5344CB8AC3E}">
        <p14:creationId xmlns:p14="http://schemas.microsoft.com/office/powerpoint/2010/main" val="17965288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nodeType="afterGroup">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nodeType="afterGroup">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ítulo 1">
            <a:extLst>
              <a:ext uri="{FF2B5EF4-FFF2-40B4-BE49-F238E27FC236}">
                <a16:creationId xmlns="" xmlns:a16="http://schemas.microsoft.com/office/drawing/2014/main" id="{C2CEA1D2-4D5C-471C-BDE7-7BC54C903E41}"/>
              </a:ext>
            </a:extLst>
          </p:cNvPr>
          <p:cNvSpPr>
            <a:spLocks noGrp="1"/>
          </p:cNvSpPr>
          <p:nvPr>
            <p:ph type="title"/>
          </p:nvPr>
        </p:nvSpPr>
        <p:spPr>
          <a:xfrm>
            <a:off x="1944688" y="623888"/>
            <a:ext cx="6683375" cy="1281112"/>
          </a:xfrm>
        </p:spPr>
        <p:txBody>
          <a:bodyPr/>
          <a:lstStyle/>
          <a:p>
            <a:pPr eaLnBrk="1" hangingPunct="1"/>
            <a:r>
              <a:rPr lang="pt-BR" altLang="pt-BR"/>
              <a:t>Alerta</a:t>
            </a:r>
          </a:p>
        </p:txBody>
      </p:sp>
      <p:sp>
        <p:nvSpPr>
          <p:cNvPr id="3" name="Espaço Reservado para Conteúdo 2">
            <a:extLst>
              <a:ext uri="{FF2B5EF4-FFF2-40B4-BE49-F238E27FC236}">
                <a16:creationId xmlns="" xmlns:a16="http://schemas.microsoft.com/office/drawing/2014/main" id="{E932A0AB-D35B-46D0-B302-5FF8356A883C}"/>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endParaRPr lang="pt-BR" sz="1350" dirty="0">
              <a:solidFill>
                <a:schemeClr val="tx1">
                  <a:lumMod val="75000"/>
                  <a:lumOff val="25000"/>
                </a:schemeClr>
              </a:solidFill>
            </a:endParaRPr>
          </a:p>
        </p:txBody>
      </p:sp>
      <p:pic>
        <p:nvPicPr>
          <p:cNvPr id="5" name="Imagem 4">
            <a:extLst>
              <a:ext uri="{FF2B5EF4-FFF2-40B4-BE49-F238E27FC236}">
                <a16:creationId xmlns="" xmlns:a16="http://schemas.microsoft.com/office/drawing/2014/main" id="{A8F40381-46DA-477B-B443-B36EF328B561}"/>
              </a:ext>
            </a:extLst>
          </p:cNvPr>
          <p:cNvPicPr>
            <a:picLocks noChangeAspect="1"/>
          </p:cNvPicPr>
          <p:nvPr/>
        </p:nvPicPr>
        <p:blipFill>
          <a:blip r:embed="rId2"/>
          <a:stretch>
            <a:fillRect/>
          </a:stretch>
        </p:blipFill>
        <p:spPr>
          <a:xfrm>
            <a:off x="123825" y="1908175"/>
            <a:ext cx="6921500" cy="3263900"/>
          </a:xfrm>
          <a:prstGeom prst="rect">
            <a:avLst/>
          </a:prstGeom>
          <a:ln>
            <a:noFill/>
          </a:ln>
          <a:effectLst>
            <a:outerShdw blurRad="292100" dist="139700" dir="2700000" algn="tl" rotWithShape="0">
              <a:srgbClr val="333333">
                <a:alpha val="65000"/>
              </a:srgbClr>
            </a:outerShdw>
          </a:effectLst>
        </p:spPr>
      </p:pic>
      <p:sp>
        <p:nvSpPr>
          <p:cNvPr id="6" name="Retângulo 5">
            <a:extLst>
              <a:ext uri="{FF2B5EF4-FFF2-40B4-BE49-F238E27FC236}">
                <a16:creationId xmlns="" xmlns:a16="http://schemas.microsoft.com/office/drawing/2014/main" id="{54D3000B-A483-49D0-B186-4AC64B418942}"/>
              </a:ext>
            </a:extLst>
          </p:cNvPr>
          <p:cNvSpPr/>
          <p:nvPr/>
        </p:nvSpPr>
        <p:spPr>
          <a:xfrm>
            <a:off x="1403350" y="3294063"/>
            <a:ext cx="4665663" cy="230187"/>
          </a:xfrm>
          <a:prstGeom prst="rect">
            <a:avLst/>
          </a:prstGeom>
          <a:noFill/>
          <a:ln w="31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7" name="Seta para a direita 6">
            <a:extLst>
              <a:ext uri="{FF2B5EF4-FFF2-40B4-BE49-F238E27FC236}">
                <a16:creationId xmlns="" xmlns:a16="http://schemas.microsoft.com/office/drawing/2014/main" id="{1042C462-F4EB-417D-93AC-DE9F870E5564}"/>
              </a:ext>
            </a:extLst>
          </p:cNvPr>
          <p:cNvSpPr/>
          <p:nvPr/>
        </p:nvSpPr>
        <p:spPr>
          <a:xfrm>
            <a:off x="6194425" y="3154363"/>
            <a:ext cx="414338"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8" name="Retângulo 7">
            <a:extLst>
              <a:ext uri="{FF2B5EF4-FFF2-40B4-BE49-F238E27FC236}">
                <a16:creationId xmlns="" xmlns:a16="http://schemas.microsoft.com/office/drawing/2014/main" id="{69DDD4A3-E0B0-47FC-9E31-451559A4B495}"/>
              </a:ext>
            </a:extLst>
          </p:cNvPr>
          <p:cNvSpPr/>
          <p:nvPr/>
        </p:nvSpPr>
        <p:spPr>
          <a:xfrm>
            <a:off x="6665913" y="2767013"/>
            <a:ext cx="2051050" cy="639762"/>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050" b="1" i="0" dirty="0">
                <a:solidFill>
                  <a:srgbClr val="FF0000"/>
                </a:solidFill>
              </a:rPr>
              <a:t>Campo de Inserção sobre o assunto desejado para receber alerta</a:t>
            </a:r>
          </a:p>
        </p:txBody>
      </p:sp>
      <p:sp>
        <p:nvSpPr>
          <p:cNvPr id="9" name="Retângulo 8">
            <a:extLst>
              <a:ext uri="{FF2B5EF4-FFF2-40B4-BE49-F238E27FC236}">
                <a16:creationId xmlns="" xmlns:a16="http://schemas.microsoft.com/office/drawing/2014/main" id="{E49BFB5B-57B9-42D1-96A2-B6E0BB993C8C}"/>
              </a:ext>
            </a:extLst>
          </p:cNvPr>
          <p:cNvSpPr/>
          <p:nvPr/>
        </p:nvSpPr>
        <p:spPr>
          <a:xfrm>
            <a:off x="1370013" y="3654425"/>
            <a:ext cx="4667250" cy="230188"/>
          </a:xfrm>
          <a:prstGeom prst="rect">
            <a:avLst/>
          </a:prstGeom>
          <a:noFill/>
          <a:ln w="63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0" name="Seta para a direita 9">
            <a:extLst>
              <a:ext uri="{FF2B5EF4-FFF2-40B4-BE49-F238E27FC236}">
                <a16:creationId xmlns="" xmlns:a16="http://schemas.microsoft.com/office/drawing/2014/main" id="{37E0E866-EC0A-4A54-95D7-5AD8CE7C6AF3}"/>
              </a:ext>
            </a:extLst>
          </p:cNvPr>
          <p:cNvSpPr/>
          <p:nvPr/>
        </p:nvSpPr>
        <p:spPr>
          <a:xfrm>
            <a:off x="6151563" y="3603625"/>
            <a:ext cx="414337" cy="319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1" name="Retângulo 10">
            <a:extLst>
              <a:ext uri="{FF2B5EF4-FFF2-40B4-BE49-F238E27FC236}">
                <a16:creationId xmlns="" xmlns:a16="http://schemas.microsoft.com/office/drawing/2014/main" id="{A850FEE6-267C-494E-A964-53E184A8A2A0}"/>
              </a:ext>
            </a:extLst>
          </p:cNvPr>
          <p:cNvSpPr/>
          <p:nvPr/>
        </p:nvSpPr>
        <p:spPr>
          <a:xfrm>
            <a:off x="6645275" y="3578225"/>
            <a:ext cx="2049463" cy="641350"/>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050" b="1" i="0" dirty="0">
                <a:solidFill>
                  <a:srgbClr val="FF0000"/>
                </a:solidFill>
              </a:rPr>
              <a:t>Campo de Inserção de e-mail</a:t>
            </a:r>
          </a:p>
        </p:txBody>
      </p:sp>
      <p:sp>
        <p:nvSpPr>
          <p:cNvPr id="12" name="Retângulo 11">
            <a:extLst>
              <a:ext uri="{FF2B5EF4-FFF2-40B4-BE49-F238E27FC236}">
                <a16:creationId xmlns="" xmlns:a16="http://schemas.microsoft.com/office/drawing/2014/main" id="{CD054111-EC07-4304-BC13-517F88128A20}"/>
              </a:ext>
            </a:extLst>
          </p:cNvPr>
          <p:cNvSpPr/>
          <p:nvPr/>
        </p:nvSpPr>
        <p:spPr>
          <a:xfrm>
            <a:off x="1370013" y="4060825"/>
            <a:ext cx="1954212" cy="379413"/>
          </a:xfrm>
          <a:prstGeom prst="rect">
            <a:avLst/>
          </a:prstGeom>
          <a:noFill/>
          <a:ln w="63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3" name="Seta para a direita 12">
            <a:extLst>
              <a:ext uri="{FF2B5EF4-FFF2-40B4-BE49-F238E27FC236}">
                <a16:creationId xmlns="" xmlns:a16="http://schemas.microsoft.com/office/drawing/2014/main" id="{34EB8F1B-D54B-41D8-95C4-2D986AF247F0}"/>
              </a:ext>
            </a:extLst>
          </p:cNvPr>
          <p:cNvSpPr/>
          <p:nvPr/>
        </p:nvSpPr>
        <p:spPr>
          <a:xfrm>
            <a:off x="3378200" y="4060825"/>
            <a:ext cx="412750"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4" name="Retângulo 13">
            <a:extLst>
              <a:ext uri="{FF2B5EF4-FFF2-40B4-BE49-F238E27FC236}">
                <a16:creationId xmlns="" xmlns:a16="http://schemas.microsoft.com/office/drawing/2014/main" id="{5B5008F2-34A8-4D34-B3D6-C300482D19D2}"/>
              </a:ext>
            </a:extLst>
          </p:cNvPr>
          <p:cNvSpPr/>
          <p:nvPr/>
        </p:nvSpPr>
        <p:spPr>
          <a:xfrm>
            <a:off x="3843338" y="4146550"/>
            <a:ext cx="2051050" cy="641350"/>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050" b="1" i="0" dirty="0">
                <a:solidFill>
                  <a:srgbClr val="FF0000"/>
                </a:solidFill>
              </a:rPr>
              <a:t>Caixa de opção de quantidade de resultados para exibição</a:t>
            </a:r>
          </a:p>
        </p:txBody>
      </p:sp>
    </p:spTree>
    <p:extLst>
      <p:ext uri="{BB962C8B-B14F-4D97-AF65-F5344CB8AC3E}">
        <p14:creationId xmlns:p14="http://schemas.microsoft.com/office/powerpoint/2010/main" val="14828386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arn(inVertical)">
                                      <p:cBhvr>
                                        <p:cTn id="25" dur="500"/>
                                        <p:tgtEl>
                                          <p:spTgt spid="10"/>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arn(inVertical)">
                                      <p:cBhvr>
                                        <p:cTn id="28" dur="500"/>
                                        <p:tgtEl>
                                          <p:spTgt spid="11"/>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barn(inVertical)">
                                      <p:cBhvr>
                                        <p:cTn id="38" dur="500"/>
                                        <p:tgtEl>
                                          <p:spTgt spid="13"/>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barn(inVertical)">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ítulo 1">
            <a:extLst>
              <a:ext uri="{FF2B5EF4-FFF2-40B4-BE49-F238E27FC236}">
                <a16:creationId xmlns="" xmlns:a16="http://schemas.microsoft.com/office/drawing/2014/main" id="{149DB46B-2227-45EC-ABB7-967E7CAB43F9}"/>
              </a:ext>
            </a:extLst>
          </p:cNvPr>
          <p:cNvSpPr>
            <a:spLocks noGrp="1"/>
          </p:cNvSpPr>
          <p:nvPr>
            <p:ph type="title"/>
          </p:nvPr>
        </p:nvSpPr>
        <p:spPr>
          <a:xfrm>
            <a:off x="1944688" y="623888"/>
            <a:ext cx="6683375" cy="1281112"/>
          </a:xfrm>
        </p:spPr>
        <p:txBody>
          <a:bodyPr>
            <a:normAutofit fontScale="90000"/>
          </a:bodyPr>
          <a:lstStyle/>
          <a:p>
            <a:pPr eaLnBrk="1" hangingPunct="1"/>
            <a:r>
              <a:rPr lang="pt-BR" altLang="pt-BR"/>
              <a:t>Ferramentas do Google Acadêmico</a:t>
            </a:r>
          </a:p>
        </p:txBody>
      </p:sp>
      <p:sp>
        <p:nvSpPr>
          <p:cNvPr id="3" name="Espaço Reservado para Conteúdo 2">
            <a:extLst>
              <a:ext uri="{FF2B5EF4-FFF2-40B4-BE49-F238E27FC236}">
                <a16:creationId xmlns="" xmlns:a16="http://schemas.microsoft.com/office/drawing/2014/main" id="{8C09C620-DAAD-4AFD-BB23-3961D70A2561}"/>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endParaRPr lang="pt-BR" sz="1350">
              <a:solidFill>
                <a:schemeClr val="tx1">
                  <a:lumMod val="75000"/>
                  <a:lumOff val="25000"/>
                </a:schemeClr>
              </a:solidFill>
            </a:endParaRPr>
          </a:p>
        </p:txBody>
      </p:sp>
      <p:pic>
        <p:nvPicPr>
          <p:cNvPr id="4" name="Imagem 3">
            <a:extLst>
              <a:ext uri="{FF2B5EF4-FFF2-40B4-BE49-F238E27FC236}">
                <a16:creationId xmlns="" xmlns:a16="http://schemas.microsoft.com/office/drawing/2014/main" id="{3DD860CB-B3D5-4CCF-8B37-C381DECE9934}"/>
              </a:ext>
            </a:extLst>
          </p:cNvPr>
          <p:cNvPicPr>
            <a:picLocks noChangeAspect="1"/>
          </p:cNvPicPr>
          <p:nvPr/>
        </p:nvPicPr>
        <p:blipFill>
          <a:blip r:embed="rId2"/>
          <a:stretch>
            <a:fillRect/>
          </a:stretch>
        </p:blipFill>
        <p:spPr>
          <a:xfrm>
            <a:off x="931863" y="2457450"/>
            <a:ext cx="7696200" cy="3328988"/>
          </a:xfrm>
          <a:prstGeom prst="rect">
            <a:avLst/>
          </a:prstGeom>
          <a:ln>
            <a:noFill/>
          </a:ln>
          <a:effectLst>
            <a:outerShdw blurRad="292100" dist="139700" dir="2700000" algn="tl" rotWithShape="0">
              <a:srgbClr val="333333">
                <a:alpha val="65000"/>
              </a:srgbClr>
            </a:outerShdw>
          </a:effectLst>
        </p:spPr>
      </p:pic>
      <p:sp>
        <p:nvSpPr>
          <p:cNvPr id="5" name="Retângulo 4">
            <a:extLst>
              <a:ext uri="{FF2B5EF4-FFF2-40B4-BE49-F238E27FC236}">
                <a16:creationId xmlns="" xmlns:a16="http://schemas.microsoft.com/office/drawing/2014/main" id="{EC2045CC-4CE0-4523-98A3-3D426AC1B8BE}"/>
              </a:ext>
            </a:extLst>
          </p:cNvPr>
          <p:cNvSpPr/>
          <p:nvPr/>
        </p:nvSpPr>
        <p:spPr>
          <a:xfrm>
            <a:off x="5495925" y="2587625"/>
            <a:ext cx="523875" cy="471488"/>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6" name="Retângulo 5">
            <a:extLst>
              <a:ext uri="{FF2B5EF4-FFF2-40B4-BE49-F238E27FC236}">
                <a16:creationId xmlns="" xmlns:a16="http://schemas.microsoft.com/office/drawing/2014/main" id="{4E4038EE-9FE0-4142-B6F5-7C1411E6EDE7}"/>
              </a:ext>
            </a:extLst>
          </p:cNvPr>
          <p:cNvSpPr/>
          <p:nvPr/>
        </p:nvSpPr>
        <p:spPr>
          <a:xfrm>
            <a:off x="911225" y="3176588"/>
            <a:ext cx="7705725" cy="2600325"/>
          </a:xfrm>
          <a:prstGeom prst="rect">
            <a:avLst/>
          </a:prstGeom>
          <a:solidFill>
            <a:schemeClr val="bg1">
              <a:lumMod val="50000"/>
              <a:alpha val="6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7" name="Seta para a direita 6">
            <a:extLst>
              <a:ext uri="{FF2B5EF4-FFF2-40B4-BE49-F238E27FC236}">
                <a16:creationId xmlns="" xmlns:a16="http://schemas.microsoft.com/office/drawing/2014/main" id="{2711A368-4A2A-4602-BF2B-838D8B29BF28}"/>
              </a:ext>
            </a:extLst>
          </p:cNvPr>
          <p:cNvSpPr/>
          <p:nvPr/>
        </p:nvSpPr>
        <p:spPr>
          <a:xfrm rot="5400000">
            <a:off x="5551488" y="3224213"/>
            <a:ext cx="412750"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8" name="Retângulo 7">
            <a:extLst>
              <a:ext uri="{FF2B5EF4-FFF2-40B4-BE49-F238E27FC236}">
                <a16:creationId xmlns="" xmlns:a16="http://schemas.microsoft.com/office/drawing/2014/main" id="{6FBC086A-8609-4F9D-B713-353478927772}"/>
              </a:ext>
            </a:extLst>
          </p:cNvPr>
          <p:cNvSpPr/>
          <p:nvPr/>
        </p:nvSpPr>
        <p:spPr>
          <a:xfrm>
            <a:off x="4027488" y="3670300"/>
            <a:ext cx="3143250" cy="806450"/>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350" b="1" i="0" dirty="0">
                <a:solidFill>
                  <a:srgbClr val="FF0000"/>
                </a:solidFill>
              </a:rPr>
              <a:t>Métricas</a:t>
            </a:r>
          </a:p>
        </p:txBody>
      </p:sp>
    </p:spTree>
    <p:extLst>
      <p:ext uri="{BB962C8B-B14F-4D97-AF65-F5344CB8AC3E}">
        <p14:creationId xmlns:p14="http://schemas.microsoft.com/office/powerpoint/2010/main" val="28533878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nodeType="afterGroup">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nodeType="afterGroup">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ítulo 1">
            <a:extLst>
              <a:ext uri="{FF2B5EF4-FFF2-40B4-BE49-F238E27FC236}">
                <a16:creationId xmlns="" xmlns:a16="http://schemas.microsoft.com/office/drawing/2014/main" id="{3DE449B5-5655-4FC6-A1FE-72C4B78CAEA7}"/>
              </a:ext>
            </a:extLst>
          </p:cNvPr>
          <p:cNvSpPr>
            <a:spLocks noGrp="1"/>
          </p:cNvSpPr>
          <p:nvPr>
            <p:ph type="title"/>
          </p:nvPr>
        </p:nvSpPr>
        <p:spPr>
          <a:xfrm>
            <a:off x="1944688" y="623888"/>
            <a:ext cx="6683375" cy="1281112"/>
          </a:xfrm>
        </p:spPr>
        <p:txBody>
          <a:bodyPr/>
          <a:lstStyle/>
          <a:p>
            <a:pPr eaLnBrk="1" hangingPunct="1"/>
            <a:r>
              <a:rPr lang="pt-BR" altLang="pt-BR"/>
              <a:t>Métrica</a:t>
            </a:r>
          </a:p>
        </p:txBody>
      </p:sp>
      <p:sp>
        <p:nvSpPr>
          <p:cNvPr id="121859" name="Espaço Reservado para Conteúdo 2">
            <a:extLst>
              <a:ext uri="{FF2B5EF4-FFF2-40B4-BE49-F238E27FC236}">
                <a16:creationId xmlns="" xmlns:a16="http://schemas.microsoft.com/office/drawing/2014/main" id="{0E91E136-3C85-4C88-8673-5F18EA2F3553}"/>
              </a:ext>
            </a:extLst>
          </p:cNvPr>
          <p:cNvSpPr>
            <a:spLocks noGrp="1"/>
          </p:cNvSpPr>
          <p:nvPr>
            <p:ph idx="1"/>
          </p:nvPr>
        </p:nvSpPr>
        <p:spPr>
          <a:xfrm>
            <a:off x="1312863" y="2409825"/>
            <a:ext cx="6686550" cy="2833688"/>
          </a:xfrm>
        </p:spPr>
        <p:txBody>
          <a:bodyPr/>
          <a:lstStyle/>
          <a:p>
            <a:pPr eaLnBrk="1" hangingPunct="1"/>
            <a:r>
              <a:rPr lang="pt-PT" altLang="pt-BR" sz="1800" b="1"/>
              <a:t>Google Scholar Metrics </a:t>
            </a:r>
            <a:r>
              <a:rPr lang="pt-PT" altLang="pt-BR" sz="1800"/>
              <a:t>oferece uma maneira fácil para os autores </a:t>
            </a:r>
            <a:r>
              <a:rPr lang="pt-PT" altLang="pt-BR" sz="1800" u="sng"/>
              <a:t>avaliarem</a:t>
            </a:r>
            <a:r>
              <a:rPr lang="pt-PT" altLang="pt-BR" sz="1800"/>
              <a:t> rapidamente a </a:t>
            </a:r>
            <a:r>
              <a:rPr lang="pt-PT" altLang="pt-BR" sz="1800" u="sng"/>
              <a:t>visibilidade</a:t>
            </a:r>
            <a:r>
              <a:rPr lang="pt-PT" altLang="pt-BR" sz="1800"/>
              <a:t> e </a:t>
            </a:r>
            <a:r>
              <a:rPr lang="pt-PT" altLang="pt-BR" sz="1800" u="sng"/>
              <a:t>influência</a:t>
            </a:r>
            <a:r>
              <a:rPr lang="pt-PT" altLang="pt-BR" sz="1800"/>
              <a:t> de artigos recentes em publicações acadêmicas. </a:t>
            </a:r>
            <a:endParaRPr lang="pt-BR" altLang="pt-BR" sz="1800"/>
          </a:p>
        </p:txBody>
      </p:sp>
    </p:spTree>
    <p:extLst>
      <p:ext uri="{BB962C8B-B14F-4D97-AF65-F5344CB8AC3E}">
        <p14:creationId xmlns:p14="http://schemas.microsoft.com/office/powerpoint/2010/main" val="22757893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ítulo 1">
            <a:extLst>
              <a:ext uri="{FF2B5EF4-FFF2-40B4-BE49-F238E27FC236}">
                <a16:creationId xmlns="" xmlns:a16="http://schemas.microsoft.com/office/drawing/2014/main" id="{7524CFD8-8A48-4336-B50C-3F246E877DEB}"/>
              </a:ext>
            </a:extLst>
          </p:cNvPr>
          <p:cNvSpPr>
            <a:spLocks noGrp="1"/>
          </p:cNvSpPr>
          <p:nvPr>
            <p:ph type="title"/>
          </p:nvPr>
        </p:nvSpPr>
        <p:spPr>
          <a:xfrm>
            <a:off x="1687513" y="1122363"/>
            <a:ext cx="6683375" cy="960437"/>
          </a:xfrm>
        </p:spPr>
        <p:txBody>
          <a:bodyPr/>
          <a:lstStyle/>
          <a:p>
            <a:pPr eaLnBrk="1" hangingPunct="1"/>
            <a:r>
              <a:rPr lang="pt-BR" altLang="pt-BR"/>
              <a:t>Métricas</a:t>
            </a:r>
          </a:p>
        </p:txBody>
      </p:sp>
      <p:sp>
        <p:nvSpPr>
          <p:cNvPr id="3" name="Espaço Reservado para Conteúdo 2">
            <a:extLst>
              <a:ext uri="{FF2B5EF4-FFF2-40B4-BE49-F238E27FC236}">
                <a16:creationId xmlns="" xmlns:a16="http://schemas.microsoft.com/office/drawing/2014/main" id="{47934DD6-599A-4F00-ACE4-37C20DF1DCBA}"/>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endParaRPr lang="pt-BR" sz="1350">
              <a:solidFill>
                <a:schemeClr val="tx1">
                  <a:lumMod val="75000"/>
                  <a:lumOff val="25000"/>
                </a:schemeClr>
              </a:solidFill>
            </a:endParaRPr>
          </a:p>
        </p:txBody>
      </p:sp>
      <p:pic>
        <p:nvPicPr>
          <p:cNvPr id="4" name="Imagem 3">
            <a:extLst>
              <a:ext uri="{FF2B5EF4-FFF2-40B4-BE49-F238E27FC236}">
                <a16:creationId xmlns="" xmlns:a16="http://schemas.microsoft.com/office/drawing/2014/main" id="{8A05CF4D-4209-419E-B22A-32FC167271EF}"/>
              </a:ext>
            </a:extLst>
          </p:cNvPr>
          <p:cNvPicPr>
            <a:picLocks noChangeAspect="1"/>
          </p:cNvPicPr>
          <p:nvPr/>
        </p:nvPicPr>
        <p:blipFill>
          <a:blip r:embed="rId2"/>
          <a:stretch>
            <a:fillRect/>
          </a:stretch>
        </p:blipFill>
        <p:spPr>
          <a:xfrm>
            <a:off x="179388" y="1709738"/>
            <a:ext cx="7085012" cy="4117975"/>
          </a:xfrm>
          <a:prstGeom prst="rect">
            <a:avLst/>
          </a:prstGeom>
          <a:ln>
            <a:noFill/>
          </a:ln>
          <a:effectLst>
            <a:outerShdw blurRad="292100" dist="139700" dir="2700000" algn="tl" rotWithShape="0">
              <a:srgbClr val="333333">
                <a:alpha val="65000"/>
              </a:srgbClr>
            </a:outerShdw>
          </a:effectLst>
        </p:spPr>
      </p:pic>
      <p:sp>
        <p:nvSpPr>
          <p:cNvPr id="5" name="Retângulo 4">
            <a:extLst>
              <a:ext uri="{FF2B5EF4-FFF2-40B4-BE49-F238E27FC236}">
                <a16:creationId xmlns="" xmlns:a16="http://schemas.microsoft.com/office/drawing/2014/main" id="{31E3A01E-00E4-468A-BC96-A62371207A7C}"/>
              </a:ext>
            </a:extLst>
          </p:cNvPr>
          <p:cNvSpPr/>
          <p:nvPr/>
        </p:nvSpPr>
        <p:spPr>
          <a:xfrm>
            <a:off x="2124075" y="2295525"/>
            <a:ext cx="5140325" cy="3481388"/>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6" name="Retângulo 5">
            <a:extLst>
              <a:ext uri="{FF2B5EF4-FFF2-40B4-BE49-F238E27FC236}">
                <a16:creationId xmlns="" xmlns:a16="http://schemas.microsoft.com/office/drawing/2014/main" id="{25FF97E5-5AAB-4BA7-A249-3441F549AFAE}"/>
              </a:ext>
            </a:extLst>
          </p:cNvPr>
          <p:cNvSpPr/>
          <p:nvPr/>
        </p:nvSpPr>
        <p:spPr>
          <a:xfrm>
            <a:off x="179388" y="4213225"/>
            <a:ext cx="1944687" cy="1566863"/>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7" name="Retângulo 6">
            <a:extLst>
              <a:ext uri="{FF2B5EF4-FFF2-40B4-BE49-F238E27FC236}">
                <a16:creationId xmlns="" xmlns:a16="http://schemas.microsoft.com/office/drawing/2014/main" id="{34D358BA-6A36-49F0-9ED7-B60203F03484}"/>
              </a:ext>
            </a:extLst>
          </p:cNvPr>
          <p:cNvSpPr/>
          <p:nvPr/>
        </p:nvSpPr>
        <p:spPr>
          <a:xfrm>
            <a:off x="184150" y="2628900"/>
            <a:ext cx="1939925" cy="1584325"/>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8" name="Seta para a direita 7">
            <a:extLst>
              <a:ext uri="{FF2B5EF4-FFF2-40B4-BE49-F238E27FC236}">
                <a16:creationId xmlns="" xmlns:a16="http://schemas.microsoft.com/office/drawing/2014/main" id="{C2405FAB-9D11-4F36-9278-369A7C4A2F78}"/>
              </a:ext>
            </a:extLst>
          </p:cNvPr>
          <p:cNvSpPr/>
          <p:nvPr/>
        </p:nvSpPr>
        <p:spPr>
          <a:xfrm>
            <a:off x="2392363" y="3176588"/>
            <a:ext cx="414337"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9" name="Retângulo 8">
            <a:extLst>
              <a:ext uri="{FF2B5EF4-FFF2-40B4-BE49-F238E27FC236}">
                <a16:creationId xmlns="" xmlns:a16="http://schemas.microsoft.com/office/drawing/2014/main" id="{A348BC0A-4484-4123-9916-1DAC2AC6DCD5}"/>
              </a:ext>
            </a:extLst>
          </p:cNvPr>
          <p:cNvSpPr/>
          <p:nvPr/>
        </p:nvSpPr>
        <p:spPr>
          <a:xfrm>
            <a:off x="2987675" y="2962275"/>
            <a:ext cx="3143250" cy="806450"/>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350" b="1" i="0" dirty="0">
                <a:solidFill>
                  <a:srgbClr val="FF0000"/>
                </a:solidFill>
              </a:rPr>
              <a:t>Lista de Áreas do Conhecimento</a:t>
            </a:r>
          </a:p>
        </p:txBody>
      </p:sp>
    </p:spTree>
    <p:extLst>
      <p:ext uri="{BB962C8B-B14F-4D97-AF65-F5344CB8AC3E}">
        <p14:creationId xmlns:p14="http://schemas.microsoft.com/office/powerpoint/2010/main" val="20164856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nodeType="afterGroup">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par>
                          <p:cTn id="12" fill="hold" nodeType="afterGroup">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ítulo 1">
            <a:extLst>
              <a:ext uri="{FF2B5EF4-FFF2-40B4-BE49-F238E27FC236}">
                <a16:creationId xmlns="" xmlns:a16="http://schemas.microsoft.com/office/drawing/2014/main" id="{C89B1FE9-E62E-4503-9EDB-7684B937986E}"/>
              </a:ext>
            </a:extLst>
          </p:cNvPr>
          <p:cNvSpPr>
            <a:spLocks noGrp="1"/>
          </p:cNvSpPr>
          <p:nvPr>
            <p:ph type="title"/>
          </p:nvPr>
        </p:nvSpPr>
        <p:spPr>
          <a:xfrm>
            <a:off x="1687513" y="1122363"/>
            <a:ext cx="6683375" cy="960437"/>
          </a:xfrm>
        </p:spPr>
        <p:txBody>
          <a:bodyPr/>
          <a:lstStyle/>
          <a:p>
            <a:pPr eaLnBrk="1" hangingPunct="1"/>
            <a:r>
              <a:rPr lang="pt-BR" altLang="pt-BR"/>
              <a:t>Métricas</a:t>
            </a:r>
          </a:p>
        </p:txBody>
      </p:sp>
      <p:sp>
        <p:nvSpPr>
          <p:cNvPr id="3" name="Espaço Reservado para Conteúdo 2">
            <a:extLst>
              <a:ext uri="{FF2B5EF4-FFF2-40B4-BE49-F238E27FC236}">
                <a16:creationId xmlns="" xmlns:a16="http://schemas.microsoft.com/office/drawing/2014/main" id="{7D0BF39A-7D2B-43F4-AAA6-C595DC2B9361}"/>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endParaRPr lang="pt-BR" sz="1350">
              <a:solidFill>
                <a:schemeClr val="tx1">
                  <a:lumMod val="75000"/>
                  <a:lumOff val="25000"/>
                </a:schemeClr>
              </a:solidFill>
            </a:endParaRPr>
          </a:p>
        </p:txBody>
      </p:sp>
      <p:pic>
        <p:nvPicPr>
          <p:cNvPr id="4" name="Imagem 3">
            <a:extLst>
              <a:ext uri="{FF2B5EF4-FFF2-40B4-BE49-F238E27FC236}">
                <a16:creationId xmlns="" xmlns:a16="http://schemas.microsoft.com/office/drawing/2014/main" id="{A59CE233-CF6F-42FC-AF51-2760B4BB3096}"/>
              </a:ext>
            </a:extLst>
          </p:cNvPr>
          <p:cNvPicPr>
            <a:picLocks noChangeAspect="1"/>
          </p:cNvPicPr>
          <p:nvPr/>
        </p:nvPicPr>
        <p:blipFill>
          <a:blip r:embed="rId2"/>
          <a:stretch>
            <a:fillRect/>
          </a:stretch>
        </p:blipFill>
        <p:spPr>
          <a:xfrm>
            <a:off x="179388" y="1709738"/>
            <a:ext cx="7085012" cy="4117975"/>
          </a:xfrm>
          <a:prstGeom prst="rect">
            <a:avLst/>
          </a:prstGeom>
          <a:ln>
            <a:noFill/>
          </a:ln>
          <a:effectLst>
            <a:outerShdw blurRad="292100" dist="139700" dir="2700000" algn="tl" rotWithShape="0">
              <a:srgbClr val="333333">
                <a:alpha val="65000"/>
              </a:srgbClr>
            </a:outerShdw>
          </a:effectLst>
        </p:spPr>
      </p:pic>
      <p:sp>
        <p:nvSpPr>
          <p:cNvPr id="5" name="Retângulo 4">
            <a:extLst>
              <a:ext uri="{FF2B5EF4-FFF2-40B4-BE49-F238E27FC236}">
                <a16:creationId xmlns="" xmlns:a16="http://schemas.microsoft.com/office/drawing/2014/main" id="{55104CC8-9A8E-4C04-923F-26C435E43D54}"/>
              </a:ext>
            </a:extLst>
          </p:cNvPr>
          <p:cNvSpPr/>
          <p:nvPr/>
        </p:nvSpPr>
        <p:spPr>
          <a:xfrm>
            <a:off x="2124075" y="2295525"/>
            <a:ext cx="5140325" cy="3481388"/>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6" name="Retângulo 5">
            <a:extLst>
              <a:ext uri="{FF2B5EF4-FFF2-40B4-BE49-F238E27FC236}">
                <a16:creationId xmlns="" xmlns:a16="http://schemas.microsoft.com/office/drawing/2014/main" id="{764BC80A-583B-48EA-98DB-115EA78D8A33}"/>
              </a:ext>
            </a:extLst>
          </p:cNvPr>
          <p:cNvSpPr/>
          <p:nvPr/>
        </p:nvSpPr>
        <p:spPr>
          <a:xfrm>
            <a:off x="182563" y="2295525"/>
            <a:ext cx="1943100" cy="1917700"/>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7" name="Retângulo 6">
            <a:extLst>
              <a:ext uri="{FF2B5EF4-FFF2-40B4-BE49-F238E27FC236}">
                <a16:creationId xmlns="" xmlns:a16="http://schemas.microsoft.com/office/drawing/2014/main" id="{45982730-F283-4FAB-8E38-3933FF8ECB04}"/>
              </a:ext>
            </a:extLst>
          </p:cNvPr>
          <p:cNvSpPr/>
          <p:nvPr/>
        </p:nvSpPr>
        <p:spPr>
          <a:xfrm>
            <a:off x="179388" y="4229100"/>
            <a:ext cx="1939925" cy="1582738"/>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8" name="Seta para a direita 7">
            <a:extLst>
              <a:ext uri="{FF2B5EF4-FFF2-40B4-BE49-F238E27FC236}">
                <a16:creationId xmlns="" xmlns:a16="http://schemas.microsoft.com/office/drawing/2014/main" id="{8B48CF0D-214D-423C-8DDD-AB4F2501ABF1}"/>
              </a:ext>
            </a:extLst>
          </p:cNvPr>
          <p:cNvSpPr/>
          <p:nvPr/>
        </p:nvSpPr>
        <p:spPr>
          <a:xfrm>
            <a:off x="2301875" y="4870450"/>
            <a:ext cx="414338"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9" name="Retângulo 8">
            <a:extLst>
              <a:ext uri="{FF2B5EF4-FFF2-40B4-BE49-F238E27FC236}">
                <a16:creationId xmlns="" xmlns:a16="http://schemas.microsoft.com/office/drawing/2014/main" id="{9BE2B814-0E47-4449-B75D-561753401F41}"/>
              </a:ext>
            </a:extLst>
          </p:cNvPr>
          <p:cNvSpPr/>
          <p:nvPr/>
        </p:nvSpPr>
        <p:spPr>
          <a:xfrm>
            <a:off x="2911475" y="4727575"/>
            <a:ext cx="3143250" cy="806450"/>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350" b="1" i="0" dirty="0">
                <a:solidFill>
                  <a:srgbClr val="FF0000"/>
                </a:solidFill>
              </a:rPr>
              <a:t>Lista da língua vernácula utilizada pela revista para seus artigos</a:t>
            </a:r>
          </a:p>
        </p:txBody>
      </p:sp>
    </p:spTree>
    <p:extLst>
      <p:ext uri="{BB962C8B-B14F-4D97-AF65-F5344CB8AC3E}">
        <p14:creationId xmlns:p14="http://schemas.microsoft.com/office/powerpoint/2010/main" val="20741706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ítulo 1">
            <a:extLst>
              <a:ext uri="{FF2B5EF4-FFF2-40B4-BE49-F238E27FC236}">
                <a16:creationId xmlns="" xmlns:a16="http://schemas.microsoft.com/office/drawing/2014/main" id="{26E2E778-B205-4651-911E-2EEBF2855567}"/>
              </a:ext>
            </a:extLst>
          </p:cNvPr>
          <p:cNvSpPr>
            <a:spLocks noGrp="1"/>
          </p:cNvSpPr>
          <p:nvPr>
            <p:ph type="title"/>
          </p:nvPr>
        </p:nvSpPr>
        <p:spPr>
          <a:xfrm>
            <a:off x="1687513" y="1122363"/>
            <a:ext cx="6683375" cy="960437"/>
          </a:xfrm>
        </p:spPr>
        <p:txBody>
          <a:bodyPr/>
          <a:lstStyle/>
          <a:p>
            <a:pPr eaLnBrk="1" hangingPunct="1"/>
            <a:r>
              <a:rPr lang="pt-BR" altLang="pt-BR"/>
              <a:t>Métricas</a:t>
            </a:r>
          </a:p>
        </p:txBody>
      </p:sp>
      <p:sp>
        <p:nvSpPr>
          <p:cNvPr id="3" name="Espaço Reservado para Conteúdo 2">
            <a:extLst>
              <a:ext uri="{FF2B5EF4-FFF2-40B4-BE49-F238E27FC236}">
                <a16:creationId xmlns="" xmlns:a16="http://schemas.microsoft.com/office/drawing/2014/main" id="{7E56EF0C-4045-4CB6-9DEC-72B84FA63941}"/>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endParaRPr lang="pt-BR" sz="1350">
              <a:solidFill>
                <a:schemeClr val="tx1">
                  <a:lumMod val="75000"/>
                  <a:lumOff val="25000"/>
                </a:schemeClr>
              </a:solidFill>
            </a:endParaRPr>
          </a:p>
        </p:txBody>
      </p:sp>
      <p:pic>
        <p:nvPicPr>
          <p:cNvPr id="4" name="Imagem 3">
            <a:extLst>
              <a:ext uri="{FF2B5EF4-FFF2-40B4-BE49-F238E27FC236}">
                <a16:creationId xmlns="" xmlns:a16="http://schemas.microsoft.com/office/drawing/2014/main" id="{ACFB5975-C2F5-46BE-BF14-249E96927B5E}"/>
              </a:ext>
            </a:extLst>
          </p:cNvPr>
          <p:cNvPicPr>
            <a:picLocks noChangeAspect="1"/>
          </p:cNvPicPr>
          <p:nvPr/>
        </p:nvPicPr>
        <p:blipFill>
          <a:blip r:embed="rId2"/>
          <a:stretch>
            <a:fillRect/>
          </a:stretch>
        </p:blipFill>
        <p:spPr>
          <a:xfrm>
            <a:off x="179388" y="1709738"/>
            <a:ext cx="7085012" cy="4117975"/>
          </a:xfrm>
          <a:prstGeom prst="rect">
            <a:avLst/>
          </a:prstGeom>
          <a:ln>
            <a:noFill/>
          </a:ln>
          <a:effectLst>
            <a:outerShdw blurRad="292100" dist="139700" dir="2700000" algn="tl" rotWithShape="0">
              <a:srgbClr val="333333">
                <a:alpha val="65000"/>
              </a:srgbClr>
            </a:outerShdw>
          </a:effectLst>
        </p:spPr>
      </p:pic>
      <p:sp>
        <p:nvSpPr>
          <p:cNvPr id="6" name="Retângulo 5">
            <a:extLst>
              <a:ext uri="{FF2B5EF4-FFF2-40B4-BE49-F238E27FC236}">
                <a16:creationId xmlns="" xmlns:a16="http://schemas.microsoft.com/office/drawing/2014/main" id="{22F7D38B-A758-45B1-BE93-B8342D6F927A}"/>
              </a:ext>
            </a:extLst>
          </p:cNvPr>
          <p:cNvSpPr/>
          <p:nvPr/>
        </p:nvSpPr>
        <p:spPr>
          <a:xfrm>
            <a:off x="182563" y="2295525"/>
            <a:ext cx="1943100" cy="1917700"/>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0" name="Retângulo 9">
            <a:extLst>
              <a:ext uri="{FF2B5EF4-FFF2-40B4-BE49-F238E27FC236}">
                <a16:creationId xmlns="" xmlns:a16="http://schemas.microsoft.com/office/drawing/2014/main" id="{92427E78-5AE1-4659-A6B2-8BE2C3DAFD0B}"/>
              </a:ext>
            </a:extLst>
          </p:cNvPr>
          <p:cNvSpPr/>
          <p:nvPr/>
        </p:nvSpPr>
        <p:spPr>
          <a:xfrm>
            <a:off x="182563" y="4213225"/>
            <a:ext cx="1943100" cy="1614488"/>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1" name="Retângulo 10">
            <a:extLst>
              <a:ext uri="{FF2B5EF4-FFF2-40B4-BE49-F238E27FC236}">
                <a16:creationId xmlns="" xmlns:a16="http://schemas.microsoft.com/office/drawing/2014/main" id="{18473B59-DC04-4AF7-B200-CAFCA1FA8884}"/>
              </a:ext>
            </a:extLst>
          </p:cNvPr>
          <p:cNvSpPr/>
          <p:nvPr/>
        </p:nvSpPr>
        <p:spPr>
          <a:xfrm>
            <a:off x="5319713" y="2295525"/>
            <a:ext cx="1944687" cy="1917700"/>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2" name="Retângulo 11">
            <a:extLst>
              <a:ext uri="{FF2B5EF4-FFF2-40B4-BE49-F238E27FC236}">
                <a16:creationId xmlns="" xmlns:a16="http://schemas.microsoft.com/office/drawing/2014/main" id="{4812EE45-8B90-4C51-8F62-9C46CF92D9DE}"/>
              </a:ext>
            </a:extLst>
          </p:cNvPr>
          <p:cNvSpPr/>
          <p:nvPr/>
        </p:nvSpPr>
        <p:spPr>
          <a:xfrm>
            <a:off x="5319713" y="4213225"/>
            <a:ext cx="1944687" cy="1614488"/>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8" name="Seta para a direita 7">
            <a:extLst>
              <a:ext uri="{FF2B5EF4-FFF2-40B4-BE49-F238E27FC236}">
                <a16:creationId xmlns="" xmlns:a16="http://schemas.microsoft.com/office/drawing/2014/main" id="{74C4C060-4C52-49C4-B569-C30C6CEECD3C}"/>
              </a:ext>
            </a:extLst>
          </p:cNvPr>
          <p:cNvSpPr/>
          <p:nvPr/>
        </p:nvSpPr>
        <p:spPr>
          <a:xfrm>
            <a:off x="5078413" y="4013200"/>
            <a:ext cx="414337"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9" name="Retângulo 8">
            <a:extLst>
              <a:ext uri="{FF2B5EF4-FFF2-40B4-BE49-F238E27FC236}">
                <a16:creationId xmlns="" xmlns:a16="http://schemas.microsoft.com/office/drawing/2014/main" id="{D65B2223-B7F4-4607-9E86-F31945347716}"/>
              </a:ext>
            </a:extLst>
          </p:cNvPr>
          <p:cNvSpPr/>
          <p:nvPr/>
        </p:nvSpPr>
        <p:spPr>
          <a:xfrm>
            <a:off x="5692775" y="3768725"/>
            <a:ext cx="3143250" cy="806450"/>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350" b="1" i="0" dirty="0">
                <a:solidFill>
                  <a:srgbClr val="FF0000"/>
                </a:solidFill>
              </a:rPr>
              <a:t>Lista de revista científica de acordo com a língua vernácula</a:t>
            </a:r>
          </a:p>
        </p:txBody>
      </p:sp>
    </p:spTree>
    <p:extLst>
      <p:ext uri="{BB962C8B-B14F-4D97-AF65-F5344CB8AC3E}">
        <p14:creationId xmlns:p14="http://schemas.microsoft.com/office/powerpoint/2010/main" val="31121931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ítulo 1">
            <a:extLst>
              <a:ext uri="{FF2B5EF4-FFF2-40B4-BE49-F238E27FC236}">
                <a16:creationId xmlns="" xmlns:a16="http://schemas.microsoft.com/office/drawing/2014/main" id="{E32F9CF5-61EA-4288-90BC-ADCCA51F90E8}"/>
              </a:ext>
            </a:extLst>
          </p:cNvPr>
          <p:cNvSpPr>
            <a:spLocks noGrp="1"/>
          </p:cNvSpPr>
          <p:nvPr>
            <p:ph type="title"/>
          </p:nvPr>
        </p:nvSpPr>
        <p:spPr>
          <a:xfrm>
            <a:off x="1712680" y="1112838"/>
            <a:ext cx="6683375" cy="960437"/>
          </a:xfrm>
        </p:spPr>
        <p:txBody>
          <a:bodyPr/>
          <a:lstStyle/>
          <a:p>
            <a:pPr eaLnBrk="1" hangingPunct="1"/>
            <a:r>
              <a:rPr lang="pt-BR" altLang="pt-BR" dirty="0"/>
              <a:t>Métricas</a:t>
            </a:r>
          </a:p>
        </p:txBody>
      </p:sp>
      <p:sp>
        <p:nvSpPr>
          <p:cNvPr id="3" name="Espaço Reservado para Conteúdo 2">
            <a:extLst>
              <a:ext uri="{FF2B5EF4-FFF2-40B4-BE49-F238E27FC236}">
                <a16:creationId xmlns="" xmlns:a16="http://schemas.microsoft.com/office/drawing/2014/main" id="{F3F70890-38B6-4231-AC62-B8E5CD9EA065}"/>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endParaRPr lang="pt-BR" sz="1350">
              <a:solidFill>
                <a:schemeClr val="tx1">
                  <a:lumMod val="75000"/>
                  <a:lumOff val="25000"/>
                </a:schemeClr>
              </a:solidFill>
            </a:endParaRPr>
          </a:p>
        </p:txBody>
      </p:sp>
      <p:pic>
        <p:nvPicPr>
          <p:cNvPr id="4" name="Imagem 3">
            <a:extLst>
              <a:ext uri="{FF2B5EF4-FFF2-40B4-BE49-F238E27FC236}">
                <a16:creationId xmlns="" xmlns:a16="http://schemas.microsoft.com/office/drawing/2014/main" id="{95B76B74-4C6C-4626-BEF3-5394EF59959D}"/>
              </a:ext>
            </a:extLst>
          </p:cNvPr>
          <p:cNvPicPr>
            <a:picLocks noChangeAspect="1"/>
          </p:cNvPicPr>
          <p:nvPr/>
        </p:nvPicPr>
        <p:blipFill>
          <a:blip r:embed="rId2"/>
          <a:stretch>
            <a:fillRect/>
          </a:stretch>
        </p:blipFill>
        <p:spPr>
          <a:xfrm>
            <a:off x="288445" y="2082800"/>
            <a:ext cx="7085012" cy="4117975"/>
          </a:xfrm>
          <a:prstGeom prst="rect">
            <a:avLst/>
          </a:prstGeom>
          <a:ln>
            <a:noFill/>
          </a:ln>
          <a:effectLst>
            <a:outerShdw blurRad="292100" dist="139700" dir="2700000" algn="tl" rotWithShape="0">
              <a:srgbClr val="333333">
                <a:alpha val="65000"/>
              </a:srgbClr>
            </a:outerShdw>
          </a:effectLst>
        </p:spPr>
      </p:pic>
      <p:sp>
        <p:nvSpPr>
          <p:cNvPr id="6" name="Retângulo 5">
            <a:extLst>
              <a:ext uri="{FF2B5EF4-FFF2-40B4-BE49-F238E27FC236}">
                <a16:creationId xmlns="" xmlns:a16="http://schemas.microsoft.com/office/drawing/2014/main" id="{1C8C3AC7-2EDE-48A6-800F-198A52E1E74E}"/>
              </a:ext>
            </a:extLst>
          </p:cNvPr>
          <p:cNvSpPr/>
          <p:nvPr/>
        </p:nvSpPr>
        <p:spPr>
          <a:xfrm>
            <a:off x="182563" y="2295525"/>
            <a:ext cx="1943100" cy="1917700"/>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0" name="Retângulo 9">
            <a:extLst>
              <a:ext uri="{FF2B5EF4-FFF2-40B4-BE49-F238E27FC236}">
                <a16:creationId xmlns="" xmlns:a16="http://schemas.microsoft.com/office/drawing/2014/main" id="{83FF2BB5-86A7-434F-9F2D-6E59B7B30DE4}"/>
              </a:ext>
            </a:extLst>
          </p:cNvPr>
          <p:cNvSpPr/>
          <p:nvPr/>
        </p:nvSpPr>
        <p:spPr>
          <a:xfrm>
            <a:off x="182563" y="4213225"/>
            <a:ext cx="1943100" cy="1614488"/>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1" name="Retângulo 10">
            <a:extLst>
              <a:ext uri="{FF2B5EF4-FFF2-40B4-BE49-F238E27FC236}">
                <a16:creationId xmlns="" xmlns:a16="http://schemas.microsoft.com/office/drawing/2014/main" id="{056812E2-B352-422B-AC2D-515883275336}"/>
              </a:ext>
            </a:extLst>
          </p:cNvPr>
          <p:cNvSpPr/>
          <p:nvPr/>
        </p:nvSpPr>
        <p:spPr>
          <a:xfrm>
            <a:off x="2122488" y="2295525"/>
            <a:ext cx="3570287" cy="1917700"/>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2" name="Retângulo 11">
            <a:extLst>
              <a:ext uri="{FF2B5EF4-FFF2-40B4-BE49-F238E27FC236}">
                <a16:creationId xmlns="" xmlns:a16="http://schemas.microsoft.com/office/drawing/2014/main" id="{DA0DEE2E-E042-4B55-83B8-C6642E2F45C9}"/>
              </a:ext>
            </a:extLst>
          </p:cNvPr>
          <p:cNvSpPr/>
          <p:nvPr/>
        </p:nvSpPr>
        <p:spPr>
          <a:xfrm>
            <a:off x="2125663" y="4213225"/>
            <a:ext cx="3567112" cy="1614488"/>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8" name="Seta para a direita 7">
            <a:extLst>
              <a:ext uri="{FF2B5EF4-FFF2-40B4-BE49-F238E27FC236}">
                <a16:creationId xmlns="" xmlns:a16="http://schemas.microsoft.com/office/drawing/2014/main" id="{17643C3A-8B71-4ED0-8912-D915B19908B0}"/>
              </a:ext>
            </a:extLst>
          </p:cNvPr>
          <p:cNvSpPr/>
          <p:nvPr/>
        </p:nvSpPr>
        <p:spPr>
          <a:xfrm rot="5400000">
            <a:off x="6167438" y="2201863"/>
            <a:ext cx="414337" cy="3190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9" name="Retângulo 8">
            <a:extLst>
              <a:ext uri="{FF2B5EF4-FFF2-40B4-BE49-F238E27FC236}">
                <a16:creationId xmlns="" xmlns:a16="http://schemas.microsoft.com/office/drawing/2014/main" id="{69B2702C-AFB6-4632-94DB-CF5F43BEA12F}"/>
              </a:ext>
            </a:extLst>
          </p:cNvPr>
          <p:cNvSpPr/>
          <p:nvPr/>
        </p:nvSpPr>
        <p:spPr>
          <a:xfrm>
            <a:off x="4962525" y="981075"/>
            <a:ext cx="3143250" cy="804863"/>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pt-BR" sz="1350" b="1" i="0" dirty="0">
                <a:solidFill>
                  <a:srgbClr val="FF0000"/>
                </a:solidFill>
              </a:rPr>
              <a:t>Índice de indicadores </a:t>
            </a:r>
          </a:p>
          <a:p>
            <a:pPr algn="ctr" eaLnBrk="1" fontAlgn="auto" hangingPunct="1">
              <a:spcBef>
                <a:spcPts val="0"/>
              </a:spcBef>
              <a:spcAft>
                <a:spcPts val="0"/>
              </a:spcAft>
              <a:defRPr/>
            </a:pPr>
            <a:r>
              <a:rPr lang="pt-BR" sz="1350" b="1" i="0" dirty="0">
                <a:solidFill>
                  <a:srgbClr val="FF0000"/>
                </a:solidFill>
              </a:rPr>
              <a:t>(quantidade de citações de um artigo da revista)</a:t>
            </a:r>
          </a:p>
        </p:txBody>
      </p:sp>
    </p:spTree>
    <p:extLst>
      <p:ext uri="{BB962C8B-B14F-4D97-AF65-F5344CB8AC3E}">
        <p14:creationId xmlns:p14="http://schemas.microsoft.com/office/powerpoint/2010/main" val="21413173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ítulo 1">
            <a:extLst>
              <a:ext uri="{FF2B5EF4-FFF2-40B4-BE49-F238E27FC236}">
                <a16:creationId xmlns="" xmlns:a16="http://schemas.microsoft.com/office/drawing/2014/main" id="{5B28524F-2F4E-41AF-88E8-F1D064524B88}"/>
              </a:ext>
            </a:extLst>
          </p:cNvPr>
          <p:cNvSpPr>
            <a:spLocks noGrp="1"/>
          </p:cNvSpPr>
          <p:nvPr>
            <p:ph type="title"/>
          </p:nvPr>
        </p:nvSpPr>
        <p:spPr>
          <a:xfrm>
            <a:off x="1687513" y="1122363"/>
            <a:ext cx="6683375" cy="960437"/>
          </a:xfrm>
        </p:spPr>
        <p:txBody>
          <a:bodyPr/>
          <a:lstStyle/>
          <a:p>
            <a:pPr eaLnBrk="1" hangingPunct="1"/>
            <a:r>
              <a:rPr lang="pt-BR" altLang="pt-BR"/>
              <a:t>Métricas</a:t>
            </a:r>
          </a:p>
        </p:txBody>
      </p:sp>
      <p:sp>
        <p:nvSpPr>
          <p:cNvPr id="3" name="Espaço Reservado para Conteúdo 2">
            <a:extLst>
              <a:ext uri="{FF2B5EF4-FFF2-40B4-BE49-F238E27FC236}">
                <a16:creationId xmlns="" xmlns:a16="http://schemas.microsoft.com/office/drawing/2014/main" id="{08450CA2-25EF-4048-A27C-FD2CFA8E2C78}"/>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endParaRPr lang="pt-BR" sz="1350">
              <a:solidFill>
                <a:schemeClr val="tx1">
                  <a:lumMod val="75000"/>
                  <a:lumOff val="25000"/>
                </a:schemeClr>
              </a:solidFill>
            </a:endParaRPr>
          </a:p>
        </p:txBody>
      </p:sp>
      <p:pic>
        <p:nvPicPr>
          <p:cNvPr id="4" name="Imagem 3">
            <a:extLst>
              <a:ext uri="{FF2B5EF4-FFF2-40B4-BE49-F238E27FC236}">
                <a16:creationId xmlns="" xmlns:a16="http://schemas.microsoft.com/office/drawing/2014/main" id="{6FD79F5E-5669-4E49-8402-6571A6F26466}"/>
              </a:ext>
            </a:extLst>
          </p:cNvPr>
          <p:cNvPicPr>
            <a:picLocks noChangeAspect="1"/>
          </p:cNvPicPr>
          <p:nvPr/>
        </p:nvPicPr>
        <p:blipFill>
          <a:blip r:embed="rId2"/>
          <a:stretch>
            <a:fillRect/>
          </a:stretch>
        </p:blipFill>
        <p:spPr>
          <a:xfrm>
            <a:off x="179388" y="1709738"/>
            <a:ext cx="7085012" cy="4117975"/>
          </a:xfrm>
          <a:prstGeom prst="rect">
            <a:avLst/>
          </a:prstGeom>
          <a:ln>
            <a:noFill/>
          </a:ln>
          <a:effectLst>
            <a:outerShdw blurRad="292100" dist="139700" dir="2700000" algn="tl" rotWithShape="0">
              <a:srgbClr val="333333">
                <a:alpha val="65000"/>
              </a:srgbClr>
            </a:outerShdw>
          </a:effectLst>
        </p:spPr>
      </p:pic>
      <p:sp>
        <p:nvSpPr>
          <p:cNvPr id="6" name="Retângulo 5">
            <a:extLst>
              <a:ext uri="{FF2B5EF4-FFF2-40B4-BE49-F238E27FC236}">
                <a16:creationId xmlns="" xmlns:a16="http://schemas.microsoft.com/office/drawing/2014/main" id="{51553477-BCAF-4A27-AACF-2E80F36E4395}"/>
              </a:ext>
            </a:extLst>
          </p:cNvPr>
          <p:cNvSpPr/>
          <p:nvPr/>
        </p:nvSpPr>
        <p:spPr>
          <a:xfrm>
            <a:off x="182563" y="2295525"/>
            <a:ext cx="1943100" cy="1917700"/>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0" name="Retângulo 9">
            <a:extLst>
              <a:ext uri="{FF2B5EF4-FFF2-40B4-BE49-F238E27FC236}">
                <a16:creationId xmlns="" xmlns:a16="http://schemas.microsoft.com/office/drawing/2014/main" id="{51B58CF9-D5F1-4721-9EF4-8212A0F3E939}"/>
              </a:ext>
            </a:extLst>
          </p:cNvPr>
          <p:cNvSpPr/>
          <p:nvPr/>
        </p:nvSpPr>
        <p:spPr>
          <a:xfrm>
            <a:off x="182563" y="4213225"/>
            <a:ext cx="1943100" cy="1614488"/>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1" name="Retângulo 10">
            <a:extLst>
              <a:ext uri="{FF2B5EF4-FFF2-40B4-BE49-F238E27FC236}">
                <a16:creationId xmlns="" xmlns:a16="http://schemas.microsoft.com/office/drawing/2014/main" id="{DB923561-11F2-4F19-92B9-52DC6EB2F66B}"/>
              </a:ext>
            </a:extLst>
          </p:cNvPr>
          <p:cNvSpPr/>
          <p:nvPr/>
        </p:nvSpPr>
        <p:spPr>
          <a:xfrm>
            <a:off x="2122488" y="2295525"/>
            <a:ext cx="3570287" cy="1917700"/>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2" name="Retângulo 11">
            <a:extLst>
              <a:ext uri="{FF2B5EF4-FFF2-40B4-BE49-F238E27FC236}">
                <a16:creationId xmlns="" xmlns:a16="http://schemas.microsoft.com/office/drawing/2014/main" id="{06763C54-FAE3-41D5-9A7B-D30402F6F4EF}"/>
              </a:ext>
            </a:extLst>
          </p:cNvPr>
          <p:cNvSpPr/>
          <p:nvPr/>
        </p:nvSpPr>
        <p:spPr>
          <a:xfrm>
            <a:off x="2125663" y="4213225"/>
            <a:ext cx="3567112" cy="1614488"/>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8" name="Seta para a direita 7">
            <a:extLst>
              <a:ext uri="{FF2B5EF4-FFF2-40B4-BE49-F238E27FC236}">
                <a16:creationId xmlns="" xmlns:a16="http://schemas.microsoft.com/office/drawing/2014/main" id="{E11E2D82-2330-45A1-8692-6F6A461D1B8A}"/>
              </a:ext>
            </a:extLst>
          </p:cNvPr>
          <p:cNvSpPr/>
          <p:nvPr/>
        </p:nvSpPr>
        <p:spPr>
          <a:xfrm rot="5400000">
            <a:off x="5721350" y="2273300"/>
            <a:ext cx="412750"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9" name="Retângulo 8">
            <a:extLst>
              <a:ext uri="{FF2B5EF4-FFF2-40B4-BE49-F238E27FC236}">
                <a16:creationId xmlns="" xmlns:a16="http://schemas.microsoft.com/office/drawing/2014/main" id="{F7539F9E-368F-4BA5-97BE-1ED4178F0D83}"/>
              </a:ext>
            </a:extLst>
          </p:cNvPr>
          <p:cNvSpPr/>
          <p:nvPr/>
        </p:nvSpPr>
        <p:spPr>
          <a:xfrm>
            <a:off x="4962525" y="981075"/>
            <a:ext cx="4076700" cy="1101725"/>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fontAlgn="auto" hangingPunct="1">
              <a:spcBef>
                <a:spcPts val="0"/>
              </a:spcBef>
              <a:spcAft>
                <a:spcPts val="0"/>
              </a:spcAft>
              <a:defRPr/>
            </a:pPr>
            <a:r>
              <a:rPr lang="pt-BR" sz="1350" b="1" i="0" dirty="0">
                <a:solidFill>
                  <a:srgbClr val="FF0000"/>
                </a:solidFill>
              </a:rPr>
              <a:t>Índice h5 - </a:t>
            </a:r>
            <a:r>
              <a:rPr lang="pt-BR" sz="1200" b="1" dirty="0">
                <a:solidFill>
                  <a:srgbClr val="FF0000"/>
                </a:solidFill>
              </a:rPr>
              <a:t>artigos publicados nos últimos cinco anos passados. Trata-se do maior número h de uma publicação, em que h artigos publicados de 2008 a 2012 tenham sido citados no mínimo h vezes cada.</a:t>
            </a:r>
          </a:p>
        </p:txBody>
      </p:sp>
      <p:sp>
        <p:nvSpPr>
          <p:cNvPr id="5" name="Retângulo 4">
            <a:extLst>
              <a:ext uri="{FF2B5EF4-FFF2-40B4-BE49-F238E27FC236}">
                <a16:creationId xmlns="" xmlns:a16="http://schemas.microsoft.com/office/drawing/2014/main" id="{4144CE4F-058A-4F33-A373-7D195ABA5EDE}"/>
              </a:ext>
            </a:extLst>
          </p:cNvPr>
          <p:cNvSpPr/>
          <p:nvPr/>
        </p:nvSpPr>
        <p:spPr>
          <a:xfrm>
            <a:off x="5692775" y="2638425"/>
            <a:ext cx="612775" cy="3189288"/>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Tree>
    <p:extLst>
      <p:ext uri="{BB962C8B-B14F-4D97-AF65-F5344CB8AC3E}">
        <p14:creationId xmlns:p14="http://schemas.microsoft.com/office/powerpoint/2010/main" val="31676381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4">
            <a:extLst>
              <a:ext uri="{FF2B5EF4-FFF2-40B4-BE49-F238E27FC236}">
                <a16:creationId xmlns="" xmlns:a16="http://schemas.microsoft.com/office/drawing/2014/main" id="{69D2090C-766F-4FBF-9E18-7C7E4148F7F7}"/>
              </a:ext>
            </a:extLst>
          </p:cNvPr>
          <p:cNvSpPr txBox="1">
            <a:spLocks noChangeArrowheads="1"/>
          </p:cNvSpPr>
          <p:nvPr/>
        </p:nvSpPr>
        <p:spPr bwMode="auto">
          <a:xfrm>
            <a:off x="1619250" y="620713"/>
            <a:ext cx="583247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pPr>
            <a:r>
              <a:rPr lang="pt-BR" altLang="pt-BR" b="1" i="0"/>
              <a:t>CRITÉRIOS PARA ESCOLHA</a:t>
            </a:r>
          </a:p>
        </p:txBody>
      </p:sp>
      <p:sp>
        <p:nvSpPr>
          <p:cNvPr id="31747" name="Text Box 5">
            <a:extLst>
              <a:ext uri="{FF2B5EF4-FFF2-40B4-BE49-F238E27FC236}">
                <a16:creationId xmlns="" xmlns:a16="http://schemas.microsoft.com/office/drawing/2014/main" id="{C940B23E-D7B1-47F6-ABF6-145B12CCCA8D}"/>
              </a:ext>
            </a:extLst>
          </p:cNvPr>
          <p:cNvSpPr txBox="1">
            <a:spLocks noChangeArrowheads="1"/>
          </p:cNvSpPr>
          <p:nvPr/>
        </p:nvSpPr>
        <p:spPr bwMode="auto">
          <a:xfrm>
            <a:off x="827088" y="1916113"/>
            <a:ext cx="6911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800" i="1">
                <a:solidFill>
                  <a:srgbClr val="000000"/>
                </a:solidFill>
                <a:latin typeface="Verdana" panose="020B0604030504040204" pitchFamily="34" charset="0"/>
              </a:defRPr>
            </a:lvl1pPr>
            <a:lvl2pPr marL="914400" indent="-457200">
              <a:defRPr sz="2800" i="1">
                <a:solidFill>
                  <a:srgbClr val="000000"/>
                </a:solidFill>
                <a:latin typeface="Verdana" panose="020B0604030504040204" pitchFamily="34" charset="0"/>
              </a:defRPr>
            </a:lvl2pPr>
            <a:lvl3pPr marL="1371600" indent="-457200">
              <a:defRPr sz="2800" i="1">
                <a:solidFill>
                  <a:srgbClr val="000000"/>
                </a:solidFill>
                <a:latin typeface="Verdana" panose="020B0604030504040204" pitchFamily="34" charset="0"/>
              </a:defRPr>
            </a:lvl3pPr>
            <a:lvl4pPr marL="1828800" indent="-457200">
              <a:defRPr sz="2800" i="1">
                <a:solidFill>
                  <a:srgbClr val="000000"/>
                </a:solidFill>
                <a:latin typeface="Verdana" panose="020B0604030504040204" pitchFamily="34" charset="0"/>
              </a:defRPr>
            </a:lvl4pPr>
            <a:lvl5pPr marL="2286000" indent="-457200">
              <a:defRPr sz="2800" i="1">
                <a:solidFill>
                  <a:srgbClr val="000000"/>
                </a:solidFill>
                <a:latin typeface="Verdana" panose="020B0604030504040204" pitchFamily="34" charset="0"/>
              </a:defRPr>
            </a:lvl5pPr>
            <a:lvl6pPr marL="2743200" indent="-457200" eaLnBrk="0" fontAlgn="base" hangingPunct="0">
              <a:spcBef>
                <a:spcPct val="0"/>
              </a:spcBef>
              <a:spcAft>
                <a:spcPct val="0"/>
              </a:spcAft>
              <a:defRPr sz="2800" i="1">
                <a:solidFill>
                  <a:srgbClr val="000000"/>
                </a:solidFill>
                <a:latin typeface="Verdana" panose="020B0604030504040204" pitchFamily="34" charset="0"/>
              </a:defRPr>
            </a:lvl6pPr>
            <a:lvl7pPr marL="3200400" indent="-457200" eaLnBrk="0" fontAlgn="base" hangingPunct="0">
              <a:spcBef>
                <a:spcPct val="0"/>
              </a:spcBef>
              <a:spcAft>
                <a:spcPct val="0"/>
              </a:spcAft>
              <a:defRPr sz="2800" i="1">
                <a:solidFill>
                  <a:srgbClr val="000000"/>
                </a:solidFill>
                <a:latin typeface="Verdana" panose="020B0604030504040204" pitchFamily="34" charset="0"/>
              </a:defRPr>
            </a:lvl7pPr>
            <a:lvl8pPr marL="3657600" indent="-457200" eaLnBrk="0" fontAlgn="base" hangingPunct="0">
              <a:spcBef>
                <a:spcPct val="0"/>
              </a:spcBef>
              <a:spcAft>
                <a:spcPct val="0"/>
              </a:spcAft>
              <a:defRPr sz="2800" i="1">
                <a:solidFill>
                  <a:srgbClr val="000000"/>
                </a:solidFill>
                <a:latin typeface="Verdana" panose="020B0604030504040204" pitchFamily="34" charset="0"/>
              </a:defRPr>
            </a:lvl8pPr>
            <a:lvl9pPr marL="4114800" indent="-4572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spcBef>
                <a:spcPct val="50000"/>
              </a:spcBef>
              <a:buFontTx/>
              <a:buChar char="•"/>
            </a:pPr>
            <a:r>
              <a:rPr lang="pt-BR" altLang="pt-BR" sz="2400" b="1" i="0"/>
              <a:t>Fidedignidade da fonte</a:t>
            </a:r>
          </a:p>
        </p:txBody>
      </p:sp>
      <p:sp>
        <p:nvSpPr>
          <p:cNvPr id="31748" name="Rectangle 7">
            <a:extLst>
              <a:ext uri="{FF2B5EF4-FFF2-40B4-BE49-F238E27FC236}">
                <a16:creationId xmlns="" xmlns:a16="http://schemas.microsoft.com/office/drawing/2014/main" id="{30DB4350-7E18-4275-B35F-448171E23FA9}"/>
              </a:ext>
            </a:extLst>
          </p:cNvPr>
          <p:cNvSpPr>
            <a:spLocks noChangeArrowheads="1"/>
          </p:cNvSpPr>
          <p:nvPr/>
        </p:nvSpPr>
        <p:spPr bwMode="auto">
          <a:xfrm>
            <a:off x="1042988" y="2565400"/>
            <a:ext cx="531018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eaLnBrk="1" hangingPunct="1"/>
            <a:r>
              <a:rPr lang="pt-BR" altLang="pt-BR" sz="1800" i="0"/>
              <a:t>Agency for Health Care Policy and Research</a:t>
            </a:r>
            <a:r>
              <a:rPr lang="pt-BR" altLang="pt-BR" i="0">
                <a:latin typeface="Times New Roman" panose="02020603050405020304" pitchFamily="18" charset="0"/>
              </a:rPr>
              <a:t> </a:t>
            </a:r>
          </a:p>
        </p:txBody>
      </p:sp>
      <p:sp>
        <p:nvSpPr>
          <p:cNvPr id="31749" name="Rectangle 8">
            <a:extLst>
              <a:ext uri="{FF2B5EF4-FFF2-40B4-BE49-F238E27FC236}">
                <a16:creationId xmlns="" xmlns:a16="http://schemas.microsoft.com/office/drawing/2014/main" id="{569F21C8-A2CD-4875-B579-EB26B339F0B5}"/>
              </a:ext>
            </a:extLst>
          </p:cNvPr>
          <p:cNvSpPr>
            <a:spLocks noChangeArrowheads="1"/>
          </p:cNvSpPr>
          <p:nvPr/>
        </p:nvSpPr>
        <p:spPr bwMode="auto">
          <a:xfrm>
            <a:off x="395288" y="3500438"/>
            <a:ext cx="8424862" cy="134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just" eaLnBrk="1" hangingPunct="1"/>
            <a:r>
              <a:rPr lang="pt-BR" altLang="pt-BR" sz="1800" i="0"/>
              <a:t>Ex: Impicciatore P, Pandolfini C, Casella N, Bonati M. Reliability of health information for the public on the World Wide Web: systematic survey of advice on managing fever in children at home. </a:t>
            </a:r>
            <a:r>
              <a:rPr lang="pt-BR" altLang="pt-BR" sz="1800" b="1" i="0"/>
              <a:t>BMJ</a:t>
            </a:r>
            <a:r>
              <a:rPr lang="pt-BR" altLang="pt-BR" sz="1800" i="0"/>
              <a:t> 1997 Jun 28;314(7098):1875-9.</a:t>
            </a:r>
            <a:r>
              <a:rPr lang="pt-BR" altLang="pt-BR" i="0"/>
              <a:t> </a:t>
            </a:r>
          </a:p>
        </p:txBody>
      </p:sp>
    </p:spTree>
    <p:extLst>
      <p:ext uri="{BB962C8B-B14F-4D97-AF65-F5344CB8AC3E}">
        <p14:creationId xmlns:p14="http://schemas.microsoft.com/office/powerpoint/2010/main" val="156226554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ítulo 1">
            <a:extLst>
              <a:ext uri="{FF2B5EF4-FFF2-40B4-BE49-F238E27FC236}">
                <a16:creationId xmlns="" xmlns:a16="http://schemas.microsoft.com/office/drawing/2014/main" id="{C2EFE0F4-8926-45CE-AB2A-C183F3AE16EE}"/>
              </a:ext>
            </a:extLst>
          </p:cNvPr>
          <p:cNvSpPr>
            <a:spLocks noGrp="1"/>
          </p:cNvSpPr>
          <p:nvPr>
            <p:ph type="title"/>
          </p:nvPr>
        </p:nvSpPr>
        <p:spPr>
          <a:xfrm>
            <a:off x="1796570" y="749301"/>
            <a:ext cx="6683375" cy="960437"/>
          </a:xfrm>
        </p:spPr>
        <p:txBody>
          <a:bodyPr/>
          <a:lstStyle/>
          <a:p>
            <a:pPr eaLnBrk="1" hangingPunct="1"/>
            <a:r>
              <a:rPr lang="pt-BR" altLang="pt-BR" dirty="0"/>
              <a:t>Métricas</a:t>
            </a:r>
          </a:p>
        </p:txBody>
      </p:sp>
      <p:sp>
        <p:nvSpPr>
          <p:cNvPr id="3" name="Espaço Reservado para Conteúdo 2">
            <a:extLst>
              <a:ext uri="{FF2B5EF4-FFF2-40B4-BE49-F238E27FC236}">
                <a16:creationId xmlns="" xmlns:a16="http://schemas.microsoft.com/office/drawing/2014/main" id="{9E4C9973-C9FD-42AB-B431-24008EB75113}"/>
              </a:ext>
            </a:extLst>
          </p:cNvPr>
          <p:cNvSpPr>
            <a:spLocks noGrp="1"/>
          </p:cNvSpPr>
          <p:nvPr>
            <p:ph idx="1"/>
          </p:nvPr>
        </p:nvSpPr>
        <p:spPr>
          <a:xfrm>
            <a:off x="1941513" y="2133600"/>
            <a:ext cx="6686550" cy="3778250"/>
          </a:xfrm>
        </p:spPr>
        <p:txBody>
          <a:bodyPr rtlCol="0">
            <a:normAutofit/>
          </a:bodyPr>
          <a:lstStyle/>
          <a:p>
            <a:pPr eaLnBrk="1" fontAlgn="auto" hangingPunct="1">
              <a:spcAft>
                <a:spcPts val="0"/>
              </a:spcAft>
              <a:buFont typeface="Wingdings 3" charset="2"/>
              <a:buChar char=""/>
              <a:defRPr/>
            </a:pPr>
            <a:endParaRPr lang="pt-BR" sz="1350">
              <a:solidFill>
                <a:schemeClr val="tx1">
                  <a:lumMod val="75000"/>
                  <a:lumOff val="25000"/>
                </a:schemeClr>
              </a:solidFill>
            </a:endParaRPr>
          </a:p>
        </p:txBody>
      </p:sp>
      <p:pic>
        <p:nvPicPr>
          <p:cNvPr id="4" name="Imagem 3">
            <a:extLst>
              <a:ext uri="{FF2B5EF4-FFF2-40B4-BE49-F238E27FC236}">
                <a16:creationId xmlns="" xmlns:a16="http://schemas.microsoft.com/office/drawing/2014/main" id="{8924BE3A-4121-4815-92A7-9B07A0469A22}"/>
              </a:ext>
            </a:extLst>
          </p:cNvPr>
          <p:cNvPicPr>
            <a:picLocks noChangeAspect="1"/>
          </p:cNvPicPr>
          <p:nvPr/>
        </p:nvPicPr>
        <p:blipFill>
          <a:blip r:embed="rId2"/>
          <a:stretch>
            <a:fillRect/>
          </a:stretch>
        </p:blipFill>
        <p:spPr>
          <a:xfrm>
            <a:off x="179388" y="1709738"/>
            <a:ext cx="7085012" cy="4117975"/>
          </a:xfrm>
          <a:prstGeom prst="rect">
            <a:avLst/>
          </a:prstGeom>
          <a:ln>
            <a:noFill/>
          </a:ln>
          <a:effectLst>
            <a:outerShdw blurRad="292100" dist="139700" dir="2700000" algn="tl" rotWithShape="0">
              <a:srgbClr val="333333">
                <a:alpha val="65000"/>
              </a:srgbClr>
            </a:outerShdw>
          </a:effectLst>
        </p:spPr>
      </p:pic>
      <p:sp>
        <p:nvSpPr>
          <p:cNvPr id="6" name="Retângulo 5">
            <a:extLst>
              <a:ext uri="{FF2B5EF4-FFF2-40B4-BE49-F238E27FC236}">
                <a16:creationId xmlns="" xmlns:a16="http://schemas.microsoft.com/office/drawing/2014/main" id="{D51EFA60-81EF-4560-AFFC-B77EA730F028}"/>
              </a:ext>
            </a:extLst>
          </p:cNvPr>
          <p:cNvSpPr/>
          <p:nvPr/>
        </p:nvSpPr>
        <p:spPr>
          <a:xfrm>
            <a:off x="182563" y="2295525"/>
            <a:ext cx="1943100" cy="1917700"/>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0" name="Retângulo 9">
            <a:extLst>
              <a:ext uri="{FF2B5EF4-FFF2-40B4-BE49-F238E27FC236}">
                <a16:creationId xmlns="" xmlns:a16="http://schemas.microsoft.com/office/drawing/2014/main" id="{3B9EAA6C-7BDC-4FE0-AE0F-B7123EE220DB}"/>
              </a:ext>
            </a:extLst>
          </p:cNvPr>
          <p:cNvSpPr/>
          <p:nvPr/>
        </p:nvSpPr>
        <p:spPr>
          <a:xfrm>
            <a:off x="182563" y="4213225"/>
            <a:ext cx="1943100" cy="1614488"/>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1" name="Retângulo 10">
            <a:extLst>
              <a:ext uri="{FF2B5EF4-FFF2-40B4-BE49-F238E27FC236}">
                <a16:creationId xmlns="" xmlns:a16="http://schemas.microsoft.com/office/drawing/2014/main" id="{ABBF5DB5-9BC9-4119-A432-C73A7428A3DE}"/>
              </a:ext>
            </a:extLst>
          </p:cNvPr>
          <p:cNvSpPr/>
          <p:nvPr/>
        </p:nvSpPr>
        <p:spPr>
          <a:xfrm>
            <a:off x="2122488" y="2295525"/>
            <a:ext cx="3570287" cy="1917700"/>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12" name="Retângulo 11">
            <a:extLst>
              <a:ext uri="{FF2B5EF4-FFF2-40B4-BE49-F238E27FC236}">
                <a16:creationId xmlns="" xmlns:a16="http://schemas.microsoft.com/office/drawing/2014/main" id="{B61ED1ED-6902-4D25-8B08-D2BD9DBD8CBB}"/>
              </a:ext>
            </a:extLst>
          </p:cNvPr>
          <p:cNvSpPr/>
          <p:nvPr/>
        </p:nvSpPr>
        <p:spPr>
          <a:xfrm>
            <a:off x="2125663" y="4213225"/>
            <a:ext cx="3567112" cy="1614488"/>
          </a:xfrm>
          <a:prstGeom prst="rect">
            <a:avLst/>
          </a:prstGeom>
          <a:solidFill>
            <a:schemeClr val="bg1">
              <a:lumMod val="5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8" name="Seta para a direita 7">
            <a:extLst>
              <a:ext uri="{FF2B5EF4-FFF2-40B4-BE49-F238E27FC236}">
                <a16:creationId xmlns="" xmlns:a16="http://schemas.microsoft.com/office/drawing/2014/main" id="{4EA6869C-5D4C-40EC-92EB-D05E32E7EA8E}"/>
              </a:ext>
            </a:extLst>
          </p:cNvPr>
          <p:cNvSpPr/>
          <p:nvPr/>
        </p:nvSpPr>
        <p:spPr>
          <a:xfrm rot="5400000">
            <a:off x="6373813" y="2217738"/>
            <a:ext cx="412750"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
        <p:nvSpPr>
          <p:cNvPr id="9" name="Retângulo 8">
            <a:extLst>
              <a:ext uri="{FF2B5EF4-FFF2-40B4-BE49-F238E27FC236}">
                <a16:creationId xmlns="" xmlns:a16="http://schemas.microsoft.com/office/drawing/2014/main" id="{8F7FE602-977D-4298-A9D6-BC35365E316E}"/>
              </a:ext>
            </a:extLst>
          </p:cNvPr>
          <p:cNvSpPr/>
          <p:nvPr/>
        </p:nvSpPr>
        <p:spPr>
          <a:xfrm>
            <a:off x="4962525" y="981075"/>
            <a:ext cx="4076700" cy="1101725"/>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fontAlgn="auto" hangingPunct="1">
              <a:spcBef>
                <a:spcPts val="0"/>
              </a:spcBef>
              <a:spcAft>
                <a:spcPts val="0"/>
              </a:spcAft>
              <a:defRPr/>
            </a:pPr>
            <a:r>
              <a:rPr lang="pt-BR" sz="1350" b="1" i="0" dirty="0">
                <a:solidFill>
                  <a:srgbClr val="FF0000"/>
                </a:solidFill>
              </a:rPr>
              <a:t>Mediana h5 </a:t>
            </a:r>
            <a:r>
              <a:rPr lang="pt-BR" sz="1800" b="1" i="0" dirty="0">
                <a:solidFill>
                  <a:srgbClr val="FF0000"/>
                </a:solidFill>
              </a:rPr>
              <a:t>- </a:t>
            </a:r>
            <a:r>
              <a:rPr lang="pt-BR" sz="1500" b="1" i="0" dirty="0">
                <a:solidFill>
                  <a:srgbClr val="FF0000"/>
                </a:solidFill>
              </a:rPr>
              <a:t>A mediana h5 de uma publicação consiste na média de citações para os artigos que compõem seu índice h5.</a:t>
            </a:r>
            <a:endParaRPr lang="pt-BR" sz="1500" b="1" dirty="0">
              <a:solidFill>
                <a:srgbClr val="FF0000"/>
              </a:solidFill>
            </a:endParaRPr>
          </a:p>
        </p:txBody>
      </p:sp>
      <p:sp>
        <p:nvSpPr>
          <p:cNvPr id="13" name="Retângulo 12">
            <a:extLst>
              <a:ext uri="{FF2B5EF4-FFF2-40B4-BE49-F238E27FC236}">
                <a16:creationId xmlns="" xmlns:a16="http://schemas.microsoft.com/office/drawing/2014/main" id="{22C58275-7530-4223-AF19-200B0D5C6B19}"/>
              </a:ext>
            </a:extLst>
          </p:cNvPr>
          <p:cNvSpPr/>
          <p:nvPr/>
        </p:nvSpPr>
        <p:spPr>
          <a:xfrm>
            <a:off x="6273800" y="2617788"/>
            <a:ext cx="612775" cy="3189287"/>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350" i="0">
              <a:solidFill>
                <a:prstClr val="white"/>
              </a:solidFill>
            </a:endParaRPr>
          </a:p>
        </p:txBody>
      </p:sp>
    </p:spTree>
    <p:extLst>
      <p:ext uri="{BB962C8B-B14F-4D97-AF65-F5344CB8AC3E}">
        <p14:creationId xmlns:p14="http://schemas.microsoft.com/office/powerpoint/2010/main" val="14406886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3"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tângulo 3">
            <a:extLst>
              <a:ext uri="{FF2B5EF4-FFF2-40B4-BE49-F238E27FC236}">
                <a16:creationId xmlns="" xmlns:a16="http://schemas.microsoft.com/office/drawing/2014/main" id="{194C57E3-66FC-4F85-BE02-D12984C567F1}"/>
              </a:ext>
            </a:extLst>
          </p:cNvPr>
          <p:cNvSpPr>
            <a:spLocks noChangeArrowheads="1"/>
          </p:cNvSpPr>
          <p:nvPr/>
        </p:nvSpPr>
        <p:spPr bwMode="auto">
          <a:xfrm>
            <a:off x="1331913" y="981075"/>
            <a:ext cx="5918200" cy="445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7000"/>
              </a:lnSpc>
              <a:spcBef>
                <a:spcPct val="0"/>
              </a:spcBef>
              <a:spcAft>
                <a:spcPts val="800"/>
              </a:spcAft>
              <a:buFontTx/>
              <a:buNone/>
              <a:defRPr/>
            </a:pPr>
            <a:r>
              <a:rPr lang="pt-BR" sz="4000" b="1" dirty="0">
                <a:effectLst>
                  <a:outerShdw blurRad="38100" dist="38100" dir="2700000" algn="tl">
                    <a:srgbClr val="000000">
                      <a:alpha val="43137"/>
                    </a:srgbClr>
                  </a:outerShdw>
                </a:effectLst>
                <a:latin typeface="Bauhaus 93" panose="04030905020B02020C02" pitchFamily="82" charset="0"/>
                <a:ea typeface="Arial Unicode MS" panose="020B0604020202020204" pitchFamily="34" charset="-128"/>
                <a:cs typeface="Arial Unicode MS" panose="020B0604020202020204" pitchFamily="34" charset="-128"/>
              </a:rPr>
              <a:t>Acesso Aberto ao Conhecimento </a:t>
            </a:r>
          </a:p>
          <a:p>
            <a:pPr algn="ctr" eaLnBrk="1" hangingPunct="1">
              <a:lnSpc>
                <a:spcPct val="107000"/>
              </a:lnSpc>
              <a:spcBef>
                <a:spcPct val="0"/>
              </a:spcBef>
              <a:spcAft>
                <a:spcPts val="800"/>
              </a:spcAft>
              <a:buFontTx/>
              <a:buNone/>
              <a:defRPr/>
            </a:pPr>
            <a:r>
              <a:rPr lang="pt-BR" sz="4000" b="1" dirty="0">
                <a:effectLst>
                  <a:outerShdw blurRad="38100" dist="38100" dir="2700000" algn="tl">
                    <a:srgbClr val="000000">
                      <a:alpha val="43137"/>
                    </a:srgbClr>
                  </a:outerShdw>
                </a:effectLst>
                <a:latin typeface="Bauhaus 93" panose="04030905020B02020C02" pitchFamily="82" charset="0"/>
                <a:ea typeface="Arial Unicode MS" panose="020B0604020202020204" pitchFamily="34" charset="-128"/>
                <a:cs typeface="Arial Unicode MS" panose="020B0604020202020204" pitchFamily="34" charset="-128"/>
              </a:rPr>
              <a:t>E</a:t>
            </a:r>
          </a:p>
          <a:p>
            <a:pPr algn="ctr" eaLnBrk="1" hangingPunct="1">
              <a:lnSpc>
                <a:spcPct val="107000"/>
              </a:lnSpc>
              <a:spcBef>
                <a:spcPct val="0"/>
              </a:spcBef>
              <a:spcAft>
                <a:spcPts val="800"/>
              </a:spcAft>
              <a:buFontTx/>
              <a:buNone/>
              <a:defRPr/>
            </a:pPr>
            <a:r>
              <a:rPr lang="pt-BR" sz="4000" dirty="0">
                <a:effectLst>
                  <a:outerShdw blurRad="38100" dist="38100" dir="2700000" algn="tl">
                    <a:srgbClr val="000000">
                      <a:alpha val="43137"/>
                    </a:srgbClr>
                  </a:outerShdw>
                </a:effectLst>
                <a:latin typeface="Bauhaus 93" panose="04030905020B02020C02" pitchFamily="82" charset="0"/>
                <a:ea typeface="Arial Unicode MS" panose="020B0604020202020204" pitchFamily="34" charset="-128"/>
                <a:cs typeface="Arial Unicode MS" panose="020B0604020202020204" pitchFamily="34" charset="-128"/>
              </a:rPr>
              <a:t>REPOSITÓRIOS</a:t>
            </a:r>
          </a:p>
          <a:p>
            <a:pPr algn="ctr" eaLnBrk="1" hangingPunct="1">
              <a:lnSpc>
                <a:spcPct val="107000"/>
              </a:lnSpc>
              <a:spcBef>
                <a:spcPct val="0"/>
              </a:spcBef>
              <a:spcAft>
                <a:spcPts val="800"/>
              </a:spcAft>
              <a:buFontTx/>
              <a:buNone/>
              <a:defRPr/>
            </a:pPr>
            <a:endParaRPr lang="pt-BR" sz="4000" b="1" dirty="0">
              <a:effectLst>
                <a:outerShdw blurRad="38100" dist="38100" dir="2700000" algn="tl">
                  <a:srgbClr val="000000">
                    <a:alpha val="43137"/>
                  </a:srgbClr>
                </a:outerShdw>
              </a:effectLst>
              <a:latin typeface="Bauhaus 93" panose="04030905020B02020C02" pitchFamily="82" charset="0"/>
              <a:ea typeface="Arial Unicode MS" panose="020B0604020202020204" pitchFamily="34" charset="-128"/>
              <a:cs typeface="Arial Unicode MS" panose="020B0604020202020204" pitchFamily="34" charset="-128"/>
            </a:endParaRPr>
          </a:p>
          <a:p>
            <a:pPr algn="ctr" eaLnBrk="1" hangingPunct="1">
              <a:lnSpc>
                <a:spcPct val="107000"/>
              </a:lnSpc>
              <a:spcBef>
                <a:spcPct val="0"/>
              </a:spcBef>
              <a:spcAft>
                <a:spcPts val="800"/>
              </a:spcAft>
              <a:buFontTx/>
              <a:buNone/>
              <a:defRPr/>
            </a:pPr>
            <a:endParaRPr lang="pt-BR" sz="4000" dirty="0">
              <a:solidFill>
                <a:schemeClr val="bg1"/>
              </a:solidFill>
              <a:effectLst>
                <a:outerShdw blurRad="38100" dist="38100" dir="2700000" algn="tl">
                  <a:srgbClr val="000000">
                    <a:alpha val="43137"/>
                  </a:srgbClr>
                </a:outerShdw>
              </a:effectLst>
              <a:latin typeface="Bauhaus 93" panose="04030905020B02020C02" pitchFamily="82"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6553220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CaixaDeTexto 11">
            <a:extLst>
              <a:ext uri="{FF2B5EF4-FFF2-40B4-BE49-F238E27FC236}">
                <a16:creationId xmlns="" xmlns:a16="http://schemas.microsoft.com/office/drawing/2014/main" id="{D8D611E3-0EE3-4F3E-B259-30CFAC0CFEB1}"/>
              </a:ext>
            </a:extLst>
          </p:cNvPr>
          <p:cNvSpPr txBox="1">
            <a:spLocks noChangeArrowheads="1"/>
          </p:cNvSpPr>
          <p:nvPr/>
        </p:nvSpPr>
        <p:spPr bwMode="auto">
          <a:xfrm>
            <a:off x="1189970" y="141055"/>
            <a:ext cx="69643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lgn="ctr"/>
            <a:r>
              <a:rPr lang="pt-BR" altLang="pt-BR" b="1" dirty="0">
                <a:ea typeface="Verdana" panose="020B0604030504040204" pitchFamily="34" charset="0"/>
                <a:cs typeface="Verdana" panose="020B0604030504040204" pitchFamily="34" charset="0"/>
              </a:rPr>
              <a:t>REPOSITÓRIOS INSTITUCIONAIS</a:t>
            </a:r>
          </a:p>
        </p:txBody>
      </p:sp>
      <p:sp>
        <p:nvSpPr>
          <p:cNvPr id="130051" name="CaixaDeTexto 6">
            <a:extLst>
              <a:ext uri="{FF2B5EF4-FFF2-40B4-BE49-F238E27FC236}">
                <a16:creationId xmlns="" xmlns:a16="http://schemas.microsoft.com/office/drawing/2014/main" id="{324E0659-DA8F-4597-ADB5-040222098F06}"/>
              </a:ext>
            </a:extLst>
          </p:cNvPr>
          <p:cNvSpPr txBox="1">
            <a:spLocks noChangeArrowheads="1"/>
          </p:cNvSpPr>
          <p:nvPr/>
        </p:nvSpPr>
        <p:spPr bwMode="auto">
          <a:xfrm>
            <a:off x="755650" y="2636838"/>
            <a:ext cx="8034338"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i="1">
                <a:solidFill>
                  <a:srgbClr val="000000"/>
                </a:solidFill>
                <a:latin typeface="Verdana" panose="020B0604030504040204" pitchFamily="34" charset="0"/>
              </a:defRPr>
            </a:lvl1pPr>
            <a:lvl2pPr marL="742950" indent="-285750">
              <a:defRPr sz="2800" i="1">
                <a:solidFill>
                  <a:srgbClr val="000000"/>
                </a:solidFill>
                <a:latin typeface="Verdana" panose="020B0604030504040204" pitchFamily="34" charset="0"/>
              </a:defRPr>
            </a:lvl2pPr>
            <a:lvl3pPr marL="1143000" indent="-228600">
              <a:defRPr sz="2800" i="1">
                <a:solidFill>
                  <a:srgbClr val="000000"/>
                </a:solidFill>
                <a:latin typeface="Verdana" panose="020B0604030504040204" pitchFamily="34" charset="0"/>
              </a:defRPr>
            </a:lvl3pPr>
            <a:lvl4pPr marL="1600200" indent="-228600">
              <a:defRPr sz="2800" i="1">
                <a:solidFill>
                  <a:srgbClr val="000000"/>
                </a:solidFill>
                <a:latin typeface="Verdana" panose="020B0604030504040204" pitchFamily="34" charset="0"/>
              </a:defRPr>
            </a:lvl4pPr>
            <a:lvl5pPr marL="2057400" indent="-228600">
              <a:defRPr sz="2800" i="1">
                <a:solidFill>
                  <a:srgbClr val="000000"/>
                </a:solidFill>
                <a:latin typeface="Verdana" panose="020B0604030504040204" pitchFamily="34" charset="0"/>
              </a:defRPr>
            </a:lvl5pPr>
            <a:lvl6pPr marL="2514600" indent="-228600" eaLnBrk="0" fontAlgn="base" hangingPunct="0">
              <a:spcBef>
                <a:spcPct val="0"/>
              </a:spcBef>
              <a:spcAft>
                <a:spcPct val="0"/>
              </a:spcAft>
              <a:defRPr sz="2800" i="1">
                <a:solidFill>
                  <a:srgbClr val="000000"/>
                </a:solidFill>
                <a:latin typeface="Verdana" panose="020B0604030504040204" pitchFamily="34" charset="0"/>
              </a:defRPr>
            </a:lvl6pPr>
            <a:lvl7pPr marL="2971800" indent="-228600" eaLnBrk="0" fontAlgn="base" hangingPunct="0">
              <a:spcBef>
                <a:spcPct val="0"/>
              </a:spcBef>
              <a:spcAft>
                <a:spcPct val="0"/>
              </a:spcAft>
              <a:defRPr sz="2800" i="1">
                <a:solidFill>
                  <a:srgbClr val="000000"/>
                </a:solidFill>
                <a:latin typeface="Verdana" panose="020B0604030504040204" pitchFamily="34" charset="0"/>
              </a:defRPr>
            </a:lvl7pPr>
            <a:lvl8pPr marL="3429000" indent="-228600" eaLnBrk="0" fontAlgn="base" hangingPunct="0">
              <a:spcBef>
                <a:spcPct val="0"/>
              </a:spcBef>
              <a:spcAft>
                <a:spcPct val="0"/>
              </a:spcAft>
              <a:defRPr sz="2800" i="1">
                <a:solidFill>
                  <a:srgbClr val="000000"/>
                </a:solidFill>
                <a:latin typeface="Verdana" panose="020B0604030504040204" pitchFamily="34" charset="0"/>
              </a:defRPr>
            </a:lvl8pPr>
            <a:lvl9pPr marL="3886200" indent="-228600" eaLnBrk="0" fontAlgn="base" hangingPunct="0">
              <a:spcBef>
                <a:spcPct val="0"/>
              </a:spcBef>
              <a:spcAft>
                <a:spcPct val="0"/>
              </a:spcAft>
              <a:defRPr sz="2800" i="1">
                <a:solidFill>
                  <a:srgbClr val="000000"/>
                </a:solidFill>
                <a:latin typeface="Verdana" panose="020B0604030504040204" pitchFamily="34" charset="0"/>
              </a:defRPr>
            </a:lvl9pPr>
          </a:lstStyle>
          <a:p>
            <a:pPr>
              <a:spcAft>
                <a:spcPts val="600"/>
              </a:spcAft>
              <a:buFont typeface="Wingdings" panose="05000000000000000000" pitchFamily="2" charset="2"/>
              <a:buChar char="Ø"/>
            </a:pPr>
            <a:endParaRPr lang="pt-BR" altLang="pt-BR" sz="2000">
              <a:ea typeface="Verdana" panose="020B0604030504040204" pitchFamily="34" charset="0"/>
              <a:cs typeface="Verdana" panose="020B0604030504040204" pitchFamily="34" charset="0"/>
            </a:endParaRPr>
          </a:p>
          <a:p>
            <a:pPr>
              <a:spcAft>
                <a:spcPts val="600"/>
              </a:spcAft>
            </a:pPr>
            <a:endParaRPr lang="pt-BR" altLang="pt-BR">
              <a:ea typeface="Verdana" panose="020B0604030504040204" pitchFamily="34" charset="0"/>
              <a:cs typeface="Verdana" panose="020B0604030504040204" pitchFamily="34" charset="0"/>
            </a:endParaRPr>
          </a:p>
          <a:p>
            <a:pPr>
              <a:spcAft>
                <a:spcPts val="600"/>
              </a:spcAft>
            </a:pPr>
            <a:r>
              <a:rPr lang="pt-BR" altLang="pt-BR" sz="2000">
                <a:solidFill>
                  <a:srgbClr val="C00000"/>
                </a:solidFill>
                <a:ea typeface="Verdana" panose="020B0604030504040204" pitchFamily="34" charset="0"/>
                <a:cs typeface="Verdana" panose="020B0604030504040204" pitchFamily="34" charset="0"/>
              </a:rPr>
              <a:t> </a:t>
            </a:r>
          </a:p>
          <a:p>
            <a:endParaRPr lang="pt-BR" altLang="pt-BR" sz="2000"/>
          </a:p>
        </p:txBody>
      </p:sp>
      <p:pic>
        <p:nvPicPr>
          <p:cNvPr id="3" name="Rs4VAfA2u3A">
            <a:extLst>
              <a:ext uri="{FF2B5EF4-FFF2-40B4-BE49-F238E27FC236}">
                <a16:creationId xmlns="" xmlns:a16="http://schemas.microsoft.com/office/drawing/2014/main" id="{1669C03A-44CE-4709-BAF8-C245E56E2E06}"/>
              </a:ext>
            </a:extLst>
          </p:cNvPr>
          <p:cNvPicPr>
            <a:picLocks noRot="1" noChangeAspect="1"/>
          </p:cNvPicPr>
          <p:nvPr>
            <a:videoFile r:link="rId1"/>
          </p:nvPr>
        </p:nvPicPr>
        <p:blipFill>
          <a:blip r:embed="rId4">
            <a:extLst>
              <a:ext uri="{28A0092B-C50C-407E-A947-70E740481C1C}">
                <a14:useLocalDpi xmlns:a14="http://schemas.microsoft.com/office/drawing/2010/main" val="0"/>
              </a:ext>
            </a:extLst>
          </a:blip>
          <a:srcRect/>
          <a:stretch>
            <a:fillRect/>
          </a:stretch>
        </p:blipFill>
        <p:spPr bwMode="auto">
          <a:xfrm>
            <a:off x="4121150" y="1593850"/>
            <a:ext cx="45720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aixaDeTexto 3">
            <a:extLst>
              <a:ext uri="{FF2B5EF4-FFF2-40B4-BE49-F238E27FC236}">
                <a16:creationId xmlns="" xmlns:a16="http://schemas.microsoft.com/office/drawing/2014/main" id="{C82044AD-FB4A-45EE-9D12-AC49C4CA7FD0}"/>
              </a:ext>
            </a:extLst>
          </p:cNvPr>
          <p:cNvSpPr txBox="1"/>
          <p:nvPr/>
        </p:nvSpPr>
        <p:spPr>
          <a:xfrm>
            <a:off x="323850" y="1593850"/>
            <a:ext cx="3690938" cy="1754188"/>
          </a:xfrm>
          <a:prstGeom prst="rect">
            <a:avLst/>
          </a:prstGeom>
          <a:noFill/>
        </p:spPr>
        <p:txBody>
          <a:bodyPr>
            <a:spAutoFit/>
          </a:bodyPr>
          <a:lstStyle/>
          <a:p>
            <a:pPr>
              <a:defRPr/>
            </a:pPr>
            <a:r>
              <a:rPr lang="pt-BR" sz="5400" u="sng" dirty="0">
                <a:solidFill>
                  <a:srgbClr val="FF0000"/>
                </a:solidFill>
                <a:effectLst>
                  <a:outerShdw blurRad="38100" dist="38100" dir="2700000" algn="tl">
                    <a:srgbClr val="000000">
                      <a:alpha val="43137"/>
                    </a:srgbClr>
                  </a:outerShdw>
                </a:effectLst>
              </a:rPr>
              <a:t>O </a:t>
            </a:r>
            <a:r>
              <a:rPr lang="pt-BR" sz="5400" u="sng" dirty="0">
                <a:solidFill>
                  <a:srgbClr val="FF0000"/>
                </a:solidFill>
                <a:effectLst>
                  <a:outerShdw blurRad="38100" dist="38100" dir="2700000" algn="tl">
                    <a:srgbClr val="000000">
                      <a:alpha val="43137"/>
                    </a:srgbClr>
                  </a:outerShdw>
                </a:effectLst>
                <a:hlinkClick r:id="rId5" action="ppaction://hlinkfile"/>
              </a:rPr>
              <a:t>PODER</a:t>
            </a:r>
            <a:r>
              <a:rPr lang="pt-BR" sz="5400" u="sng" dirty="0">
                <a:solidFill>
                  <a:srgbClr val="FF0000"/>
                </a:solidFill>
                <a:effectLst>
                  <a:outerShdw blurRad="38100" dist="38100" dir="2700000" algn="tl">
                    <a:srgbClr val="000000">
                      <a:alpha val="43137"/>
                    </a:srgbClr>
                  </a:outerShdw>
                </a:effectLst>
              </a:rPr>
              <a:t> DO ACESSO</a:t>
            </a:r>
          </a:p>
        </p:txBody>
      </p:sp>
      <p:sp>
        <p:nvSpPr>
          <p:cNvPr id="6" name="CaixaDeTexto 5">
            <a:extLst>
              <a:ext uri="{FF2B5EF4-FFF2-40B4-BE49-F238E27FC236}">
                <a16:creationId xmlns="" xmlns:a16="http://schemas.microsoft.com/office/drawing/2014/main" id="{83D7012D-8499-40A9-B92F-6F81C17B6239}"/>
              </a:ext>
            </a:extLst>
          </p:cNvPr>
          <p:cNvSpPr txBox="1"/>
          <p:nvPr/>
        </p:nvSpPr>
        <p:spPr>
          <a:xfrm>
            <a:off x="376238" y="3221038"/>
            <a:ext cx="3690937" cy="922337"/>
          </a:xfrm>
          <a:prstGeom prst="rect">
            <a:avLst/>
          </a:prstGeom>
          <a:noFill/>
        </p:spPr>
        <p:txBody>
          <a:bodyPr>
            <a:spAutoFit/>
          </a:bodyPr>
          <a:lstStyle/>
          <a:p>
            <a:pPr>
              <a:defRPr/>
            </a:pPr>
            <a:r>
              <a:rPr lang="pt-BR" sz="5400" dirty="0">
                <a:solidFill>
                  <a:schemeClr val="bg2">
                    <a:lumMod val="50000"/>
                  </a:schemeClr>
                </a:solidFill>
                <a:effectLst>
                  <a:outerShdw blurRad="38100" dist="38100" dir="2700000" algn="tl">
                    <a:srgbClr val="000000">
                      <a:alpha val="43137"/>
                    </a:srgbClr>
                  </a:outerShdw>
                </a:effectLst>
                <a:hlinkClick r:id="rId6"/>
              </a:rPr>
              <a:t>ABERTO</a:t>
            </a:r>
            <a:endParaRPr lang="pt-BR" sz="5400" dirty="0">
              <a:solidFill>
                <a:schemeClr val="bg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91480370"/>
      </p:ext>
    </p:extLst>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rot="19140000">
            <a:off x="457847" y="2549569"/>
            <a:ext cx="5648623" cy="1204306"/>
          </a:xfrm>
        </p:spPr>
        <p:txBody>
          <a:bodyPr/>
          <a:lstStyle/>
          <a:p>
            <a:r>
              <a:rPr lang="pt-BR" dirty="0"/>
              <a:t>Repositórios</a:t>
            </a:r>
          </a:p>
        </p:txBody>
      </p:sp>
      <p:sp>
        <p:nvSpPr>
          <p:cNvPr id="3" name="Subtítulo 2"/>
          <p:cNvSpPr>
            <a:spLocks noGrp="1"/>
          </p:cNvSpPr>
          <p:nvPr>
            <p:ph type="subTitle" idx="1"/>
          </p:nvPr>
        </p:nvSpPr>
        <p:spPr>
          <a:xfrm rot="19140000">
            <a:off x="993782" y="3262329"/>
            <a:ext cx="6511131" cy="995344"/>
          </a:xfrm>
        </p:spPr>
        <p:txBody>
          <a:bodyPr>
            <a:normAutofit/>
          </a:bodyPr>
          <a:lstStyle/>
          <a:p>
            <a:r>
              <a:rPr lang="pt-BR" dirty="0">
                <a:solidFill>
                  <a:srgbClr val="FF0000"/>
                </a:solidFill>
              </a:rPr>
              <a:t>CONCEITOS E APLICAÇÕES </a:t>
            </a:r>
            <a:r>
              <a:rPr lang="pt-BR" dirty="0"/>
              <a:t>PARA </a:t>
            </a:r>
          </a:p>
          <a:p>
            <a:r>
              <a:rPr lang="pt-BR" dirty="0"/>
              <a:t>Acesso livre ao conhecimento</a:t>
            </a:r>
          </a:p>
        </p:txBody>
      </p:sp>
    </p:spTree>
    <p:extLst>
      <p:ext uri="{BB962C8B-B14F-4D97-AF65-F5344CB8AC3E}">
        <p14:creationId xmlns:p14="http://schemas.microsoft.com/office/powerpoint/2010/main" val="79419919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l"/>
            <a:r>
              <a:rPr lang="pt-BR" sz="2800" dirty="0"/>
              <a:t>Antecedentes</a:t>
            </a:r>
          </a:p>
        </p:txBody>
      </p:sp>
      <p:sp>
        <p:nvSpPr>
          <p:cNvPr id="3" name="Espaço Reservado para Conteúdo 2"/>
          <p:cNvSpPr>
            <a:spLocks noGrp="1"/>
          </p:cNvSpPr>
          <p:nvPr>
            <p:ph idx="1"/>
          </p:nvPr>
        </p:nvSpPr>
        <p:spPr/>
        <p:txBody>
          <a:bodyPr>
            <a:normAutofit/>
          </a:bodyPr>
          <a:lstStyle/>
          <a:p>
            <a:r>
              <a:rPr lang="pt-BR" b="1" dirty="0"/>
              <a:t>Budapest Open Access </a:t>
            </a:r>
            <a:r>
              <a:rPr lang="pt-BR" b="1" dirty="0" err="1"/>
              <a:t>Initiative</a:t>
            </a:r>
            <a:r>
              <a:rPr lang="pt-BR" b="1" dirty="0"/>
              <a:t> (BOAI) </a:t>
            </a:r>
            <a:r>
              <a:rPr lang="pt-BR" dirty="0"/>
              <a:t>– </a:t>
            </a:r>
            <a:r>
              <a:rPr lang="pt-BR" sz="1800" dirty="0"/>
              <a:t>em 2001 foi desencadeado uma campanha mundial com a participação da comunidade científica, principalmente pesquisadores, na tentativa de articular argumentos em prol da democratização do conhecimento. </a:t>
            </a:r>
          </a:p>
          <a:p>
            <a:r>
              <a:rPr lang="pt-BR" sz="1800" dirty="0"/>
              <a:t>O objetivo do encontro foi acelerar o progresso do esforço internacional na publicação artigos científicos de todas as área acadêmicas, como também projetos de pesquisas, que fossem disponíveis gratuitamente na internet.</a:t>
            </a:r>
          </a:p>
          <a:p>
            <a:r>
              <a:rPr lang="pt-BR" sz="1800" dirty="0"/>
              <a:t>Com o apoio da maioria dos participantes (organizações e indivíduos representantes), foi assinado uma declaração que tem como pressupostos a </a:t>
            </a:r>
            <a:r>
              <a:rPr lang="pt-BR" sz="1800" dirty="0">
                <a:effectLst>
                  <a:outerShdw blurRad="38100" dist="38100" dir="2700000" algn="tl">
                    <a:srgbClr val="000000">
                      <a:alpha val="43137"/>
                    </a:srgbClr>
                  </a:outerShdw>
                </a:effectLst>
              </a:rPr>
              <a:t>estratégia,  compromisso e princípios para o acesso aberto ao conhecimento</a:t>
            </a:r>
            <a:r>
              <a:rPr lang="pt-BR" sz="1800" dirty="0"/>
              <a:t>.</a:t>
            </a:r>
            <a:endParaRPr lang="pt-BR" sz="1400" dirty="0"/>
          </a:p>
        </p:txBody>
      </p:sp>
    </p:spTree>
    <p:extLst>
      <p:ext uri="{BB962C8B-B14F-4D97-AF65-F5344CB8AC3E}">
        <p14:creationId xmlns:p14="http://schemas.microsoft.com/office/powerpoint/2010/main" val="1938548709"/>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l"/>
            <a:r>
              <a:rPr lang="pt-BR" sz="2800" dirty="0"/>
              <a:t>Antecedentes</a:t>
            </a:r>
            <a:endParaRPr lang="pt-BR" dirty="0"/>
          </a:p>
        </p:txBody>
      </p:sp>
      <p:sp>
        <p:nvSpPr>
          <p:cNvPr id="3" name="Espaço Reservado para Conteúdo 2"/>
          <p:cNvSpPr>
            <a:spLocks noGrp="1"/>
          </p:cNvSpPr>
          <p:nvPr>
            <p:ph idx="1"/>
          </p:nvPr>
        </p:nvSpPr>
        <p:spPr/>
        <p:txBody>
          <a:bodyPr>
            <a:normAutofit/>
          </a:bodyPr>
          <a:lstStyle/>
          <a:p>
            <a:r>
              <a:rPr lang="pt-BR" b="1" dirty="0"/>
              <a:t>Declaração de Berlim sobre o Acesso Livre ao Conhecimento nas Ciências e Humanidades (2003)</a:t>
            </a:r>
          </a:p>
          <a:p>
            <a:pPr lvl="1"/>
            <a:r>
              <a:rPr lang="pt-BR" dirty="0"/>
              <a:t>A sua missão é disseminar à sociedade o conhecimento e garantir o acesso a informação completa como facilidade e agilidade.</a:t>
            </a:r>
          </a:p>
          <a:p>
            <a:pPr lvl="1"/>
            <a:r>
              <a:rPr lang="pt-BR" dirty="0"/>
              <a:t>Novas possibilidade na disseminação do conhecimento</a:t>
            </a:r>
          </a:p>
          <a:p>
            <a:pPr lvl="1"/>
            <a:r>
              <a:rPr lang="pt-BR" dirty="0"/>
              <a:t>Paradigma do acesso livre</a:t>
            </a:r>
          </a:p>
          <a:p>
            <a:pPr lvl="1"/>
            <a:r>
              <a:rPr lang="pt-BR" dirty="0"/>
              <a:t>Promover junto aos governos, pesquisadores, institutos de pesquisas, agências de fomento, universidades, bibliotecas, etc. a adoção do compartilhamento de informações em acesso livre.</a:t>
            </a:r>
          </a:p>
          <a:p>
            <a:pPr lvl="1"/>
            <a:endParaRPr lang="pt-BR" dirty="0"/>
          </a:p>
        </p:txBody>
      </p:sp>
    </p:spTree>
    <p:extLst>
      <p:ext uri="{BB962C8B-B14F-4D97-AF65-F5344CB8AC3E}">
        <p14:creationId xmlns:p14="http://schemas.microsoft.com/office/powerpoint/2010/main" val="3634226869"/>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8826" y="751019"/>
            <a:ext cx="7886700" cy="1325563"/>
          </a:xfrm>
        </p:spPr>
        <p:txBody>
          <a:bodyPr/>
          <a:lstStyle/>
          <a:p>
            <a:r>
              <a:rPr lang="pt-BR" dirty="0"/>
              <a:t>O que é </a:t>
            </a:r>
            <a:r>
              <a:rPr lang="pt-BR" dirty="0">
                <a:solidFill>
                  <a:srgbClr val="FF0000"/>
                </a:solidFill>
              </a:rPr>
              <a:t>o</a:t>
            </a:r>
            <a:r>
              <a:rPr lang="pt-BR" dirty="0"/>
              <a:t>pen </a:t>
            </a:r>
            <a:r>
              <a:rPr lang="pt-BR" i="1" dirty="0" err="1">
                <a:solidFill>
                  <a:srgbClr val="FF0000"/>
                </a:solidFill>
                <a:cs typeface="Tahoma" pitchFamily="32" charset="0"/>
              </a:rPr>
              <a:t>A</a:t>
            </a:r>
            <a:r>
              <a:rPr lang="pt-BR" i="1" dirty="0" err="1">
                <a:solidFill>
                  <a:srgbClr val="000000"/>
                </a:solidFill>
                <a:cs typeface="Tahoma" pitchFamily="32" charset="0"/>
              </a:rPr>
              <a:t>rchives</a:t>
            </a:r>
            <a:r>
              <a:rPr lang="pt-BR" i="1" dirty="0">
                <a:solidFill>
                  <a:srgbClr val="000000"/>
                </a:solidFill>
                <a:cs typeface="Tahoma" pitchFamily="32" charset="0"/>
              </a:rPr>
              <a:t> </a:t>
            </a:r>
            <a:r>
              <a:rPr lang="pt-BR" i="1" dirty="0" err="1">
                <a:solidFill>
                  <a:srgbClr val="FF0000"/>
                </a:solidFill>
                <a:cs typeface="Tahoma" pitchFamily="32" charset="0"/>
              </a:rPr>
              <a:t>I</a:t>
            </a:r>
            <a:r>
              <a:rPr lang="pt-BR" i="1" dirty="0" err="1">
                <a:solidFill>
                  <a:srgbClr val="000000"/>
                </a:solidFill>
                <a:cs typeface="Tahoma" pitchFamily="32" charset="0"/>
              </a:rPr>
              <a:t>nitiative</a:t>
            </a:r>
            <a:r>
              <a:rPr lang="pt-BR" i="1" dirty="0">
                <a:solidFill>
                  <a:srgbClr val="000000"/>
                </a:solidFill>
                <a:cs typeface="Tahoma" pitchFamily="32" charset="0"/>
              </a:rPr>
              <a:t> (</a:t>
            </a:r>
            <a:r>
              <a:rPr lang="pt-BR" i="1" dirty="0">
                <a:solidFill>
                  <a:srgbClr val="FF0000"/>
                </a:solidFill>
                <a:cs typeface="Tahoma" pitchFamily="32" charset="0"/>
              </a:rPr>
              <a:t>OAI</a:t>
            </a:r>
            <a:r>
              <a:rPr lang="pt-BR" i="1" dirty="0">
                <a:solidFill>
                  <a:srgbClr val="000000"/>
                </a:solidFill>
                <a:cs typeface="Tahoma" pitchFamily="32" charset="0"/>
              </a:rPr>
              <a:t>)?</a:t>
            </a:r>
            <a:endParaRPr lang="pt-BR" dirty="0"/>
          </a:p>
        </p:txBody>
      </p:sp>
      <p:sp>
        <p:nvSpPr>
          <p:cNvPr id="3" name="Espaço Reservado para Conteúdo 2"/>
          <p:cNvSpPr>
            <a:spLocks noGrp="1"/>
          </p:cNvSpPr>
          <p:nvPr>
            <p:ph idx="1"/>
          </p:nvPr>
        </p:nvSpPr>
        <p:spPr>
          <a:xfrm>
            <a:off x="704151" y="2899416"/>
            <a:ext cx="7886700" cy="4351338"/>
          </a:xfrm>
        </p:spPr>
        <p:txBody>
          <a:bodyPr>
            <a:normAutofit/>
          </a:bodyPr>
          <a:lstStyle/>
          <a:p>
            <a:pPr marL="0" indent="0" algn="ctr"/>
            <a:r>
              <a:rPr lang="pt-BR" sz="3200" dirty="0">
                <a:solidFill>
                  <a:srgbClr val="000000"/>
                </a:solidFill>
                <a:latin typeface="+mj-lt"/>
                <a:ea typeface="Microsoft YaHei" charset="0"/>
                <a:cs typeface="Microsoft YaHei" charset="0"/>
              </a:rPr>
              <a:t>Compreende oferecer </a:t>
            </a:r>
            <a:r>
              <a:rPr lang="pt-BR" sz="3200" dirty="0">
                <a:solidFill>
                  <a:srgbClr val="FF0000"/>
                </a:solidFill>
                <a:latin typeface="+mj-lt"/>
                <a:ea typeface="Microsoft YaHei" charset="0"/>
                <a:cs typeface="Microsoft YaHei" charset="0"/>
              </a:rPr>
              <a:t>gratuitamente</a:t>
            </a:r>
            <a:r>
              <a:rPr lang="pt-BR" sz="3200" dirty="0">
                <a:solidFill>
                  <a:srgbClr val="000000"/>
                </a:solidFill>
                <a:latin typeface="+mj-lt"/>
                <a:ea typeface="Microsoft YaHei" charset="0"/>
                <a:cs typeface="Microsoft YaHei" charset="0"/>
              </a:rPr>
              <a:t> os </a:t>
            </a:r>
            <a:r>
              <a:rPr lang="pt-BR" sz="3200" dirty="0">
                <a:solidFill>
                  <a:srgbClr val="FF0000"/>
                </a:solidFill>
                <a:latin typeface="+mj-lt"/>
                <a:ea typeface="Microsoft YaHei" charset="0"/>
                <a:cs typeface="Microsoft YaHei" charset="0"/>
              </a:rPr>
              <a:t>trabalhos científicos</a:t>
            </a:r>
            <a:r>
              <a:rPr lang="pt-BR" sz="3200" dirty="0">
                <a:solidFill>
                  <a:srgbClr val="000000"/>
                </a:solidFill>
                <a:latin typeface="+mj-lt"/>
                <a:ea typeface="Microsoft YaHei" charset="0"/>
                <a:cs typeface="Microsoft YaHei" charset="0"/>
              </a:rPr>
              <a:t>, com a possibilidade de </a:t>
            </a:r>
            <a:r>
              <a:rPr lang="pt-BR" sz="3200" dirty="0">
                <a:latin typeface="+mj-lt"/>
                <a:ea typeface="Microsoft YaHei" charset="0"/>
                <a:cs typeface="Microsoft YaHei" charset="0"/>
              </a:rPr>
              <a:t>ler, baixar, copiar,</a:t>
            </a:r>
            <a:r>
              <a:rPr lang="pt-BR" sz="3200" dirty="0">
                <a:solidFill>
                  <a:srgbClr val="000000"/>
                </a:solidFill>
                <a:latin typeface="+mj-lt"/>
                <a:ea typeface="Microsoft YaHei" charset="0"/>
                <a:cs typeface="Microsoft YaHei" charset="0"/>
              </a:rPr>
              <a:t> imprimir, livre de barreiras financeiras, legais ou técnicas</a:t>
            </a:r>
            <a:endParaRPr lang="pt-BR" sz="3200" dirty="0">
              <a:latin typeface="+mj-lt"/>
            </a:endParaRPr>
          </a:p>
        </p:txBody>
      </p:sp>
    </p:spTree>
    <p:extLst>
      <p:ext uri="{BB962C8B-B14F-4D97-AF65-F5344CB8AC3E}">
        <p14:creationId xmlns:p14="http://schemas.microsoft.com/office/powerpoint/2010/main" val="222350207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25604" y="306403"/>
            <a:ext cx="7886700" cy="1325563"/>
          </a:xfrm>
        </p:spPr>
        <p:txBody>
          <a:bodyPr>
            <a:normAutofit/>
          </a:bodyPr>
          <a:lstStyle/>
          <a:p>
            <a:r>
              <a:rPr lang="pt-BR" sz="2800" dirty="0"/>
              <a:t>Acesso aberto / Acesso Livre</a:t>
            </a:r>
          </a:p>
        </p:txBody>
      </p:sp>
      <p:sp>
        <p:nvSpPr>
          <p:cNvPr id="3" name="Espaço Reservado para Conteúdo 2"/>
          <p:cNvSpPr>
            <a:spLocks noGrp="1"/>
          </p:cNvSpPr>
          <p:nvPr>
            <p:ph idx="1"/>
          </p:nvPr>
        </p:nvSpPr>
        <p:spPr/>
        <p:txBody>
          <a:bodyPr>
            <a:normAutofit/>
          </a:bodyPr>
          <a:lstStyle/>
          <a:p>
            <a:pPr marL="114300" indent="0">
              <a:buNone/>
            </a:pPr>
            <a:r>
              <a:rPr lang="pt-BR" sz="3600" dirty="0"/>
              <a:t>“</a:t>
            </a:r>
            <a:r>
              <a:rPr lang="pt-BR" sz="2200" dirty="0"/>
              <a:t>O acesso aberto [...] significa a disponibilização </a:t>
            </a:r>
            <a:r>
              <a:rPr lang="pt-BR" sz="2200" b="1" dirty="0"/>
              <a:t>livre, pública</a:t>
            </a:r>
            <a:r>
              <a:rPr lang="pt-BR" sz="2200" dirty="0"/>
              <a:t> na </a:t>
            </a:r>
            <a:r>
              <a:rPr lang="pt-BR" sz="2200" b="1" dirty="0"/>
              <a:t>Internet</a:t>
            </a:r>
            <a:r>
              <a:rPr lang="pt-BR" sz="2200" dirty="0"/>
              <a:t>, de forma a permitir a qualquer usuário a leitura, download, cópia, distribuição, impressão, busca ou criação de links para os textos completos dos artigos, bem como </a:t>
            </a:r>
            <a:r>
              <a:rPr lang="pt-BR" sz="2200" b="1" dirty="0"/>
              <a:t>capturá-los</a:t>
            </a:r>
            <a:r>
              <a:rPr lang="pt-BR" sz="2200" dirty="0"/>
              <a:t> para indexação ou </a:t>
            </a:r>
            <a:r>
              <a:rPr lang="pt-BR" sz="2200" b="1" dirty="0"/>
              <a:t>utilizá-los</a:t>
            </a:r>
            <a:r>
              <a:rPr lang="pt-BR" sz="2200" dirty="0"/>
              <a:t> para qualquer outro propósito legal</a:t>
            </a:r>
            <a:r>
              <a:rPr lang="pt-BR" sz="2000" dirty="0"/>
              <a:t>”</a:t>
            </a:r>
            <a:r>
              <a:rPr lang="pt-BR" dirty="0"/>
              <a:t> (Leite, 2009, p. 15).</a:t>
            </a:r>
          </a:p>
          <a:p>
            <a:pPr marL="114300" indent="0">
              <a:buNone/>
            </a:pPr>
            <a:endParaRPr lang="pt-BR" dirty="0"/>
          </a:p>
          <a:p>
            <a:endParaRPr lang="pt-BR" dirty="0"/>
          </a:p>
        </p:txBody>
      </p:sp>
      <p:sp>
        <p:nvSpPr>
          <p:cNvPr id="4" name="Retângulo de cantos arredondados 3"/>
          <p:cNvSpPr/>
          <p:nvPr/>
        </p:nvSpPr>
        <p:spPr>
          <a:xfrm>
            <a:off x="1293944" y="4221088"/>
            <a:ext cx="6624736" cy="1656184"/>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pt-BR" i="1" dirty="0"/>
              <a:t>O acesso livre é um fator que maximiza o acesso a pesquisa e contribui no impacto de pesquisas. Como resultados temos o </a:t>
            </a:r>
            <a:r>
              <a:rPr lang="pt-BR" b="1" i="1" dirty="0"/>
              <a:t>aumento da produtividade</a:t>
            </a:r>
            <a:r>
              <a:rPr lang="pt-BR" i="1" dirty="0"/>
              <a:t>, </a:t>
            </a:r>
            <a:r>
              <a:rPr lang="pt-BR" b="1" i="1" dirty="0"/>
              <a:t>progresso</a:t>
            </a:r>
            <a:r>
              <a:rPr lang="pt-BR" i="1" dirty="0"/>
              <a:t> e </a:t>
            </a:r>
            <a:r>
              <a:rPr lang="pt-BR" b="1" i="1" dirty="0"/>
              <a:t>recompensas</a:t>
            </a:r>
            <a:r>
              <a:rPr lang="pt-BR" i="1" dirty="0"/>
              <a:t> para a comunidade científica e acadêmica.</a:t>
            </a:r>
          </a:p>
          <a:p>
            <a:pPr algn="ctr"/>
            <a:endParaRPr lang="pt-BR" dirty="0"/>
          </a:p>
        </p:txBody>
      </p:sp>
    </p:spTree>
    <p:extLst>
      <p:ext uri="{BB962C8B-B14F-4D97-AF65-F5344CB8AC3E}">
        <p14:creationId xmlns:p14="http://schemas.microsoft.com/office/powerpoint/2010/main" val="421215087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7300" y="398682"/>
            <a:ext cx="7886700" cy="1325563"/>
          </a:xfrm>
        </p:spPr>
        <p:txBody>
          <a:bodyPr>
            <a:normAutofit/>
          </a:bodyPr>
          <a:lstStyle/>
          <a:p>
            <a:r>
              <a:rPr lang="pt-BR" sz="2800" b="1" dirty="0"/>
              <a:t>Fluxo da Informação</a:t>
            </a:r>
            <a:br>
              <a:rPr lang="pt-BR" sz="2800" b="1" dirty="0"/>
            </a:br>
            <a:r>
              <a:rPr lang="pt-BR" sz="2000" i="1" dirty="0"/>
              <a:t>(Acesso restrito X Acesso Livre)</a:t>
            </a:r>
          </a:p>
        </p:txBody>
      </p:sp>
      <p:sp>
        <p:nvSpPr>
          <p:cNvPr id="3" name="Espaço Reservado para Conteúdo 2"/>
          <p:cNvSpPr>
            <a:spLocks noGrp="1"/>
          </p:cNvSpPr>
          <p:nvPr>
            <p:ph idx="1"/>
          </p:nvPr>
        </p:nvSpPr>
        <p:spPr/>
        <p:txBody>
          <a:bodyPr/>
          <a:lstStyle/>
          <a:p>
            <a:r>
              <a:rPr lang="pt-BR" dirty="0"/>
              <a:t>Acesso restrito</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572" y="2204864"/>
            <a:ext cx="7644852" cy="417646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aixaDeTexto 3"/>
          <p:cNvSpPr txBox="1"/>
          <p:nvPr/>
        </p:nvSpPr>
        <p:spPr>
          <a:xfrm>
            <a:off x="2627784" y="6390328"/>
            <a:ext cx="3096344" cy="276999"/>
          </a:xfrm>
          <a:prstGeom prst="rect">
            <a:avLst/>
          </a:prstGeom>
          <a:noFill/>
        </p:spPr>
        <p:txBody>
          <a:bodyPr wrap="square" rtlCol="0">
            <a:spAutoFit/>
          </a:bodyPr>
          <a:lstStyle/>
          <a:p>
            <a:pPr algn="ctr"/>
            <a:r>
              <a:rPr lang="pt-BR" sz="1200" b="1" dirty="0"/>
              <a:t>BROAD e HARNAD (2004) </a:t>
            </a:r>
          </a:p>
        </p:txBody>
      </p:sp>
    </p:spTree>
    <p:extLst>
      <p:ext uri="{BB962C8B-B14F-4D97-AF65-F5344CB8AC3E}">
        <p14:creationId xmlns:p14="http://schemas.microsoft.com/office/powerpoint/2010/main" val="3659731088"/>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7300" y="388050"/>
            <a:ext cx="7886700" cy="1325563"/>
          </a:xfrm>
        </p:spPr>
        <p:txBody>
          <a:bodyPr>
            <a:normAutofit/>
          </a:bodyPr>
          <a:lstStyle/>
          <a:p>
            <a:r>
              <a:rPr lang="pt-BR" sz="3100" b="1" dirty="0"/>
              <a:t>Fluxo da Informação</a:t>
            </a:r>
            <a:br>
              <a:rPr lang="pt-BR" sz="3100" b="1" dirty="0"/>
            </a:br>
            <a:r>
              <a:rPr lang="pt-BR" sz="2200" i="1" dirty="0"/>
              <a:t>(Acesso restrito X Acesso Livre)</a:t>
            </a:r>
            <a:endParaRPr lang="pt-BR" sz="2200" dirty="0"/>
          </a:p>
        </p:txBody>
      </p:sp>
      <p:sp>
        <p:nvSpPr>
          <p:cNvPr id="3" name="Espaço Reservado para Conteúdo 2"/>
          <p:cNvSpPr>
            <a:spLocks noGrp="1"/>
          </p:cNvSpPr>
          <p:nvPr>
            <p:ph idx="1"/>
          </p:nvPr>
        </p:nvSpPr>
        <p:spPr/>
        <p:txBody>
          <a:bodyPr/>
          <a:lstStyle/>
          <a:p>
            <a:r>
              <a:rPr lang="pt-BR" dirty="0"/>
              <a:t>Acesso Livre</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844825"/>
            <a:ext cx="8208912" cy="41044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aixaDeTexto 5"/>
          <p:cNvSpPr txBox="1"/>
          <p:nvPr/>
        </p:nvSpPr>
        <p:spPr>
          <a:xfrm>
            <a:off x="2771800" y="6173305"/>
            <a:ext cx="3096344" cy="276999"/>
          </a:xfrm>
          <a:prstGeom prst="rect">
            <a:avLst/>
          </a:prstGeom>
          <a:noFill/>
        </p:spPr>
        <p:txBody>
          <a:bodyPr wrap="square" rtlCol="0">
            <a:spAutoFit/>
          </a:bodyPr>
          <a:lstStyle/>
          <a:p>
            <a:pPr algn="ctr"/>
            <a:r>
              <a:rPr lang="pt-BR" sz="1200" b="1" dirty="0"/>
              <a:t>BROAD e HARNAD (2004) </a:t>
            </a:r>
          </a:p>
        </p:txBody>
      </p:sp>
    </p:spTree>
    <p:extLst>
      <p:ext uri="{BB962C8B-B14F-4D97-AF65-F5344CB8AC3E}">
        <p14:creationId xmlns:p14="http://schemas.microsoft.com/office/powerpoint/2010/main" val="172012035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3569</TotalTime>
  <Words>3629</Words>
  <Application>Microsoft Office PowerPoint</Application>
  <PresentationFormat>Apresentação na tela (4:3)</PresentationFormat>
  <Paragraphs>538</Paragraphs>
  <Slides>113</Slides>
  <Notes>13</Notes>
  <HiddenSlides>0</HiddenSlides>
  <MMClips>1</MMClips>
  <ScaleCrop>false</ScaleCrop>
  <HeadingPairs>
    <vt:vector size="6" baseType="variant">
      <vt:variant>
        <vt:lpstr>Fontes usadas</vt:lpstr>
      </vt:variant>
      <vt:variant>
        <vt:i4>18</vt:i4>
      </vt:variant>
      <vt:variant>
        <vt:lpstr>Tema</vt:lpstr>
      </vt:variant>
      <vt:variant>
        <vt:i4>1</vt:i4>
      </vt:variant>
      <vt:variant>
        <vt:lpstr>Títulos de slides</vt:lpstr>
      </vt:variant>
      <vt:variant>
        <vt:i4>113</vt:i4>
      </vt:variant>
    </vt:vector>
  </HeadingPairs>
  <TitlesOfParts>
    <vt:vector size="132" baseType="lpstr">
      <vt:lpstr>Arial Unicode MS</vt:lpstr>
      <vt:lpstr>Batang</vt:lpstr>
      <vt:lpstr>Microsoft YaHei</vt:lpstr>
      <vt:lpstr>Arial</vt:lpstr>
      <vt:lpstr>Bauhaus 93</vt:lpstr>
      <vt:lpstr>Book Antiqua</vt:lpstr>
      <vt:lpstr>Bookman Old Style</vt:lpstr>
      <vt:lpstr>Calibri</vt:lpstr>
      <vt:lpstr>Calibri Light</vt:lpstr>
      <vt:lpstr>Century Gothic</vt:lpstr>
      <vt:lpstr>Tahoma</vt:lpstr>
      <vt:lpstr>Times New Roman</vt:lpstr>
      <vt:lpstr>Traditional Arabic</vt:lpstr>
      <vt:lpstr>Trebuchet MS</vt:lpstr>
      <vt:lpstr>Verdana</vt:lpstr>
      <vt:lpstr>Verdana, Arial, Helvetica, sans-serif</vt:lpstr>
      <vt:lpstr>Wingdings</vt:lpstr>
      <vt:lpstr>Wingdings 3</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Biblioteca Virtual em Saúde    BVS</vt:lpstr>
      <vt:lpstr>BIREME</vt:lpstr>
      <vt:lpstr>Bireme - Principais Fundamentos</vt:lpstr>
      <vt:lpstr>Biblioteca Virtual em Saúde (BVS) </vt:lpstr>
      <vt:lpstr>BVS</vt:lpstr>
      <vt:lpstr>BVS</vt:lpstr>
      <vt:lpstr>O Portal BVS</vt:lpstr>
      <vt:lpstr>O Portal BVS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Google Acadêmico</vt:lpstr>
      <vt:lpstr>O que é Google Acadêmico ?</vt:lpstr>
      <vt:lpstr>Recursos do Google Acadêmico</vt:lpstr>
      <vt:lpstr>Tipologias documentais </vt:lpstr>
      <vt:lpstr>Classificação dos resultados</vt:lpstr>
      <vt:lpstr>Acesso ao Google Acadêmico</vt:lpstr>
      <vt:lpstr>Ferramentas do Google Acadêmico</vt:lpstr>
      <vt:lpstr>Ferramentas do Google Acadêmico</vt:lpstr>
      <vt:lpstr>Minha Biblioteca</vt:lpstr>
      <vt:lpstr>Minha biblioteca no Google Acadêmico</vt:lpstr>
      <vt:lpstr>Apresentação do PowerPoint</vt:lpstr>
      <vt:lpstr>Apresentação do PowerPoint</vt:lpstr>
      <vt:lpstr>Minhas citações</vt:lpstr>
      <vt:lpstr>Minhas citações (Perfil do usuário)</vt:lpstr>
      <vt:lpstr>Minhas citações (artigos)</vt:lpstr>
      <vt:lpstr>Minhas citações (atualizações</vt:lpstr>
      <vt:lpstr>Perfil do usuário (minhas citações)</vt:lpstr>
      <vt:lpstr>Ferramentas do Google Acadêmico</vt:lpstr>
      <vt:lpstr>Alerta</vt:lpstr>
      <vt:lpstr>Alerta</vt:lpstr>
      <vt:lpstr>Ferramentas do Google Acadêmico</vt:lpstr>
      <vt:lpstr>Métrica</vt:lpstr>
      <vt:lpstr>Métricas</vt:lpstr>
      <vt:lpstr>Métricas</vt:lpstr>
      <vt:lpstr>Métricas</vt:lpstr>
      <vt:lpstr>Métricas</vt:lpstr>
      <vt:lpstr>Métricas</vt:lpstr>
      <vt:lpstr>Métricas</vt:lpstr>
      <vt:lpstr>Apresentação do PowerPoint</vt:lpstr>
      <vt:lpstr>Apresentação do PowerPoint</vt:lpstr>
      <vt:lpstr>Repositórios</vt:lpstr>
      <vt:lpstr>Antecedentes</vt:lpstr>
      <vt:lpstr>Antecedentes</vt:lpstr>
      <vt:lpstr>O que é open Archives Initiative (OAI)?</vt:lpstr>
      <vt:lpstr>Acesso aberto / Acesso Livre</vt:lpstr>
      <vt:lpstr>Fluxo da Informação (Acesso restrito X Acesso Livre)</vt:lpstr>
      <vt:lpstr>Fluxo da Informação (Acesso restrito X Acesso Livre)</vt:lpstr>
      <vt:lpstr>Repositório</vt:lpstr>
      <vt:lpstr>Repositório temático</vt:lpstr>
      <vt:lpstr>Repositório temático</vt:lpstr>
      <vt:lpstr>Repositório Institucional</vt:lpstr>
      <vt:lpstr>Repositório institucional</vt:lpstr>
      <vt:lpstr>Vantagens no uso de repositórios institucionais</vt:lpstr>
      <vt:lpstr>Repositório institucional da fiocruz - ARCA</vt:lpstr>
      <vt:lpstr>Repositório institucional - ARCA</vt:lpstr>
      <vt:lpstr>Repositório institucional - ARCA</vt:lpstr>
      <vt:lpstr>Repositório institucional - ARCA</vt:lpstr>
      <vt:lpstr>Repositório institucional - ARCA</vt:lpstr>
      <vt:lpstr>Referências</vt:lpstr>
      <vt:lpstr>Referências</vt:lpstr>
      <vt:lpstr>Apresentação do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Viviane</dc:creator>
  <cp:lastModifiedBy>Claudete Fernandes de Queiroz</cp:lastModifiedBy>
  <cp:revision>34</cp:revision>
  <dcterms:created xsi:type="dcterms:W3CDTF">2013-08-03T15:08:52Z</dcterms:created>
  <dcterms:modified xsi:type="dcterms:W3CDTF">2018-03-15T16:13:26Z</dcterms:modified>
</cp:coreProperties>
</file>