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5143500" cx="9144000"/>
  <p:notesSz cx="6858000" cy="9144000"/>
  <p:embeddedFontLst>
    <p:embeddedFont>
      <p:font typeface="Economica"/>
      <p:regular r:id="rId19"/>
      <p:bold r:id="rId20"/>
      <p:italic r:id="rId21"/>
      <p:boldItalic r:id="rId22"/>
    </p:embeddedFon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Economica-bold.fntdata"/><Relationship Id="rId22" Type="http://schemas.openxmlformats.org/officeDocument/2006/relationships/font" Target="fonts/Economica-boldItalic.fntdata"/><Relationship Id="rId21" Type="http://schemas.openxmlformats.org/officeDocument/2006/relationships/font" Target="fonts/Economica-italic.fntdata"/><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Economica-regular.fntdata"/><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c6f8954bc_0_9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c6f8954bc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3b3d98676e_0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b3d98676e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3b48b88af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b48b88af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3b3d98676e_0_8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b3d98676e_0_8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2bac93cbaf_0_2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bac93cba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2c80d11e42_0_17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c80d11e42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2baf1c261b_0_7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baf1c261b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3b3d98676e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b3d98676e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2baf1c261b_0_1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baf1c261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200">
                <a:solidFill>
                  <a:schemeClr val="dk1"/>
                </a:solidFill>
                <a:latin typeface="Times New Roman"/>
                <a:ea typeface="Times New Roman"/>
                <a:cs typeface="Times New Roman"/>
                <a:sym typeface="Times New Roman"/>
              </a:rPr>
              <a:t>1.limitações do atual sistema de avaliação da pesquisa, </a:t>
            </a:r>
            <a:r>
              <a:rPr lang="en" sz="1200">
                <a:solidFill>
                  <a:srgbClr val="FF0000"/>
                </a:solidFill>
                <a:latin typeface="Times New Roman"/>
                <a:ea typeface="Times New Roman"/>
                <a:cs typeface="Times New Roman"/>
                <a:sym typeface="Times New Roman"/>
              </a:rPr>
              <a:t>que prioriza </a:t>
            </a:r>
            <a:r>
              <a:rPr lang="en" sz="1200">
                <a:solidFill>
                  <a:schemeClr val="dk1"/>
                </a:solidFill>
                <a:latin typeface="Times New Roman"/>
                <a:ea typeface="Times New Roman"/>
                <a:cs typeface="Times New Roman"/>
                <a:sym typeface="Times New Roman"/>
              </a:rPr>
              <a:t>a lógica quantitativa de avaliação em detrimento de critérios qualitativos</a:t>
            </a:r>
            <a:endParaRPr sz="1200">
              <a:solidFill>
                <a:schemeClr val="dk1"/>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en" sz="1200">
                <a:solidFill>
                  <a:schemeClr val="dk1"/>
                </a:solidFill>
                <a:latin typeface="Times New Roman"/>
                <a:ea typeface="Times New Roman"/>
                <a:cs typeface="Times New Roman"/>
                <a:sym typeface="Times New Roman"/>
              </a:rPr>
              <a:t>2. Caracter´siticas do campo da Saúde: interdisciplinar, aplicado</a:t>
            </a:r>
            <a:endParaRPr sz="1200">
              <a:solidFill>
                <a:schemeClr val="dk1"/>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en" sz="1200">
                <a:solidFill>
                  <a:srgbClr val="FF0000"/>
                </a:solidFill>
                <a:latin typeface="Times New Roman"/>
                <a:ea typeface="Times New Roman"/>
                <a:cs typeface="Times New Roman"/>
                <a:sym typeface="Times New Roman"/>
              </a:rPr>
              <a:t>3. </a:t>
            </a:r>
            <a:r>
              <a:rPr lang="en" sz="1200">
                <a:solidFill>
                  <a:schemeClr val="dk1"/>
                </a:solidFill>
                <a:latin typeface="Times New Roman"/>
                <a:ea typeface="Times New Roman"/>
                <a:cs typeface="Times New Roman"/>
                <a:sym typeface="Times New Roman"/>
              </a:rPr>
              <a:t>Fiocruz: o momento de crise econômica e política e a necessidade de repensar </a:t>
            </a:r>
            <a:r>
              <a:rPr lang="en" sz="1200">
                <a:solidFill>
                  <a:srgbClr val="FF0000"/>
                </a:solidFill>
                <a:latin typeface="Times New Roman"/>
                <a:ea typeface="Times New Roman"/>
                <a:cs typeface="Times New Roman"/>
                <a:sym typeface="Times New Roman"/>
              </a:rPr>
              <a:t>soluções</a:t>
            </a:r>
            <a:r>
              <a:rPr lang="en" sz="1200">
                <a:solidFill>
                  <a:schemeClr val="dk1"/>
                </a:solidFill>
                <a:latin typeface="Times New Roman"/>
                <a:ea typeface="Times New Roman"/>
                <a:cs typeface="Times New Roman"/>
                <a:sym typeface="Times New Roman"/>
              </a:rPr>
              <a:t> criativ</a:t>
            </a:r>
            <a:r>
              <a:rPr lang="en" sz="1200">
                <a:solidFill>
                  <a:srgbClr val="FF0000"/>
                </a:solidFill>
                <a:latin typeface="Times New Roman"/>
                <a:ea typeface="Times New Roman"/>
                <a:cs typeface="Times New Roman"/>
                <a:sym typeface="Times New Roman"/>
              </a:rPr>
              <a:t>a</a:t>
            </a:r>
            <a:r>
              <a:rPr lang="en" sz="1200">
                <a:solidFill>
                  <a:schemeClr val="dk1"/>
                </a:solidFill>
                <a:latin typeface="Times New Roman"/>
                <a:ea typeface="Times New Roman"/>
                <a:cs typeface="Times New Roman"/>
                <a:sym typeface="Times New Roman"/>
              </a:rPr>
              <a:t>s que envolv</a:t>
            </a:r>
            <a:r>
              <a:rPr lang="en" sz="1200">
                <a:solidFill>
                  <a:srgbClr val="FF0000"/>
                </a:solidFill>
                <a:latin typeface="Times New Roman"/>
                <a:ea typeface="Times New Roman"/>
                <a:cs typeface="Times New Roman"/>
                <a:sym typeface="Times New Roman"/>
              </a:rPr>
              <a:t>a</a:t>
            </a:r>
            <a:r>
              <a:rPr lang="en" sz="1200">
                <a:solidFill>
                  <a:schemeClr val="dk1"/>
                </a:solidFill>
                <a:latin typeface="Times New Roman"/>
                <a:ea typeface="Times New Roman"/>
                <a:cs typeface="Times New Roman"/>
                <a:sym typeface="Times New Roman"/>
              </a:rPr>
              <a:t>m a contribuição da ciência na construção da nação.</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3b3d98676e_0_9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b3d98676e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“publicação é ampliada com dados de pesquisa, materiais extras, dados de pós-publicação, registros de base de dados (ex.protein data bank) e tem uma estrutura baseada em objeto com links explícitos entre objetos”. Assim, um objeto pode ser parte de um artigo, um data set, uma imagem, um filme, um comentário, um módulo ou um link para informação em uma base de dados.”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2bac93cbaf_0_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bac93cba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3b3d98676e_0_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b3d98676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3b3d98676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b3d9867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3b3d98676e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b3d98676e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image" Target="../media/image16.jpg"/><Relationship Id="rId10" Type="http://schemas.openxmlformats.org/officeDocument/2006/relationships/image" Target="../media/image2.jpg"/><Relationship Id="rId13" Type="http://schemas.openxmlformats.org/officeDocument/2006/relationships/image" Target="../media/image17.png"/><Relationship Id="rId12" Type="http://schemas.openxmlformats.org/officeDocument/2006/relationships/image" Target="../media/image1.jpg"/><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5.png"/><Relationship Id="rId9" Type="http://schemas.openxmlformats.org/officeDocument/2006/relationships/image" Target="../media/image14.png"/><Relationship Id="rId15" Type="http://schemas.openxmlformats.org/officeDocument/2006/relationships/image" Target="../media/image21.png"/><Relationship Id="rId14" Type="http://schemas.openxmlformats.org/officeDocument/2006/relationships/image" Target="../media/image11.png"/><Relationship Id="rId16" Type="http://schemas.openxmlformats.org/officeDocument/2006/relationships/image" Target="../media/image24.png"/><Relationship Id="rId5" Type="http://schemas.openxmlformats.org/officeDocument/2006/relationships/image" Target="../media/image3.png"/><Relationship Id="rId6" Type="http://schemas.openxmlformats.org/officeDocument/2006/relationships/image" Target="../media/image18.png"/><Relationship Id="rId7" Type="http://schemas.openxmlformats.org/officeDocument/2006/relationships/image" Target="../media/image13.png"/><Relationship Id="rId8"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3"/>
          <p:cNvSpPr/>
          <p:nvPr/>
        </p:nvSpPr>
        <p:spPr>
          <a:xfrm>
            <a:off x="0" y="2609850"/>
            <a:ext cx="9161100" cy="25419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3"/>
          <p:cNvSpPr txBox="1"/>
          <p:nvPr>
            <p:ph idx="4294967295" type="ctrTitle"/>
          </p:nvPr>
        </p:nvSpPr>
        <p:spPr>
          <a:xfrm>
            <a:off x="394800" y="2696800"/>
            <a:ext cx="8391600" cy="153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1500"/>
              <a:t>Paula Xavier dos Santos</a:t>
            </a:r>
            <a:endParaRPr b="1" sz="1500"/>
          </a:p>
          <a:p>
            <a:pPr indent="0" lvl="0" marL="0" rtl="0" algn="ctr">
              <a:spcBef>
                <a:spcPts val="0"/>
              </a:spcBef>
              <a:spcAft>
                <a:spcPts val="0"/>
              </a:spcAft>
              <a:buNone/>
            </a:pPr>
            <a:r>
              <a:t/>
            </a:r>
            <a:endParaRPr b="1" sz="1500"/>
          </a:p>
          <a:p>
            <a:pPr indent="0" lvl="0" marL="0" rtl="0" algn="ctr">
              <a:spcBef>
                <a:spcPts val="0"/>
              </a:spcBef>
              <a:spcAft>
                <a:spcPts val="0"/>
              </a:spcAft>
              <a:buClr>
                <a:schemeClr val="dk1"/>
              </a:buClr>
              <a:buSzPts val="1100"/>
              <a:buFont typeface="Arial"/>
              <a:buNone/>
            </a:pPr>
            <a:r>
              <a:rPr lang="en" sz="1500"/>
              <a:t>Coordenação de Informação e Comunicação</a:t>
            </a:r>
            <a:endParaRPr sz="1500"/>
          </a:p>
          <a:p>
            <a:pPr indent="0" lvl="0" marL="0" rtl="0" algn="ctr">
              <a:spcBef>
                <a:spcPts val="0"/>
              </a:spcBef>
              <a:spcAft>
                <a:spcPts val="0"/>
              </a:spcAft>
              <a:buClr>
                <a:schemeClr val="dk1"/>
              </a:buClr>
              <a:buSzPts val="1100"/>
              <a:buFont typeface="Arial"/>
              <a:buNone/>
            </a:pPr>
            <a:r>
              <a:rPr lang="en" sz="1500"/>
              <a:t>Vice-presidência de Educação, Informação e Comunicação</a:t>
            </a:r>
            <a:endParaRPr sz="1500"/>
          </a:p>
          <a:p>
            <a:pPr indent="0" lvl="0" marL="0" rtl="0" algn="ctr">
              <a:spcBef>
                <a:spcPts val="0"/>
              </a:spcBef>
              <a:spcAft>
                <a:spcPts val="0"/>
              </a:spcAft>
              <a:buClr>
                <a:schemeClr val="dk1"/>
              </a:buClr>
              <a:buSzPts val="1100"/>
              <a:buFont typeface="Arial"/>
              <a:buNone/>
            </a:pPr>
            <a:r>
              <a:rPr lang="en" sz="1500"/>
              <a:t>Fundação Oswaldo Cruz | Fiocruz / Brasil</a:t>
            </a:r>
            <a:endParaRPr sz="1500"/>
          </a:p>
          <a:p>
            <a:pPr indent="0" lvl="0" marL="0" rtl="0" algn="ctr">
              <a:spcBef>
                <a:spcPts val="0"/>
              </a:spcBef>
              <a:spcAft>
                <a:spcPts val="0"/>
              </a:spcAft>
              <a:buNone/>
            </a:pPr>
            <a:r>
              <a:t/>
            </a:r>
            <a:endParaRPr sz="1500"/>
          </a:p>
        </p:txBody>
      </p:sp>
      <p:sp>
        <p:nvSpPr>
          <p:cNvPr id="64" name="Google Shape;64;p13"/>
          <p:cNvSpPr txBox="1"/>
          <p:nvPr>
            <p:ph type="title"/>
          </p:nvPr>
        </p:nvSpPr>
        <p:spPr>
          <a:xfrm>
            <a:off x="311700" y="1611325"/>
            <a:ext cx="8520600" cy="831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3600"/>
              <a:t>Ciência Aberta</a:t>
            </a:r>
            <a:br>
              <a:rPr lang="en"/>
            </a:br>
            <a:r>
              <a:rPr lang="en" sz="3000"/>
              <a:t>TR</a:t>
            </a:r>
            <a:r>
              <a:rPr lang="en"/>
              <a:t> </a:t>
            </a:r>
            <a:r>
              <a:rPr lang="en" sz="3000"/>
              <a:t>Abertura de Dados de Pesquisa</a:t>
            </a:r>
            <a:endParaRPr sz="3000"/>
          </a:p>
        </p:txBody>
      </p:sp>
      <p:sp>
        <p:nvSpPr>
          <p:cNvPr id="65" name="Google Shape;65;p13"/>
          <p:cNvSpPr txBox="1"/>
          <p:nvPr>
            <p:ph idx="4294967295" type="subTitle"/>
          </p:nvPr>
        </p:nvSpPr>
        <p:spPr>
          <a:xfrm>
            <a:off x="394800" y="4488175"/>
            <a:ext cx="8104500" cy="4446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sz="1400">
                <a:latin typeface="Economica"/>
                <a:ea typeface="Economica"/>
                <a:cs typeface="Economica"/>
                <a:sym typeface="Economica"/>
              </a:rPr>
              <a:t>Fiocruz,  maio de  2018</a:t>
            </a:r>
            <a:endParaRPr b="1" sz="1400">
              <a:latin typeface="Economica"/>
              <a:ea typeface="Economica"/>
              <a:cs typeface="Economica"/>
              <a:sym typeface="Economica"/>
            </a:endParaRPr>
          </a:p>
        </p:txBody>
      </p:sp>
      <p:pic>
        <p:nvPicPr>
          <p:cNvPr id="66" name="Google Shape;66;p13"/>
          <p:cNvPicPr preferRelativeResize="0"/>
          <p:nvPr/>
        </p:nvPicPr>
        <p:blipFill>
          <a:blip r:embed="rId3">
            <a:alphaModFix/>
          </a:blip>
          <a:stretch>
            <a:fillRect/>
          </a:stretch>
        </p:blipFill>
        <p:spPr>
          <a:xfrm>
            <a:off x="3339353" y="2693425"/>
            <a:ext cx="453845" cy="444600"/>
          </a:xfrm>
          <a:prstGeom prst="rect">
            <a:avLst/>
          </a:prstGeom>
          <a:noFill/>
          <a:ln>
            <a:noFill/>
          </a:ln>
        </p:spPr>
      </p:pic>
      <p:pic>
        <p:nvPicPr>
          <p:cNvPr id="67" name="Google Shape;67;p13"/>
          <p:cNvPicPr preferRelativeResize="0"/>
          <p:nvPr/>
        </p:nvPicPr>
        <p:blipFill>
          <a:blip r:embed="rId4">
            <a:alphaModFix/>
          </a:blip>
          <a:stretch>
            <a:fillRect/>
          </a:stretch>
        </p:blipFill>
        <p:spPr>
          <a:xfrm>
            <a:off x="160750" y="104775"/>
            <a:ext cx="1584800" cy="549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22"/>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Promovendo o diálogo - Termo de Referência</a:t>
            </a:r>
            <a:endParaRPr/>
          </a:p>
        </p:txBody>
      </p:sp>
      <p:sp>
        <p:nvSpPr>
          <p:cNvPr id="201" name="Google Shape;201;p22"/>
          <p:cNvSpPr txBox="1"/>
          <p:nvPr>
            <p:ph idx="2" type="body"/>
          </p:nvPr>
        </p:nvSpPr>
        <p:spPr>
          <a:xfrm>
            <a:off x="485775" y="1147225"/>
            <a:ext cx="8205900" cy="3788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t>O que é? </a:t>
            </a:r>
            <a:br>
              <a:rPr lang="en" sz="1200"/>
            </a:br>
            <a:r>
              <a:rPr lang="en" sz="1200"/>
              <a:t>Ponto de partida para debate e escuta; contempla várias dimensões: política, </a:t>
            </a:r>
            <a:r>
              <a:rPr lang="en" sz="1200"/>
              <a:t>sustentabilidade, legal</a:t>
            </a:r>
            <a:r>
              <a:rPr lang="en" sz="1200"/>
              <a:t>, ética, capacitação, infra estrutura, </a:t>
            </a:r>
            <a:r>
              <a:rPr lang="en" sz="1200"/>
              <a:t>estímulo</a:t>
            </a:r>
            <a:r>
              <a:rPr lang="en" sz="1200"/>
              <a:t> etc; apresenta plano operacional associado.</a:t>
            </a:r>
            <a:endParaRPr sz="1200"/>
          </a:p>
          <a:p>
            <a:pPr indent="0" lvl="0" marL="0" rtl="0" algn="just">
              <a:lnSpc>
                <a:spcPct val="150000"/>
              </a:lnSpc>
              <a:spcBef>
                <a:spcPts val="1600"/>
              </a:spcBef>
              <a:spcAft>
                <a:spcPts val="0"/>
              </a:spcAft>
              <a:buNone/>
            </a:pPr>
            <a:r>
              <a:rPr b="1" lang="en" sz="1200"/>
              <a:t>Estrutura do documento </a:t>
            </a:r>
            <a:endParaRPr b="1" sz="1200"/>
          </a:p>
          <a:p>
            <a:pPr indent="0" lvl="0" marL="457200" rtl="0" algn="just">
              <a:lnSpc>
                <a:spcPct val="150000"/>
              </a:lnSpc>
              <a:spcBef>
                <a:spcPts val="0"/>
              </a:spcBef>
              <a:spcAft>
                <a:spcPts val="0"/>
              </a:spcAft>
              <a:buNone/>
            </a:pPr>
            <a:r>
              <a:rPr b="1" lang="en" sz="1200"/>
              <a:t>Princípios </a:t>
            </a:r>
            <a:r>
              <a:rPr lang="en" sz="1200"/>
              <a:t>- Expressam o posicionamento e os valores que orientam a Fiocruz para a abertura de dados.</a:t>
            </a:r>
            <a:endParaRPr b="1" sz="1200"/>
          </a:p>
          <a:p>
            <a:pPr indent="-304800" lvl="0" marL="914400" rtl="0" algn="just">
              <a:lnSpc>
                <a:spcPct val="150000"/>
              </a:lnSpc>
              <a:spcBef>
                <a:spcPts val="0"/>
              </a:spcBef>
              <a:spcAft>
                <a:spcPts val="0"/>
              </a:spcAft>
              <a:buSzPts val="1200"/>
              <a:buChar char="●"/>
            </a:pPr>
            <a:r>
              <a:rPr lang="en" sz="1200"/>
              <a:t>Princípio 1 - Interesse Público</a:t>
            </a:r>
            <a:endParaRPr sz="1200"/>
          </a:p>
          <a:p>
            <a:pPr indent="-304800" lvl="0" marL="914400" rtl="0" algn="just">
              <a:lnSpc>
                <a:spcPct val="150000"/>
              </a:lnSpc>
              <a:spcBef>
                <a:spcPts val="0"/>
              </a:spcBef>
              <a:spcAft>
                <a:spcPts val="0"/>
              </a:spcAft>
              <a:buSzPts val="1200"/>
              <a:buChar char="●"/>
            </a:pPr>
            <a:r>
              <a:rPr lang="en" sz="1200"/>
              <a:t>Princípio 2 - Gestão e Abertura de Dados</a:t>
            </a:r>
            <a:endParaRPr sz="1200"/>
          </a:p>
          <a:p>
            <a:pPr indent="-304800" lvl="0" marL="914400" rtl="0" algn="just">
              <a:lnSpc>
                <a:spcPct val="150000"/>
              </a:lnSpc>
              <a:spcBef>
                <a:spcPts val="0"/>
              </a:spcBef>
              <a:spcAft>
                <a:spcPts val="0"/>
              </a:spcAft>
              <a:buSzPts val="1200"/>
              <a:buChar char="●"/>
            </a:pPr>
            <a:r>
              <a:rPr lang="en" sz="1200"/>
              <a:t>Princípio 3 - Marcos regulatórios</a:t>
            </a:r>
            <a:endParaRPr sz="1200"/>
          </a:p>
          <a:p>
            <a:pPr indent="-304800" lvl="0" marL="914400" rtl="0" algn="just">
              <a:lnSpc>
                <a:spcPct val="150000"/>
              </a:lnSpc>
              <a:spcBef>
                <a:spcPts val="0"/>
              </a:spcBef>
              <a:spcAft>
                <a:spcPts val="0"/>
              </a:spcAft>
              <a:buSzPts val="1200"/>
              <a:buChar char="●"/>
            </a:pPr>
            <a:r>
              <a:rPr lang="en" sz="1200"/>
              <a:t>Princípio 4 – Desenvolvimento de Capacidades e Sustentabilidade</a:t>
            </a:r>
            <a:endParaRPr sz="1200"/>
          </a:p>
          <a:p>
            <a:pPr indent="-304800" lvl="0" marL="914400" rtl="0" algn="just">
              <a:lnSpc>
                <a:spcPct val="150000"/>
              </a:lnSpc>
              <a:spcBef>
                <a:spcPts val="0"/>
              </a:spcBef>
              <a:spcAft>
                <a:spcPts val="0"/>
              </a:spcAft>
              <a:buSzPts val="1200"/>
              <a:buChar char="●"/>
            </a:pPr>
            <a:r>
              <a:rPr lang="en" sz="1200"/>
              <a:t>Princípio 5 – Ambiente de Pesquisa Digital Integrado e Sustentável</a:t>
            </a:r>
            <a:endParaRPr sz="1200"/>
          </a:p>
          <a:p>
            <a:pPr indent="-304800" lvl="0" marL="914400" rtl="0" algn="just">
              <a:lnSpc>
                <a:spcPct val="150000"/>
              </a:lnSpc>
              <a:spcBef>
                <a:spcPts val="0"/>
              </a:spcBef>
              <a:spcAft>
                <a:spcPts val="0"/>
              </a:spcAft>
              <a:buSzPts val="1200"/>
              <a:buChar char="●"/>
            </a:pPr>
            <a:r>
              <a:rPr lang="en" sz="1200"/>
              <a:t>Princípio 6 – Ciência cidadã, democracia e desenvolvimento</a:t>
            </a:r>
            <a:endParaRPr sz="1200"/>
          </a:p>
          <a:p>
            <a:pPr indent="-304800" lvl="0" marL="914400" rtl="0" algn="just">
              <a:lnSpc>
                <a:spcPct val="150000"/>
              </a:lnSpc>
              <a:spcBef>
                <a:spcPts val="0"/>
              </a:spcBef>
              <a:spcAft>
                <a:spcPts val="0"/>
              </a:spcAft>
              <a:buSzPts val="1200"/>
              <a:buChar char="●"/>
            </a:pPr>
            <a:r>
              <a:rPr lang="en" sz="1200"/>
              <a:t>Princípio 7 – Avaliação da Pesquisa e Impacto Societal</a:t>
            </a:r>
            <a:endParaRPr sz="1200"/>
          </a:p>
          <a:p>
            <a:pPr indent="0" lvl="0" marL="457200" rtl="0" algn="just">
              <a:lnSpc>
                <a:spcPct val="150000"/>
              </a:lnSpc>
              <a:spcBef>
                <a:spcPts val="0"/>
              </a:spcBef>
              <a:spcAft>
                <a:spcPts val="0"/>
              </a:spcAft>
              <a:buNone/>
            </a:pPr>
            <a:r>
              <a:rPr b="1" lang="en" sz="1200"/>
              <a:t>Diretrizes </a:t>
            </a:r>
            <a:r>
              <a:rPr lang="en" sz="1200"/>
              <a:t>-  Estratégias que orientam a transição para ciência aberta. </a:t>
            </a:r>
            <a:endParaRPr sz="1200"/>
          </a:p>
          <a:p>
            <a:pPr indent="0" lvl="0" marL="0" rtl="0" algn="l">
              <a:spcBef>
                <a:spcPts val="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2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“Kit” para debate do </a:t>
            </a:r>
            <a:r>
              <a:rPr lang="en"/>
              <a:t>TR</a:t>
            </a:r>
            <a:endParaRPr/>
          </a:p>
        </p:txBody>
      </p:sp>
      <p:sp>
        <p:nvSpPr>
          <p:cNvPr id="207" name="Google Shape;207;p23"/>
          <p:cNvSpPr txBox="1"/>
          <p:nvPr>
            <p:ph idx="2" type="body"/>
          </p:nvPr>
        </p:nvSpPr>
        <p:spPr>
          <a:xfrm>
            <a:off x="485775" y="1147225"/>
            <a:ext cx="4107600" cy="3788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t>- Termo de referência</a:t>
            </a:r>
            <a:endParaRPr sz="1200"/>
          </a:p>
          <a:p>
            <a:pPr indent="0" lvl="0" marL="0" rtl="0" algn="l">
              <a:lnSpc>
                <a:spcPct val="100000"/>
              </a:lnSpc>
              <a:spcBef>
                <a:spcPts val="1600"/>
              </a:spcBef>
              <a:spcAft>
                <a:spcPts val="0"/>
              </a:spcAft>
              <a:buNone/>
            </a:pPr>
            <a:r>
              <a:rPr lang="en" sz="1200"/>
              <a:t>- Livro Verde </a:t>
            </a:r>
            <a:endParaRPr sz="1200"/>
          </a:p>
          <a:p>
            <a:pPr indent="0" lvl="0" marL="0" rtl="0" algn="l">
              <a:lnSpc>
                <a:spcPct val="100000"/>
              </a:lnSpc>
              <a:spcBef>
                <a:spcPts val="1600"/>
              </a:spcBef>
              <a:spcAft>
                <a:spcPts val="0"/>
              </a:spcAft>
              <a:buClr>
                <a:schemeClr val="dk1"/>
              </a:buClr>
              <a:buSzPts val="1100"/>
              <a:buFont typeface="Arial"/>
              <a:buNone/>
            </a:pPr>
            <a:r>
              <a:rPr lang="en" sz="1200"/>
              <a:t>- Sumário executivo do Livro Verde </a:t>
            </a:r>
            <a:endParaRPr sz="1200"/>
          </a:p>
          <a:p>
            <a:pPr indent="0" lvl="0" marL="0" rtl="0" algn="l">
              <a:lnSpc>
                <a:spcPct val="100000"/>
              </a:lnSpc>
              <a:spcBef>
                <a:spcPts val="1600"/>
              </a:spcBef>
              <a:spcAft>
                <a:spcPts val="0"/>
              </a:spcAft>
              <a:buNone/>
            </a:pPr>
            <a:r>
              <a:rPr b="1" lang="en" sz="1200"/>
              <a:t>- Infográficos (3)</a:t>
            </a:r>
            <a:endParaRPr b="1" sz="1200"/>
          </a:p>
          <a:p>
            <a:pPr indent="-304800" lvl="0" marL="914400" rtl="0" algn="l">
              <a:lnSpc>
                <a:spcPct val="100000"/>
              </a:lnSpc>
              <a:spcBef>
                <a:spcPts val="1600"/>
              </a:spcBef>
              <a:spcAft>
                <a:spcPts val="0"/>
              </a:spcAft>
              <a:buSzPts val="1200"/>
              <a:buAutoNum type="arabicPeriod"/>
            </a:pPr>
            <a:r>
              <a:rPr lang="en" sz="1200"/>
              <a:t>Construindo a Política de Abertura de dados na Fiocruz? (processo político)</a:t>
            </a:r>
            <a:br>
              <a:rPr lang="en" sz="1200"/>
            </a:br>
            <a:endParaRPr sz="1200"/>
          </a:p>
          <a:p>
            <a:pPr indent="-304800" lvl="0" marL="914400" rtl="0" algn="l">
              <a:lnSpc>
                <a:spcPct val="100000"/>
              </a:lnSpc>
              <a:spcBef>
                <a:spcPts val="0"/>
              </a:spcBef>
              <a:spcAft>
                <a:spcPts val="0"/>
              </a:spcAft>
              <a:buSzPts val="1200"/>
              <a:buAutoNum type="arabicPeriod"/>
            </a:pPr>
            <a:r>
              <a:rPr lang="en" sz="1200"/>
              <a:t>Como vamos implementar a abertura de dados de pesquisa na Fiocruz? Quem faz, como faz, com que apoio etc.</a:t>
            </a:r>
            <a:br>
              <a:rPr lang="en" sz="1200"/>
            </a:br>
            <a:endParaRPr sz="1200"/>
          </a:p>
          <a:p>
            <a:pPr indent="-304800" lvl="0" marL="914400" rtl="0" algn="l">
              <a:lnSpc>
                <a:spcPct val="100000"/>
              </a:lnSpc>
              <a:spcBef>
                <a:spcPts val="0"/>
              </a:spcBef>
              <a:spcAft>
                <a:spcPts val="0"/>
              </a:spcAft>
              <a:buSzPts val="1200"/>
              <a:buAutoNum type="arabicPeriod"/>
            </a:pPr>
            <a:r>
              <a:rPr b="1" lang="en" sz="1200"/>
              <a:t>O novo ciclo de pesquisa</a:t>
            </a:r>
            <a:endParaRPr b="1" sz="1200"/>
          </a:p>
          <a:p>
            <a:pPr indent="0" lvl="0" marL="0" rtl="0" algn="l">
              <a:lnSpc>
                <a:spcPct val="100000"/>
              </a:lnSpc>
              <a:spcBef>
                <a:spcPts val="1600"/>
              </a:spcBef>
              <a:spcAft>
                <a:spcPts val="0"/>
              </a:spcAft>
              <a:buClr>
                <a:schemeClr val="dk1"/>
              </a:buClr>
              <a:buSzPts val="1100"/>
              <a:buFont typeface="Arial"/>
              <a:buNone/>
            </a:pPr>
            <a:r>
              <a:rPr i="1" lang="en" sz="1200"/>
              <a:t>- Estudo sobre Marcos legais (em breve)</a:t>
            </a:r>
            <a:endParaRPr i="1" sz="1200"/>
          </a:p>
          <a:p>
            <a:pPr indent="0" lvl="0" marL="0" rtl="0" algn="l">
              <a:lnSpc>
                <a:spcPct val="100000"/>
              </a:lnSpc>
              <a:spcBef>
                <a:spcPts val="1600"/>
              </a:spcBef>
              <a:spcAft>
                <a:spcPts val="0"/>
              </a:spcAft>
              <a:buClr>
                <a:schemeClr val="dk1"/>
              </a:buClr>
              <a:buSzPts val="1100"/>
              <a:buFont typeface="Arial"/>
              <a:buNone/>
            </a:pPr>
            <a:r>
              <a:t/>
            </a:r>
            <a:endParaRPr b="1" sz="1200"/>
          </a:p>
          <a:p>
            <a:pPr indent="0" lvl="0" marL="0" rtl="0" algn="l">
              <a:lnSpc>
                <a:spcPct val="100000"/>
              </a:lnSpc>
              <a:spcBef>
                <a:spcPts val="1600"/>
              </a:spcBef>
              <a:spcAft>
                <a:spcPts val="0"/>
              </a:spcAft>
              <a:buClr>
                <a:schemeClr val="dk1"/>
              </a:buClr>
              <a:buSzPts val="1100"/>
              <a:buFont typeface="Arial"/>
              <a:buNone/>
            </a:pPr>
            <a:r>
              <a:t/>
            </a:r>
            <a:endParaRPr b="1" sz="1200"/>
          </a:p>
          <a:p>
            <a:pPr indent="0" lvl="0" marL="0" rtl="0" algn="l">
              <a:lnSpc>
                <a:spcPct val="100000"/>
              </a:lnSpc>
              <a:spcBef>
                <a:spcPts val="1600"/>
              </a:spcBef>
              <a:spcAft>
                <a:spcPts val="0"/>
              </a:spcAft>
              <a:buNone/>
            </a:pPr>
            <a:r>
              <a:rPr lang="en" sz="1200"/>
              <a:t> </a:t>
            </a:r>
            <a:endParaRPr sz="1200"/>
          </a:p>
          <a:p>
            <a:pPr indent="0" lvl="0" marL="0" rtl="0" algn="l">
              <a:spcBef>
                <a:spcPts val="1600"/>
              </a:spcBef>
              <a:spcAft>
                <a:spcPts val="1600"/>
              </a:spcAft>
              <a:buNone/>
            </a:pPr>
            <a:r>
              <a:t/>
            </a:r>
            <a:endParaRPr/>
          </a:p>
        </p:txBody>
      </p:sp>
      <p:pic>
        <p:nvPicPr>
          <p:cNvPr id="208" name="Google Shape;208;p23"/>
          <p:cNvPicPr preferRelativeResize="0"/>
          <p:nvPr/>
        </p:nvPicPr>
        <p:blipFill>
          <a:blip r:embed="rId3">
            <a:alphaModFix/>
          </a:blip>
          <a:stretch>
            <a:fillRect/>
          </a:stretch>
        </p:blipFill>
        <p:spPr>
          <a:xfrm>
            <a:off x="7175481" y="489100"/>
            <a:ext cx="1725544" cy="4242179"/>
          </a:xfrm>
          <a:prstGeom prst="rect">
            <a:avLst/>
          </a:prstGeom>
          <a:noFill/>
          <a:ln>
            <a:noFill/>
          </a:ln>
        </p:spPr>
      </p:pic>
      <p:pic>
        <p:nvPicPr>
          <p:cNvPr id="209" name="Google Shape;209;p23"/>
          <p:cNvPicPr preferRelativeResize="0"/>
          <p:nvPr/>
        </p:nvPicPr>
        <p:blipFill>
          <a:blip r:embed="rId4">
            <a:alphaModFix/>
          </a:blip>
          <a:stretch>
            <a:fillRect/>
          </a:stretch>
        </p:blipFill>
        <p:spPr>
          <a:xfrm>
            <a:off x="5395415" y="2785136"/>
            <a:ext cx="1573374" cy="2205964"/>
          </a:xfrm>
          <a:prstGeom prst="rect">
            <a:avLst/>
          </a:prstGeom>
          <a:noFill/>
          <a:ln>
            <a:noFill/>
          </a:ln>
        </p:spPr>
      </p:pic>
      <p:pic>
        <p:nvPicPr>
          <p:cNvPr id="210" name="Google Shape;210;p23"/>
          <p:cNvPicPr preferRelativeResize="0"/>
          <p:nvPr/>
        </p:nvPicPr>
        <p:blipFill>
          <a:blip r:embed="rId5">
            <a:alphaModFix/>
          </a:blip>
          <a:stretch>
            <a:fillRect/>
          </a:stretch>
        </p:blipFill>
        <p:spPr>
          <a:xfrm>
            <a:off x="5388500" y="337733"/>
            <a:ext cx="1573374" cy="22347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2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Construindo a Política</a:t>
            </a:r>
            <a:endParaRPr/>
          </a:p>
          <a:p>
            <a:pPr indent="0" lvl="0" marL="0" rtl="0" algn="l">
              <a:spcBef>
                <a:spcPts val="0"/>
              </a:spcBef>
              <a:spcAft>
                <a:spcPts val="0"/>
              </a:spcAft>
              <a:buNone/>
            </a:pPr>
            <a:r>
              <a:t/>
            </a:r>
            <a:endParaRPr b="1" sz="1600">
              <a:latin typeface="Open Sans"/>
              <a:ea typeface="Open Sans"/>
              <a:cs typeface="Open Sans"/>
              <a:sym typeface="Open Sans"/>
            </a:endParaRPr>
          </a:p>
        </p:txBody>
      </p:sp>
      <p:sp>
        <p:nvSpPr>
          <p:cNvPr id="216" name="Google Shape;216;p24"/>
          <p:cNvSpPr txBox="1"/>
          <p:nvPr>
            <p:ph idx="1" type="body"/>
          </p:nvPr>
        </p:nvSpPr>
        <p:spPr>
          <a:xfrm>
            <a:off x="1524050" y="1432364"/>
            <a:ext cx="7079700" cy="3354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100"/>
              <a:t>Jun</a:t>
            </a:r>
            <a:br>
              <a:rPr lang="en" sz="1100"/>
            </a:br>
            <a:r>
              <a:rPr lang="en" sz="1100"/>
              <a:t>Lançamento do Termo de Referência</a:t>
            </a:r>
            <a:endParaRPr sz="1100"/>
          </a:p>
          <a:p>
            <a:pPr indent="0" lvl="0" marL="0" rtl="0" algn="l">
              <a:lnSpc>
                <a:spcPct val="100000"/>
              </a:lnSpc>
              <a:spcBef>
                <a:spcPts val="1600"/>
              </a:spcBef>
              <a:spcAft>
                <a:spcPts val="0"/>
              </a:spcAft>
              <a:buNone/>
            </a:pPr>
            <a:r>
              <a:rPr b="1" lang="en" sz="1100"/>
              <a:t>Jun a Dez</a:t>
            </a:r>
            <a:br>
              <a:rPr lang="en" sz="1100"/>
            </a:br>
            <a:r>
              <a:rPr lang="en" sz="1100"/>
              <a:t>Mobilização da comunidade Fiocruz e grupos focais </a:t>
            </a:r>
            <a:endParaRPr sz="1100"/>
          </a:p>
          <a:p>
            <a:pPr indent="-298450" lvl="0" marL="457200" rtl="0" algn="l">
              <a:lnSpc>
                <a:spcPct val="100000"/>
              </a:lnSpc>
              <a:spcBef>
                <a:spcPts val="0"/>
              </a:spcBef>
              <a:spcAft>
                <a:spcPts val="0"/>
              </a:spcAft>
              <a:buSzPts val="1100"/>
              <a:buChar char="●"/>
            </a:pPr>
            <a:r>
              <a:rPr i="1" lang="en" sz="1100"/>
              <a:t>Públicos: </a:t>
            </a:r>
            <a:r>
              <a:rPr lang="en" sz="1100"/>
              <a:t>Câmaras Técnicas, Fórum das Unidades Regionais, Projetos com exigência de abertura de dados e Projetos Piloto da Política de abertura de dados) </a:t>
            </a:r>
            <a:endParaRPr sz="1100"/>
          </a:p>
          <a:p>
            <a:pPr indent="-298450" lvl="0" marL="457200" rtl="0" algn="l">
              <a:lnSpc>
                <a:spcPct val="100000"/>
              </a:lnSpc>
              <a:spcBef>
                <a:spcPts val="0"/>
              </a:spcBef>
              <a:spcAft>
                <a:spcPts val="0"/>
              </a:spcAft>
              <a:buSzPts val="1100"/>
              <a:buChar char="●"/>
            </a:pPr>
            <a:r>
              <a:rPr i="1" lang="en" sz="1100"/>
              <a:t>Estratégia: </a:t>
            </a:r>
            <a:r>
              <a:rPr lang="en" sz="1100"/>
              <a:t>Campanha de comunicação e debates presenciais sobre o termo de referência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en" sz="1100"/>
              <a:t>Jun </a:t>
            </a:r>
            <a:br>
              <a:rPr lang="en" sz="1100"/>
            </a:br>
            <a:r>
              <a:rPr lang="en" sz="1100"/>
              <a:t>Convocatória: Mapeamento de experiências em curso de abertura de dados de pesquisa.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en" sz="1100"/>
              <a:t>Ago </a:t>
            </a:r>
            <a:endParaRPr b="1" sz="1100"/>
          </a:p>
          <a:p>
            <a:pPr indent="0" lvl="0" marL="0" rtl="0" algn="l">
              <a:lnSpc>
                <a:spcPct val="100000"/>
              </a:lnSpc>
              <a:spcBef>
                <a:spcPts val="0"/>
              </a:spcBef>
              <a:spcAft>
                <a:spcPts val="0"/>
              </a:spcAft>
              <a:buNone/>
            </a:pPr>
            <a:r>
              <a:rPr lang="en" sz="1100"/>
              <a:t>Consulta pública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en" sz="1100"/>
              <a:t>Nov </a:t>
            </a:r>
            <a:endParaRPr b="1" sz="1100"/>
          </a:p>
          <a:p>
            <a:pPr indent="0" lvl="0" marL="0" rtl="0" algn="l">
              <a:lnSpc>
                <a:spcPct val="100000"/>
              </a:lnSpc>
              <a:spcBef>
                <a:spcPts val="0"/>
              </a:spcBef>
              <a:spcAft>
                <a:spcPts val="0"/>
              </a:spcAft>
              <a:buNone/>
            </a:pPr>
            <a:r>
              <a:rPr lang="en" sz="1100"/>
              <a:t>Apreciação Conselho Deliberativo</a:t>
            </a:r>
            <a:br>
              <a:rPr lang="en" sz="1100"/>
            </a:br>
            <a:endParaRPr sz="1100"/>
          </a:p>
          <a:p>
            <a:pPr indent="0" lvl="0" marL="0" rtl="0" algn="l">
              <a:lnSpc>
                <a:spcPct val="100000"/>
              </a:lnSpc>
              <a:spcBef>
                <a:spcPts val="0"/>
              </a:spcBef>
              <a:spcAft>
                <a:spcPts val="0"/>
              </a:spcAft>
              <a:buNone/>
            </a:pPr>
            <a:r>
              <a:rPr b="1" lang="en" sz="1100"/>
              <a:t>2019 - 1o trimestre</a:t>
            </a:r>
            <a:endParaRPr b="1" sz="1100"/>
          </a:p>
          <a:p>
            <a:pPr indent="0" lvl="0" marL="0" rtl="0" algn="l">
              <a:lnSpc>
                <a:spcPct val="100000"/>
              </a:lnSpc>
              <a:spcBef>
                <a:spcPts val="0"/>
              </a:spcBef>
              <a:spcAft>
                <a:spcPts val="0"/>
              </a:spcAft>
              <a:buNone/>
            </a:pPr>
            <a:r>
              <a:rPr lang="en" sz="1100"/>
              <a:t>Publicação e vigência da Política de Abertura de Dados de Pesquisa</a:t>
            </a:r>
            <a:endParaRPr sz="1100"/>
          </a:p>
          <a:p>
            <a:pPr indent="0" lvl="0" marL="0" rtl="0" algn="l">
              <a:lnSpc>
                <a:spcPct val="100000"/>
              </a:lnSpc>
              <a:spcBef>
                <a:spcPts val="0"/>
              </a:spcBef>
              <a:spcAft>
                <a:spcPts val="1600"/>
              </a:spcAft>
              <a:buNone/>
            </a:pPr>
            <a:r>
              <a:t/>
            </a:r>
            <a:endParaRPr/>
          </a:p>
        </p:txBody>
      </p:sp>
      <p:cxnSp>
        <p:nvCxnSpPr>
          <p:cNvPr id="217" name="Google Shape;217;p24"/>
          <p:cNvCxnSpPr/>
          <p:nvPr/>
        </p:nvCxnSpPr>
        <p:spPr>
          <a:xfrm>
            <a:off x="708350" y="957950"/>
            <a:ext cx="36000" cy="4197600"/>
          </a:xfrm>
          <a:prstGeom prst="straightConnector1">
            <a:avLst/>
          </a:prstGeom>
          <a:noFill/>
          <a:ln cap="flat" cmpd="sng" w="19050">
            <a:solidFill>
              <a:srgbClr val="000000"/>
            </a:solidFill>
            <a:prstDash val="dot"/>
            <a:round/>
            <a:headEnd len="sm" w="sm" type="none"/>
            <a:tailEnd len="sm" w="sm" type="none"/>
          </a:ln>
        </p:spPr>
      </p:cxnSp>
      <p:grpSp>
        <p:nvGrpSpPr>
          <p:cNvPr id="218" name="Google Shape;218;p24"/>
          <p:cNvGrpSpPr/>
          <p:nvPr/>
        </p:nvGrpSpPr>
        <p:grpSpPr>
          <a:xfrm rot="-5400000">
            <a:off x="978950" y="1243222"/>
            <a:ext cx="129000" cy="770742"/>
            <a:chOff x="369350" y="2864883"/>
            <a:chExt cx="129000" cy="770742"/>
          </a:xfrm>
        </p:grpSpPr>
        <p:sp>
          <p:nvSpPr>
            <p:cNvPr id="219" name="Google Shape;219;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0" name="Google Shape;220;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21" name="Google Shape;221;p24"/>
          <p:cNvGrpSpPr/>
          <p:nvPr/>
        </p:nvGrpSpPr>
        <p:grpSpPr>
          <a:xfrm rot="-5400000">
            <a:off x="978950" y="1776622"/>
            <a:ext cx="129000" cy="770742"/>
            <a:chOff x="369350" y="2864883"/>
            <a:chExt cx="129000" cy="770742"/>
          </a:xfrm>
        </p:grpSpPr>
        <p:sp>
          <p:nvSpPr>
            <p:cNvPr id="222" name="Google Shape;222;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3" name="Google Shape;223;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24" name="Google Shape;224;p24"/>
          <p:cNvGrpSpPr/>
          <p:nvPr/>
        </p:nvGrpSpPr>
        <p:grpSpPr>
          <a:xfrm rot="-5400000">
            <a:off x="978950" y="2843422"/>
            <a:ext cx="129000" cy="770742"/>
            <a:chOff x="369350" y="2864883"/>
            <a:chExt cx="129000" cy="770742"/>
          </a:xfrm>
        </p:grpSpPr>
        <p:sp>
          <p:nvSpPr>
            <p:cNvPr id="225" name="Google Shape;225;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6" name="Google Shape;226;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27" name="Google Shape;227;p24"/>
          <p:cNvGrpSpPr/>
          <p:nvPr/>
        </p:nvGrpSpPr>
        <p:grpSpPr>
          <a:xfrm rot="-5400000">
            <a:off x="978950" y="3300622"/>
            <a:ext cx="129000" cy="770742"/>
            <a:chOff x="369350" y="2864883"/>
            <a:chExt cx="129000" cy="770742"/>
          </a:xfrm>
        </p:grpSpPr>
        <p:sp>
          <p:nvSpPr>
            <p:cNvPr id="228" name="Google Shape;228;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9" name="Google Shape;229;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30" name="Google Shape;230;p24"/>
          <p:cNvGrpSpPr/>
          <p:nvPr/>
        </p:nvGrpSpPr>
        <p:grpSpPr>
          <a:xfrm rot="-5400000">
            <a:off x="1012228" y="3834022"/>
            <a:ext cx="129000" cy="770742"/>
            <a:chOff x="369350" y="2864883"/>
            <a:chExt cx="129000" cy="770742"/>
          </a:xfrm>
        </p:grpSpPr>
        <p:sp>
          <p:nvSpPr>
            <p:cNvPr id="231" name="Google Shape;231;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2" name="Google Shape;232;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33" name="Google Shape;233;p24"/>
          <p:cNvGrpSpPr/>
          <p:nvPr/>
        </p:nvGrpSpPr>
        <p:grpSpPr>
          <a:xfrm rot="-5400000">
            <a:off x="1019382" y="4367422"/>
            <a:ext cx="129000" cy="770742"/>
            <a:chOff x="369350" y="2864883"/>
            <a:chExt cx="129000" cy="770742"/>
          </a:xfrm>
        </p:grpSpPr>
        <p:sp>
          <p:nvSpPr>
            <p:cNvPr id="234" name="Google Shape;234;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5" name="Google Shape;235;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236" name="Google Shape;236;p24"/>
          <p:cNvGrpSpPr/>
          <p:nvPr/>
        </p:nvGrpSpPr>
        <p:grpSpPr>
          <a:xfrm rot="-5400000">
            <a:off x="978950" y="862222"/>
            <a:ext cx="129000" cy="770742"/>
            <a:chOff x="369350" y="2864883"/>
            <a:chExt cx="129000" cy="770742"/>
          </a:xfrm>
        </p:grpSpPr>
        <p:sp>
          <p:nvSpPr>
            <p:cNvPr id="237" name="Google Shape;237;p24"/>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8" name="Google Shape;238;p24"/>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sp>
        <p:nvSpPr>
          <p:cNvPr id="239" name="Google Shape;239;p24"/>
          <p:cNvSpPr txBox="1"/>
          <p:nvPr/>
        </p:nvSpPr>
        <p:spPr>
          <a:xfrm>
            <a:off x="1492950" y="1111000"/>
            <a:ext cx="989400" cy="257400"/>
          </a:xfrm>
          <a:prstGeom prst="rect">
            <a:avLst/>
          </a:prstGeom>
          <a:solidFill>
            <a:schemeClr val="lt2"/>
          </a:solid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Open Sans"/>
                <a:ea typeface="Open Sans"/>
                <a:cs typeface="Open Sans"/>
                <a:sym typeface="Open Sans"/>
              </a:rPr>
              <a:t>VOCÊ ESTÁ AQUI</a:t>
            </a:r>
            <a:endParaRPr sz="800">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2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Dinâmica</a:t>
            </a:r>
            <a:r>
              <a:rPr lang="en"/>
              <a:t> do debate</a:t>
            </a:r>
            <a:endParaRPr/>
          </a:p>
        </p:txBody>
      </p:sp>
      <p:sp>
        <p:nvSpPr>
          <p:cNvPr id="245" name="Google Shape;245;p25"/>
          <p:cNvSpPr txBox="1"/>
          <p:nvPr>
            <p:ph type="title"/>
          </p:nvPr>
        </p:nvSpPr>
        <p:spPr>
          <a:xfrm>
            <a:off x="387900" y="1458925"/>
            <a:ext cx="8520600" cy="3509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600">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600">
              <a:latin typeface="Open Sans"/>
              <a:ea typeface="Open Sans"/>
              <a:cs typeface="Open Sans"/>
              <a:sym typeface="Open Sans"/>
            </a:endParaRPr>
          </a:p>
          <a:p>
            <a:pPr indent="0" lvl="0" marL="0" rtl="0" algn="l">
              <a:spcBef>
                <a:spcPts val="0"/>
              </a:spcBef>
              <a:spcAft>
                <a:spcPts val="0"/>
              </a:spcAft>
              <a:buNone/>
            </a:pPr>
            <a:r>
              <a:t/>
            </a:r>
            <a:endParaRPr sz="1400"/>
          </a:p>
        </p:txBody>
      </p:sp>
      <p:sp>
        <p:nvSpPr>
          <p:cNvPr id="246" name="Google Shape;246;p2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7" name="Google Shape;247;p25"/>
          <p:cNvPicPr preferRelativeResize="0"/>
          <p:nvPr/>
        </p:nvPicPr>
        <p:blipFill>
          <a:blip r:embed="rId3">
            <a:alphaModFix/>
          </a:blip>
          <a:stretch>
            <a:fillRect/>
          </a:stretch>
        </p:blipFill>
        <p:spPr>
          <a:xfrm>
            <a:off x="5930413" y="560313"/>
            <a:ext cx="2957375" cy="4173676"/>
          </a:xfrm>
          <a:prstGeom prst="rect">
            <a:avLst/>
          </a:prstGeom>
          <a:noFill/>
          <a:ln>
            <a:noFill/>
          </a:ln>
        </p:spPr>
      </p:pic>
      <p:sp>
        <p:nvSpPr>
          <p:cNvPr id="248" name="Google Shape;248;p25"/>
          <p:cNvSpPr/>
          <p:nvPr/>
        </p:nvSpPr>
        <p:spPr>
          <a:xfrm>
            <a:off x="6944988" y="1674963"/>
            <a:ext cx="928200" cy="264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Princípio X</a:t>
            </a:r>
            <a:endParaRPr b="1" sz="1000"/>
          </a:p>
        </p:txBody>
      </p:sp>
      <p:sp>
        <p:nvSpPr>
          <p:cNvPr id="249" name="Google Shape;249;p25"/>
          <p:cNvSpPr/>
          <p:nvPr/>
        </p:nvSpPr>
        <p:spPr>
          <a:xfrm>
            <a:off x="6212775" y="2086300"/>
            <a:ext cx="760200" cy="3597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Ponto Positivo</a:t>
            </a:r>
            <a:endParaRPr b="1" sz="1000"/>
          </a:p>
        </p:txBody>
      </p:sp>
      <p:sp>
        <p:nvSpPr>
          <p:cNvPr id="250" name="Google Shape;250;p25"/>
          <p:cNvSpPr/>
          <p:nvPr/>
        </p:nvSpPr>
        <p:spPr>
          <a:xfrm>
            <a:off x="7071200" y="2086300"/>
            <a:ext cx="760200" cy="359700"/>
          </a:xfrm>
          <a:prstGeom prst="rect">
            <a:avLst/>
          </a:prstGeom>
          <a:solidFill>
            <a:srgbClr val="FFFF00"/>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Ponto Polêmico</a:t>
            </a:r>
            <a:endParaRPr b="1" sz="1000"/>
          </a:p>
        </p:txBody>
      </p:sp>
      <p:sp>
        <p:nvSpPr>
          <p:cNvPr id="251" name="Google Shape;251;p25"/>
          <p:cNvSpPr/>
          <p:nvPr/>
        </p:nvSpPr>
        <p:spPr>
          <a:xfrm>
            <a:off x="7929625" y="2086300"/>
            <a:ext cx="669000" cy="359700"/>
          </a:xfrm>
          <a:prstGeom prst="rect">
            <a:avLst/>
          </a:prstGeom>
          <a:solidFill>
            <a:srgbClr val="3D85C6"/>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Dúvida</a:t>
            </a:r>
            <a:endParaRPr b="1" sz="1000"/>
          </a:p>
        </p:txBody>
      </p:sp>
      <p:sp>
        <p:nvSpPr>
          <p:cNvPr id="252" name="Google Shape;252;p25"/>
          <p:cNvSpPr txBox="1"/>
          <p:nvPr/>
        </p:nvSpPr>
        <p:spPr>
          <a:xfrm>
            <a:off x="439500" y="1262375"/>
            <a:ext cx="4689600" cy="376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Grupo 1 </a:t>
            </a:r>
            <a:endParaRPr b="1" sz="1200">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200">
                <a:latin typeface="Open Sans"/>
                <a:ea typeface="Open Sans"/>
                <a:cs typeface="Open Sans"/>
                <a:sym typeface="Open Sans"/>
              </a:rPr>
              <a:t>P1(Interesse Público) e P2 (Gestão e Abertura de Dados)</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Antônio Ivo		- </a:t>
            </a:r>
            <a:r>
              <a:rPr lang="en" sz="1200">
                <a:latin typeface="Open Sans"/>
                <a:ea typeface="Open Sans"/>
                <a:cs typeface="Open Sans"/>
                <a:sym typeface="Open Sans"/>
              </a:rPr>
              <a:t>Carlos Gadelha</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Dominichi Sá	- Celina Roitman</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solidFill>
                  <a:schemeClr val="dk1"/>
                </a:solidFill>
                <a:latin typeface="Open Sans"/>
                <a:ea typeface="Open Sans"/>
                <a:cs typeface="Open Sans"/>
                <a:sym typeface="Open Sans"/>
              </a:rPr>
              <a:t>Anne Clinio		- Bethânia Almeida	</a:t>
            </a:r>
            <a:endParaRPr sz="1200">
              <a:latin typeface="Open Sans"/>
              <a:ea typeface="Open Sans"/>
              <a:cs typeface="Open Sans"/>
              <a:sym typeface="Open Sans"/>
            </a:endParaRPr>
          </a:p>
          <a:p>
            <a:pPr indent="0" lvl="0" marL="0" rtl="0" algn="l">
              <a:spcBef>
                <a:spcPts val="0"/>
              </a:spcBef>
              <a:spcAft>
                <a:spcPts val="0"/>
              </a:spcAft>
              <a:buNone/>
            </a:pPr>
            <a:r>
              <a:t/>
            </a:r>
            <a:endParaRPr sz="1200">
              <a:latin typeface="Open Sans"/>
              <a:ea typeface="Open Sans"/>
              <a:cs typeface="Open Sans"/>
              <a:sym typeface="Open Sans"/>
            </a:endParaRPr>
          </a:p>
          <a:p>
            <a:pPr indent="0" lvl="0" marL="0" rtl="0" algn="l">
              <a:spcBef>
                <a:spcPts val="0"/>
              </a:spcBef>
              <a:spcAft>
                <a:spcPts val="0"/>
              </a:spcAft>
              <a:buNone/>
            </a:pPr>
            <a:r>
              <a:rPr b="1" lang="en" sz="1200">
                <a:latin typeface="Open Sans"/>
                <a:ea typeface="Open Sans"/>
                <a:cs typeface="Open Sans"/>
                <a:sym typeface="Open Sans"/>
              </a:rPr>
              <a:t>Grupo 2 </a:t>
            </a:r>
            <a:endParaRPr b="1" sz="1200">
              <a:latin typeface="Open Sans"/>
              <a:ea typeface="Open Sans"/>
              <a:cs typeface="Open Sans"/>
              <a:sym typeface="Open Sans"/>
            </a:endParaRPr>
          </a:p>
          <a:p>
            <a:pPr indent="0" lvl="0" marL="0" rtl="0" algn="l">
              <a:spcBef>
                <a:spcPts val="0"/>
              </a:spcBef>
              <a:spcAft>
                <a:spcPts val="0"/>
              </a:spcAft>
              <a:buNone/>
            </a:pPr>
            <a:r>
              <a:rPr lang="en" sz="1200">
                <a:latin typeface="Open Sans"/>
                <a:ea typeface="Open Sans"/>
                <a:cs typeface="Open Sans"/>
                <a:sym typeface="Open Sans"/>
              </a:rPr>
              <a:t>P3 (Marcos regulatórios) e P4 (Desenvolvimento de Capacidades) </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Danilo Doneda 	- Fabiana Passos </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Gustavo Matta	- Manoel Barral</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solidFill>
                  <a:schemeClr val="dk1"/>
                </a:solidFill>
                <a:latin typeface="Open Sans"/>
                <a:ea typeface="Open Sans"/>
                <a:cs typeface="Open Sans"/>
                <a:sym typeface="Open Sans"/>
              </a:rPr>
              <a:t>Flávia Elias		- Márcia Motta</a:t>
            </a:r>
            <a:endParaRPr sz="1200">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200">
              <a:latin typeface="Open Sans"/>
              <a:ea typeface="Open Sans"/>
              <a:cs typeface="Open Sans"/>
              <a:sym typeface="Open Sans"/>
            </a:endParaRPr>
          </a:p>
          <a:p>
            <a:pPr indent="0" lvl="0" marL="0" rtl="0" algn="l">
              <a:spcBef>
                <a:spcPts val="0"/>
              </a:spcBef>
              <a:spcAft>
                <a:spcPts val="0"/>
              </a:spcAft>
              <a:buNone/>
            </a:pPr>
            <a:r>
              <a:rPr b="1" lang="en" sz="1200">
                <a:latin typeface="Open Sans"/>
                <a:ea typeface="Open Sans"/>
                <a:cs typeface="Open Sans"/>
                <a:sym typeface="Open Sans"/>
              </a:rPr>
              <a:t>Grupo 3 </a:t>
            </a:r>
            <a:endParaRPr b="1" sz="1200">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200">
                <a:latin typeface="Open Sans"/>
                <a:ea typeface="Open Sans"/>
                <a:cs typeface="Open Sans"/>
                <a:sym typeface="Open Sans"/>
              </a:rPr>
              <a:t>P5 (Ambiente de Pesquisa), P6 (Ciência cidadã) e P7 (Avaliação)</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André Daher		- Mauricio Barreto</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latin typeface="Open Sans"/>
                <a:ea typeface="Open Sans"/>
                <a:cs typeface="Open Sans"/>
                <a:sym typeface="Open Sans"/>
              </a:rPr>
              <a:t>Rodrigo Murtinho 	- Wanderson Oliveira</a:t>
            </a:r>
            <a:endParaRPr sz="1200">
              <a:latin typeface="Open Sans"/>
              <a:ea typeface="Open Sans"/>
              <a:cs typeface="Open Sans"/>
              <a:sym typeface="Open Sans"/>
            </a:endParaRPr>
          </a:p>
          <a:p>
            <a:pPr indent="-304800" lvl="0" marL="457200" rtl="0" algn="l">
              <a:spcBef>
                <a:spcPts val="0"/>
              </a:spcBef>
              <a:spcAft>
                <a:spcPts val="0"/>
              </a:spcAft>
              <a:buSzPts val="1200"/>
              <a:buFont typeface="Open Sans"/>
              <a:buChar char="-"/>
            </a:pPr>
            <a:r>
              <a:rPr lang="en" sz="1200">
                <a:solidFill>
                  <a:schemeClr val="dk1"/>
                </a:solidFill>
                <a:latin typeface="Open Sans"/>
                <a:ea typeface="Open Sans"/>
                <a:cs typeface="Open Sans"/>
                <a:sym typeface="Open Sans"/>
              </a:rPr>
              <a:t>Paula Xavier		- Paulo Guanaes</a:t>
            </a:r>
            <a:endParaRPr sz="1200">
              <a:latin typeface="Open Sans"/>
              <a:ea typeface="Open Sans"/>
              <a:cs typeface="Open Sans"/>
              <a:sym typeface="Open Sans"/>
            </a:endParaRPr>
          </a:p>
        </p:txBody>
      </p:sp>
      <p:sp>
        <p:nvSpPr>
          <p:cNvPr id="253" name="Google Shape;253;p25"/>
          <p:cNvSpPr txBox="1"/>
          <p:nvPr/>
        </p:nvSpPr>
        <p:spPr>
          <a:xfrm>
            <a:off x="8054103" y="2606407"/>
            <a:ext cx="486600" cy="480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900">
                <a:solidFill>
                  <a:srgbClr val="666666"/>
                </a:solidFill>
              </a:rPr>
              <a:t>FAQ</a:t>
            </a:r>
            <a:endParaRPr b="1" sz="900">
              <a:solidFill>
                <a:srgbClr val="666666"/>
              </a:solidFill>
            </a:endParaRPr>
          </a:p>
        </p:txBody>
      </p:sp>
      <p:sp>
        <p:nvSpPr>
          <p:cNvPr id="254" name="Google Shape;254;p25"/>
          <p:cNvSpPr txBox="1"/>
          <p:nvPr/>
        </p:nvSpPr>
        <p:spPr>
          <a:xfrm rot="-5400000">
            <a:off x="6894075" y="2026575"/>
            <a:ext cx="372000" cy="99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666666"/>
                </a:solidFill>
              </a:rPr>
              <a:t>{</a:t>
            </a:r>
            <a:endParaRPr sz="4800">
              <a:solidFill>
                <a:srgbClr val="666666"/>
              </a:solidFill>
            </a:endParaRPr>
          </a:p>
        </p:txBody>
      </p:sp>
      <p:cxnSp>
        <p:nvCxnSpPr>
          <p:cNvPr id="255" name="Google Shape;255;p25"/>
          <p:cNvCxnSpPr/>
          <p:nvPr/>
        </p:nvCxnSpPr>
        <p:spPr>
          <a:xfrm>
            <a:off x="8264125" y="2446000"/>
            <a:ext cx="5400" cy="229500"/>
          </a:xfrm>
          <a:prstGeom prst="straightConnector1">
            <a:avLst/>
          </a:prstGeom>
          <a:noFill/>
          <a:ln cap="flat" cmpd="sng" w="38100">
            <a:solidFill>
              <a:srgbClr val="666666"/>
            </a:solidFill>
            <a:prstDash val="solid"/>
            <a:round/>
            <a:headEnd len="med" w="med" type="none"/>
            <a:tailEnd len="med" w="med" type="none"/>
          </a:ln>
        </p:spPr>
      </p:cxnSp>
      <p:sp>
        <p:nvSpPr>
          <p:cNvPr id="256" name="Google Shape;256;p25"/>
          <p:cNvSpPr txBox="1"/>
          <p:nvPr/>
        </p:nvSpPr>
        <p:spPr>
          <a:xfrm>
            <a:off x="6366775" y="2606400"/>
            <a:ext cx="1464600" cy="480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rgbClr val="434343"/>
                </a:solidFill>
              </a:rPr>
              <a:t>Apreender percepções, opiniões e sentimentos</a:t>
            </a:r>
            <a:endParaRPr b="1" sz="900">
              <a:solidFill>
                <a:srgbClr val="434343"/>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26"/>
          <p:cNvSpPr txBox="1"/>
          <p:nvPr>
            <p:ph idx="4294967295" type="title"/>
          </p:nvPr>
        </p:nvSpPr>
        <p:spPr>
          <a:xfrm>
            <a:off x="311700" y="1535250"/>
            <a:ext cx="8520600" cy="107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solidFill>
                  <a:srgbClr val="1CA688"/>
                </a:solidFill>
              </a:rPr>
              <a:t>Obrigada</a:t>
            </a:r>
            <a:endParaRPr b="1">
              <a:solidFill>
                <a:srgbClr val="1CA688"/>
              </a:solidFill>
            </a:endParaRPr>
          </a:p>
        </p:txBody>
      </p:sp>
      <p:sp>
        <p:nvSpPr>
          <p:cNvPr id="262" name="Google Shape;262;p26"/>
          <p:cNvSpPr txBox="1"/>
          <p:nvPr>
            <p:ph idx="4294967295" type="body"/>
          </p:nvPr>
        </p:nvSpPr>
        <p:spPr>
          <a:xfrm>
            <a:off x="311700" y="2729346"/>
            <a:ext cx="8520600" cy="54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t>Paula Xavier</a:t>
            </a:r>
            <a:endParaRPr b="1"/>
          </a:p>
          <a:p>
            <a:pPr indent="0" lvl="0" marL="0" rtl="0" algn="ctr">
              <a:spcBef>
                <a:spcPts val="1600"/>
              </a:spcBef>
              <a:spcAft>
                <a:spcPts val="1600"/>
              </a:spcAft>
              <a:buNone/>
            </a:pPr>
            <a:r>
              <a:rPr lang="en" sz="1400"/>
              <a:t>paula.xavier@fiocruz.br</a:t>
            </a:r>
            <a:endParaRPr sz="1400"/>
          </a:p>
        </p:txBody>
      </p:sp>
      <p:sp>
        <p:nvSpPr>
          <p:cNvPr id="263" name="Google Shape;263;p2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Roteiro</a:t>
            </a:r>
            <a:endParaRPr/>
          </a:p>
        </p:txBody>
      </p:sp>
      <p:sp>
        <p:nvSpPr>
          <p:cNvPr id="73" name="Google Shape;73;p14"/>
          <p:cNvSpPr txBox="1"/>
          <p:nvPr>
            <p:ph type="title"/>
          </p:nvPr>
        </p:nvSpPr>
        <p:spPr>
          <a:xfrm>
            <a:off x="387900" y="1306525"/>
            <a:ext cx="8520600" cy="3509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Open Sans"/>
                <a:ea typeface="Open Sans"/>
                <a:cs typeface="Open Sans"/>
                <a:sym typeface="Open Sans"/>
              </a:rPr>
              <a:t>Ciência Aberta - motivações e relevância do debate</a:t>
            </a:r>
            <a:endParaRPr b="1" sz="1600">
              <a:latin typeface="Open Sans"/>
              <a:ea typeface="Open Sans"/>
              <a:cs typeface="Open Sans"/>
              <a:sym typeface="Open Sans"/>
            </a:endParaRPr>
          </a:p>
          <a:p>
            <a:pPr indent="0" lvl="0" marL="0" rtl="0" algn="l">
              <a:spcBef>
                <a:spcPts val="0"/>
              </a:spcBef>
              <a:spcAft>
                <a:spcPts val="0"/>
              </a:spcAft>
              <a:buNone/>
            </a:pPr>
            <a:r>
              <a:t/>
            </a:r>
            <a:endParaRPr sz="1600">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600">
                <a:latin typeface="Open Sans"/>
                <a:ea typeface="Open Sans"/>
                <a:cs typeface="Open Sans"/>
                <a:sym typeface="Open Sans"/>
              </a:rPr>
              <a:t>Histórico da iniciativa na Fiocruz</a:t>
            </a:r>
            <a:endParaRPr b="1" sz="16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GTCA</a:t>
            </a:r>
            <a:endParaRPr i="1" sz="16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Pesquisa aplicada </a:t>
            </a:r>
            <a:endParaRPr i="1" sz="1600">
              <a:latin typeface="Open Sans"/>
              <a:ea typeface="Open Sans"/>
              <a:cs typeface="Open Sans"/>
              <a:sym typeface="Open Sans"/>
            </a:endParaRPr>
          </a:p>
          <a:p>
            <a:pPr indent="0" lvl="0" marL="9144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Livro Verde Ciência Aberta e Dados Abertos</a:t>
            </a:r>
            <a:endParaRPr i="1" sz="1600">
              <a:latin typeface="Open Sans"/>
              <a:ea typeface="Open Sans"/>
              <a:cs typeface="Open Sans"/>
              <a:sym typeface="Open Sans"/>
            </a:endParaRPr>
          </a:p>
          <a:p>
            <a:pPr indent="0" lvl="0" marL="9144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Marcos Legais</a:t>
            </a:r>
            <a:endParaRPr i="1" sz="16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Curso à distância e presencial</a:t>
            </a:r>
            <a:endParaRPr i="1" sz="16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rPr i="1" lang="en" sz="1600">
                <a:latin typeface="Open Sans"/>
                <a:ea typeface="Open Sans"/>
                <a:cs typeface="Open Sans"/>
                <a:sym typeface="Open Sans"/>
              </a:rPr>
              <a:t>Construção da Política e Plano Operacional</a:t>
            </a:r>
            <a:endParaRPr i="1" sz="16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t/>
            </a:r>
            <a:endParaRPr i="1" sz="1600">
              <a:latin typeface="Open Sans"/>
              <a:ea typeface="Open Sans"/>
              <a:cs typeface="Open Sans"/>
              <a:sym typeface="Open Sans"/>
            </a:endParaRPr>
          </a:p>
          <a:p>
            <a:pPr indent="0" lvl="0" marL="0" rtl="0" algn="l">
              <a:spcBef>
                <a:spcPts val="0"/>
              </a:spcBef>
              <a:spcAft>
                <a:spcPts val="0"/>
              </a:spcAft>
              <a:buNone/>
            </a:pPr>
            <a:r>
              <a:rPr b="1" lang="en" sz="1600">
                <a:latin typeface="Open Sans"/>
                <a:ea typeface="Open Sans"/>
                <a:cs typeface="Open Sans"/>
                <a:sym typeface="Open Sans"/>
              </a:rPr>
              <a:t>Promovendo o diálogo - Termo de Referência</a:t>
            </a:r>
            <a:endParaRPr sz="1600">
              <a:solidFill>
                <a:srgbClr val="000000"/>
              </a:solidFill>
              <a:latin typeface="Open Sans"/>
              <a:ea typeface="Open Sans"/>
              <a:cs typeface="Open Sans"/>
              <a:sym typeface="Open Sans"/>
            </a:endParaRPr>
          </a:p>
          <a:p>
            <a:pPr indent="0" lvl="0" marL="0" rtl="0" algn="l">
              <a:spcBef>
                <a:spcPts val="0"/>
              </a:spcBef>
              <a:spcAft>
                <a:spcPts val="0"/>
              </a:spcAft>
              <a:buNone/>
            </a:pPr>
            <a:r>
              <a:t/>
            </a:r>
            <a:endParaRPr sz="1600">
              <a:latin typeface="Open Sans"/>
              <a:ea typeface="Open Sans"/>
              <a:cs typeface="Open Sans"/>
              <a:sym typeface="Open Sans"/>
            </a:endParaRPr>
          </a:p>
          <a:p>
            <a:pPr indent="0" lvl="0" marL="0" rtl="0" algn="l">
              <a:spcBef>
                <a:spcPts val="0"/>
              </a:spcBef>
              <a:spcAft>
                <a:spcPts val="0"/>
              </a:spcAft>
              <a:buNone/>
            </a:pPr>
            <a:r>
              <a:rPr b="1" lang="en" sz="1600">
                <a:latin typeface="Open Sans"/>
                <a:ea typeface="Open Sans"/>
                <a:cs typeface="Open Sans"/>
                <a:sym typeface="Open Sans"/>
              </a:rPr>
              <a:t>Construindo a Política</a:t>
            </a:r>
            <a:endParaRPr b="1" sz="1600">
              <a:latin typeface="Open Sans"/>
              <a:ea typeface="Open Sans"/>
              <a:cs typeface="Open Sans"/>
              <a:sym typeface="Open Sans"/>
            </a:endParaRPr>
          </a:p>
          <a:p>
            <a:pPr indent="0" lvl="0" marL="0" rtl="0" algn="l">
              <a:spcBef>
                <a:spcPts val="0"/>
              </a:spcBef>
              <a:spcAft>
                <a:spcPts val="0"/>
              </a:spcAft>
              <a:buNone/>
            </a:pPr>
            <a:r>
              <a:t/>
            </a:r>
            <a:endParaRPr sz="1400"/>
          </a:p>
        </p:txBody>
      </p:sp>
      <p:sp>
        <p:nvSpPr>
          <p:cNvPr id="74" name="Google Shape;74;p1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 que é a Ciência Aberta?</a:t>
            </a:r>
            <a:endParaRPr/>
          </a:p>
        </p:txBody>
      </p:sp>
      <p:sp>
        <p:nvSpPr>
          <p:cNvPr id="80" name="Google Shape;80;p15"/>
          <p:cNvSpPr txBox="1"/>
          <p:nvPr>
            <p:ph type="title"/>
          </p:nvPr>
        </p:nvSpPr>
        <p:spPr>
          <a:xfrm>
            <a:off x="387900" y="1306525"/>
            <a:ext cx="4237200" cy="18933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400">
                <a:latin typeface="Open Sans"/>
                <a:ea typeface="Open Sans"/>
                <a:cs typeface="Open Sans"/>
                <a:sym typeface="Open Sans"/>
              </a:rPr>
              <a:t>“Open science represents an approach to research that is collaborative, transparent and accessible. Open science occurs across the research process and there are many different activities that can be considered part of this evolution in science. The open science monitor tracks trends in areas that have consistent and reliable data.” </a:t>
            </a:r>
            <a:br>
              <a:rPr lang="en" sz="1400">
                <a:latin typeface="Open Sans"/>
                <a:ea typeface="Open Sans"/>
                <a:cs typeface="Open Sans"/>
                <a:sym typeface="Open Sans"/>
              </a:rPr>
            </a:br>
            <a:r>
              <a:rPr lang="en" sz="1000">
                <a:latin typeface="Open Sans"/>
                <a:ea typeface="Open Sans"/>
                <a:cs typeface="Open Sans"/>
                <a:sym typeface="Open Sans"/>
              </a:rPr>
              <a:t>(European </a:t>
            </a:r>
            <a:r>
              <a:rPr lang="en" sz="1000">
                <a:latin typeface="Open Sans"/>
                <a:ea typeface="Open Sans"/>
                <a:cs typeface="Open Sans"/>
                <a:sym typeface="Open Sans"/>
              </a:rPr>
              <a:t>Commission</a:t>
            </a:r>
            <a:r>
              <a:rPr lang="en" sz="1000">
                <a:latin typeface="Open Sans"/>
                <a:ea typeface="Open Sans"/>
                <a:cs typeface="Open Sans"/>
                <a:sym typeface="Open Sans"/>
              </a:rPr>
              <a:t>, mar 2017)</a:t>
            </a:r>
            <a:endParaRPr sz="1000">
              <a:latin typeface="Open Sans"/>
              <a:ea typeface="Open Sans"/>
              <a:cs typeface="Open Sans"/>
              <a:sym typeface="Open Sans"/>
            </a:endParaRPr>
          </a:p>
          <a:p>
            <a:pPr indent="0" lvl="0" marL="0" rtl="0" algn="l">
              <a:lnSpc>
                <a:spcPct val="150000"/>
              </a:lnSpc>
              <a:spcBef>
                <a:spcPts val="0"/>
              </a:spcBef>
              <a:spcAft>
                <a:spcPts val="0"/>
              </a:spcAft>
              <a:buNone/>
            </a:pPr>
            <a:r>
              <a:t/>
            </a:r>
            <a:endParaRPr sz="1800"/>
          </a:p>
          <a:p>
            <a:pPr indent="0" lvl="0" marL="0" rtl="0" algn="l">
              <a:spcBef>
                <a:spcPts val="0"/>
              </a:spcBef>
              <a:spcAft>
                <a:spcPts val="0"/>
              </a:spcAft>
              <a:buNone/>
            </a:pPr>
            <a:r>
              <a:t/>
            </a:r>
            <a:endParaRPr sz="1800"/>
          </a:p>
        </p:txBody>
      </p:sp>
      <p:pic>
        <p:nvPicPr>
          <p:cNvPr id="81" name="Google Shape;81;p15"/>
          <p:cNvPicPr preferRelativeResize="0"/>
          <p:nvPr/>
        </p:nvPicPr>
        <p:blipFill>
          <a:blip r:embed="rId3">
            <a:alphaModFix/>
          </a:blip>
          <a:stretch>
            <a:fillRect/>
          </a:stretch>
        </p:blipFill>
        <p:spPr>
          <a:xfrm>
            <a:off x="4560325" y="512350"/>
            <a:ext cx="4360627" cy="4500575"/>
          </a:xfrm>
          <a:prstGeom prst="rect">
            <a:avLst/>
          </a:prstGeom>
          <a:noFill/>
          <a:ln>
            <a:noFill/>
          </a:ln>
        </p:spPr>
      </p:pic>
      <p:sp>
        <p:nvSpPr>
          <p:cNvPr id="82" name="Google Shape;82;p1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 - m</a:t>
            </a:r>
            <a:r>
              <a:rPr lang="en"/>
              <a:t>otivações e relevância do debate</a:t>
            </a:r>
            <a:endParaRPr/>
          </a:p>
        </p:txBody>
      </p:sp>
      <p:grpSp>
        <p:nvGrpSpPr>
          <p:cNvPr id="88" name="Google Shape;88;p16"/>
          <p:cNvGrpSpPr/>
          <p:nvPr/>
        </p:nvGrpSpPr>
        <p:grpSpPr>
          <a:xfrm>
            <a:off x="437825" y="1568589"/>
            <a:ext cx="2685450" cy="3086700"/>
            <a:chOff x="437825" y="1568589"/>
            <a:chExt cx="2685450" cy="3086700"/>
          </a:xfrm>
        </p:grpSpPr>
        <p:sp>
          <p:nvSpPr>
            <p:cNvPr id="89" name="Google Shape;89;p16"/>
            <p:cNvSpPr/>
            <p:nvPr/>
          </p:nvSpPr>
          <p:spPr>
            <a:xfrm>
              <a:off x="4400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6"/>
            <p:cNvSpPr txBox="1"/>
            <p:nvPr/>
          </p:nvSpPr>
          <p:spPr>
            <a:xfrm>
              <a:off x="437825" y="1568589"/>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1" name="Google Shape;91;p16"/>
          <p:cNvSpPr txBox="1"/>
          <p:nvPr>
            <p:ph idx="4294967295" type="body"/>
          </p:nvPr>
        </p:nvSpPr>
        <p:spPr>
          <a:xfrm>
            <a:off x="516625" y="1562875"/>
            <a:ext cx="2484300" cy="4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rPr>
              <a:t>Novo paradigma</a:t>
            </a:r>
            <a:endParaRPr b="1">
              <a:solidFill>
                <a:schemeClr val="lt1"/>
              </a:solidFill>
            </a:endParaRPr>
          </a:p>
        </p:txBody>
      </p:sp>
      <p:sp>
        <p:nvSpPr>
          <p:cNvPr id="92" name="Google Shape;92;p16"/>
          <p:cNvSpPr txBox="1"/>
          <p:nvPr>
            <p:ph idx="4294967295" type="body"/>
          </p:nvPr>
        </p:nvSpPr>
        <p:spPr>
          <a:xfrm>
            <a:off x="518000" y="2091275"/>
            <a:ext cx="24945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Mudanças de alcance global</a:t>
            </a:r>
            <a:r>
              <a:rPr lang="en" sz="1200"/>
              <a:t> </a:t>
            </a:r>
            <a:endParaRPr sz="1200"/>
          </a:p>
          <a:p>
            <a:pPr indent="0" lvl="0" marL="0" rtl="0" algn="l">
              <a:spcBef>
                <a:spcPts val="800"/>
              </a:spcBef>
              <a:spcAft>
                <a:spcPts val="0"/>
              </a:spcAft>
              <a:buNone/>
            </a:pPr>
            <a:r>
              <a:rPr lang="en" sz="1200"/>
              <a:t>Novas práticas no fazer, comunicar e avaliar ciência</a:t>
            </a:r>
            <a:endParaRPr sz="1200"/>
          </a:p>
          <a:p>
            <a:pPr indent="0" lvl="0" marL="457200" rtl="0" algn="l">
              <a:spcBef>
                <a:spcPts val="800"/>
              </a:spcBef>
              <a:spcAft>
                <a:spcPts val="0"/>
              </a:spcAft>
              <a:buNone/>
            </a:pPr>
            <a:r>
              <a:rPr lang="en" sz="1000"/>
              <a:t>abertura de dados, cadernos abertos de laboratório, open peer review, ciência cidadã</a:t>
            </a:r>
            <a:endParaRPr sz="1000"/>
          </a:p>
          <a:p>
            <a:pPr indent="0" lvl="0" marL="0" rtl="0" algn="l">
              <a:spcBef>
                <a:spcPts val="800"/>
              </a:spcBef>
              <a:spcAft>
                <a:spcPts val="0"/>
              </a:spcAft>
              <a:buNone/>
            </a:pPr>
            <a:r>
              <a:t/>
            </a:r>
            <a:endParaRPr sz="1200"/>
          </a:p>
          <a:p>
            <a:pPr indent="0" lvl="0" marL="0" rtl="0" algn="l">
              <a:spcBef>
                <a:spcPts val="800"/>
              </a:spcBef>
              <a:spcAft>
                <a:spcPts val="800"/>
              </a:spcAft>
              <a:buNone/>
            </a:pPr>
            <a:r>
              <a:rPr lang="en" sz="1200"/>
              <a:t>Desconfiança, resistência, medos, dúvidas…...</a:t>
            </a:r>
            <a:endParaRPr sz="1200"/>
          </a:p>
        </p:txBody>
      </p:sp>
      <p:grpSp>
        <p:nvGrpSpPr>
          <p:cNvPr id="93" name="Google Shape;93;p16"/>
          <p:cNvGrpSpPr/>
          <p:nvPr/>
        </p:nvGrpSpPr>
        <p:grpSpPr>
          <a:xfrm>
            <a:off x="3230400" y="1568589"/>
            <a:ext cx="2683200" cy="3086700"/>
            <a:chOff x="3230400" y="1568589"/>
            <a:chExt cx="2683200" cy="3086700"/>
          </a:xfrm>
        </p:grpSpPr>
        <p:sp>
          <p:nvSpPr>
            <p:cNvPr id="94" name="Google Shape;94;p16"/>
            <p:cNvSpPr/>
            <p:nvPr/>
          </p:nvSpPr>
          <p:spPr>
            <a:xfrm>
              <a:off x="3230400"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6"/>
            <p:cNvSpPr txBox="1"/>
            <p:nvPr/>
          </p:nvSpPr>
          <p:spPr>
            <a:xfrm>
              <a:off x="3230400"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 name="Google Shape;96;p16"/>
          <p:cNvSpPr txBox="1"/>
          <p:nvPr>
            <p:ph idx="4294967295" type="body"/>
          </p:nvPr>
        </p:nvSpPr>
        <p:spPr>
          <a:xfrm>
            <a:off x="3316800" y="1562875"/>
            <a:ext cx="2596800" cy="4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rPr>
              <a:t>Políticas/Estratégias</a:t>
            </a:r>
            <a:endParaRPr b="1">
              <a:solidFill>
                <a:schemeClr val="lt1"/>
              </a:solidFill>
            </a:endParaRPr>
          </a:p>
        </p:txBody>
      </p:sp>
      <p:sp>
        <p:nvSpPr>
          <p:cNvPr id="97" name="Google Shape;97;p16"/>
          <p:cNvSpPr txBox="1"/>
          <p:nvPr>
            <p:ph idx="4294967295" type="body"/>
          </p:nvPr>
        </p:nvSpPr>
        <p:spPr>
          <a:xfrm>
            <a:off x="3316825" y="2091277"/>
            <a:ext cx="24843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Governamentais</a:t>
            </a:r>
            <a:endParaRPr sz="1200"/>
          </a:p>
          <a:p>
            <a:pPr indent="0" lvl="0" marL="0" rtl="0" algn="l">
              <a:spcBef>
                <a:spcPts val="800"/>
              </a:spcBef>
              <a:spcAft>
                <a:spcPts val="0"/>
              </a:spcAft>
              <a:buNone/>
            </a:pPr>
            <a:r>
              <a:rPr lang="en" sz="1200"/>
              <a:t>Financiadores - Planos de Gestão de Dados mandatório</a:t>
            </a:r>
            <a:endParaRPr sz="1200"/>
          </a:p>
          <a:p>
            <a:pPr indent="0" lvl="0" marL="457200" rtl="0" algn="l">
              <a:spcBef>
                <a:spcPts val="800"/>
              </a:spcBef>
              <a:spcAft>
                <a:spcPts val="0"/>
              </a:spcAft>
              <a:buNone/>
            </a:pPr>
            <a:r>
              <a:rPr lang="en" sz="1000"/>
              <a:t>NIH, H2020, Gates, Welcome</a:t>
            </a:r>
            <a:endParaRPr sz="1000"/>
          </a:p>
          <a:p>
            <a:pPr indent="0" lvl="0" marL="0" rtl="0" algn="l">
              <a:spcBef>
                <a:spcPts val="800"/>
              </a:spcBef>
              <a:spcAft>
                <a:spcPts val="0"/>
              </a:spcAft>
              <a:buNone/>
            </a:pPr>
            <a:r>
              <a:rPr lang="en" sz="1200"/>
              <a:t>Criação de um novo ecosistema</a:t>
            </a:r>
            <a:endParaRPr sz="1200"/>
          </a:p>
          <a:p>
            <a:pPr indent="0" lvl="0" marL="457200" rtl="0" algn="l">
              <a:spcBef>
                <a:spcPts val="800"/>
              </a:spcBef>
              <a:spcAft>
                <a:spcPts val="0"/>
              </a:spcAft>
              <a:buNone/>
            </a:pPr>
            <a:r>
              <a:rPr lang="en" sz="1000"/>
              <a:t>Políticas, plataformas, padrões, recursos, capacitação, marcos legais, sist. recompensa</a:t>
            </a:r>
            <a:endParaRPr sz="1000"/>
          </a:p>
          <a:p>
            <a:pPr indent="0" lvl="0" marL="0" rtl="0" algn="l">
              <a:spcBef>
                <a:spcPts val="800"/>
              </a:spcBef>
              <a:spcAft>
                <a:spcPts val="0"/>
              </a:spcAft>
              <a:buNone/>
            </a:pPr>
            <a:r>
              <a:t/>
            </a:r>
            <a:endParaRPr sz="1200"/>
          </a:p>
          <a:p>
            <a:pPr indent="0" lvl="0" marL="0" rtl="0" algn="l">
              <a:spcBef>
                <a:spcPts val="800"/>
              </a:spcBef>
              <a:spcAft>
                <a:spcPts val="800"/>
              </a:spcAft>
              <a:buNone/>
            </a:pPr>
            <a:r>
              <a:t/>
            </a:r>
            <a:endParaRPr sz="1200"/>
          </a:p>
        </p:txBody>
      </p:sp>
      <p:grpSp>
        <p:nvGrpSpPr>
          <p:cNvPr id="98" name="Google Shape;98;p16"/>
          <p:cNvGrpSpPr/>
          <p:nvPr/>
        </p:nvGrpSpPr>
        <p:grpSpPr>
          <a:xfrm>
            <a:off x="6022975" y="1568589"/>
            <a:ext cx="2685450" cy="3086700"/>
            <a:chOff x="6022975" y="1568589"/>
            <a:chExt cx="2685450" cy="3086700"/>
          </a:xfrm>
        </p:grpSpPr>
        <p:sp>
          <p:nvSpPr>
            <p:cNvPr id="99" name="Google Shape;99;p16"/>
            <p:cNvSpPr/>
            <p:nvPr/>
          </p:nvSpPr>
          <p:spPr>
            <a:xfrm>
              <a:off x="60229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txBox="1"/>
            <p:nvPr/>
          </p:nvSpPr>
          <p:spPr>
            <a:xfrm>
              <a:off x="6025225"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1" name="Google Shape;101;p16"/>
          <p:cNvSpPr txBox="1"/>
          <p:nvPr>
            <p:ph idx="4294967295" type="body"/>
          </p:nvPr>
        </p:nvSpPr>
        <p:spPr>
          <a:xfrm>
            <a:off x="6107075" y="1562875"/>
            <a:ext cx="2484300" cy="4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rPr>
              <a:t>Fiocruz</a:t>
            </a:r>
            <a:endParaRPr b="1">
              <a:solidFill>
                <a:schemeClr val="lt1"/>
              </a:solidFill>
            </a:endParaRPr>
          </a:p>
        </p:txBody>
      </p:sp>
      <p:sp>
        <p:nvSpPr>
          <p:cNvPr id="102" name="Google Shape;102;p16"/>
          <p:cNvSpPr txBox="1"/>
          <p:nvPr>
            <p:ph idx="4294967295" type="body"/>
          </p:nvPr>
        </p:nvSpPr>
        <p:spPr>
          <a:xfrm>
            <a:off x="6105400" y="2091277"/>
            <a:ext cx="24945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Protagonismo nacional</a:t>
            </a:r>
            <a:endParaRPr sz="1200"/>
          </a:p>
          <a:p>
            <a:pPr indent="0" lvl="0" marL="0" rtl="0" algn="l">
              <a:spcBef>
                <a:spcPts val="800"/>
              </a:spcBef>
              <a:spcAft>
                <a:spcPts val="0"/>
              </a:spcAft>
              <a:buNone/>
            </a:pPr>
            <a:r>
              <a:rPr lang="en" sz="1200"/>
              <a:t>Co-responsabilização comunidade científica</a:t>
            </a:r>
            <a:endParaRPr sz="1200"/>
          </a:p>
          <a:p>
            <a:pPr indent="0" lvl="0" marL="0" rtl="0" algn="l">
              <a:spcBef>
                <a:spcPts val="800"/>
              </a:spcBef>
              <a:spcAft>
                <a:spcPts val="800"/>
              </a:spcAft>
              <a:buNone/>
            </a:pPr>
            <a:r>
              <a:rPr lang="en" sz="1200"/>
              <a:t>Apropriação da CA à partir dos seus valores e missão</a:t>
            </a:r>
            <a:endParaRPr sz="1200"/>
          </a:p>
        </p:txBody>
      </p:sp>
      <p:sp>
        <p:nvSpPr>
          <p:cNvPr id="103" name="Google Shape;103;p16"/>
          <p:cNvSpPr txBox="1"/>
          <p:nvPr>
            <p:ph idx="4294967295" type="body"/>
          </p:nvPr>
        </p:nvSpPr>
        <p:spPr>
          <a:xfrm>
            <a:off x="363325" y="4770625"/>
            <a:ext cx="8345100" cy="411900"/>
          </a:xfrm>
          <a:prstGeom prst="rect">
            <a:avLst/>
          </a:prstGeom>
        </p:spPr>
        <p:txBody>
          <a:bodyPr anchorCtr="0" anchor="t" bIns="91425" lIns="91425" spcFirstLastPara="1" rIns="91425" wrap="square" tIns="91425">
            <a:noAutofit/>
          </a:bodyPr>
          <a:lstStyle/>
          <a:p>
            <a:pPr indent="0" lvl="0" marL="0" rtl="0" algn="l">
              <a:spcBef>
                <a:spcPts val="0"/>
              </a:spcBef>
              <a:spcAft>
                <a:spcPts val="800"/>
              </a:spcAft>
              <a:buNone/>
            </a:pPr>
            <a:r>
              <a:rPr lang="en" sz="900"/>
              <a:t>* </a:t>
            </a:r>
            <a:endParaRPr sz="900"/>
          </a:p>
        </p:txBody>
      </p:sp>
      <p:sp>
        <p:nvSpPr>
          <p:cNvPr id="104" name="Google Shape;104;p1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grpSp>
        <p:nvGrpSpPr>
          <p:cNvPr id="109" name="Google Shape;109;p17"/>
          <p:cNvGrpSpPr/>
          <p:nvPr/>
        </p:nvGrpSpPr>
        <p:grpSpPr>
          <a:xfrm>
            <a:off x="3230400" y="1568589"/>
            <a:ext cx="2683200" cy="3086700"/>
            <a:chOff x="3230400" y="1568589"/>
            <a:chExt cx="2683200" cy="3086700"/>
          </a:xfrm>
        </p:grpSpPr>
        <p:sp>
          <p:nvSpPr>
            <p:cNvPr id="110" name="Google Shape;110;p17"/>
            <p:cNvSpPr/>
            <p:nvPr/>
          </p:nvSpPr>
          <p:spPr>
            <a:xfrm>
              <a:off x="3230400"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7"/>
            <p:cNvSpPr txBox="1"/>
            <p:nvPr/>
          </p:nvSpPr>
          <p:spPr>
            <a:xfrm>
              <a:off x="3230400"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2" name="Google Shape;112;p17"/>
          <p:cNvSpPr txBox="1"/>
          <p:nvPr>
            <p:ph idx="4294967295" type="body"/>
          </p:nvPr>
        </p:nvSpPr>
        <p:spPr>
          <a:xfrm>
            <a:off x="3316800" y="1562875"/>
            <a:ext cx="2484300" cy="4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rPr>
              <a:t>Benefícios</a:t>
            </a:r>
            <a:endParaRPr b="1">
              <a:solidFill>
                <a:schemeClr val="lt1"/>
              </a:solidFill>
            </a:endParaRPr>
          </a:p>
        </p:txBody>
      </p:sp>
      <p:sp>
        <p:nvSpPr>
          <p:cNvPr id="113" name="Google Shape;113;p17"/>
          <p:cNvSpPr txBox="1"/>
          <p:nvPr>
            <p:ph idx="4294967295" type="body"/>
          </p:nvPr>
        </p:nvSpPr>
        <p:spPr>
          <a:xfrm>
            <a:off x="3316825" y="2091277"/>
            <a:ext cx="2484300" cy="2563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R</a:t>
            </a:r>
            <a:r>
              <a:rPr lang="en" sz="1200"/>
              <a:t>eprodutibilidade </a:t>
            </a:r>
            <a:endParaRPr sz="1200"/>
          </a:p>
          <a:p>
            <a:pPr indent="-304800" lvl="0" marL="457200" rtl="0" algn="l">
              <a:spcBef>
                <a:spcPts val="0"/>
              </a:spcBef>
              <a:spcAft>
                <a:spcPts val="0"/>
              </a:spcAft>
              <a:buSzPts val="1200"/>
              <a:buChar char="●"/>
            </a:pPr>
            <a:r>
              <a:rPr lang="en" sz="1200"/>
              <a:t>Maior transparência</a:t>
            </a:r>
            <a:endParaRPr sz="1200"/>
          </a:p>
          <a:p>
            <a:pPr indent="-304800" lvl="0" marL="457200" rtl="0" algn="l">
              <a:spcBef>
                <a:spcPts val="0"/>
              </a:spcBef>
              <a:spcAft>
                <a:spcPts val="0"/>
              </a:spcAft>
              <a:buSzPts val="1200"/>
              <a:buChar char="●"/>
            </a:pPr>
            <a:r>
              <a:rPr lang="en" sz="1200"/>
              <a:t>Velocidade de circulação da informação </a:t>
            </a:r>
            <a:endParaRPr sz="1200"/>
          </a:p>
          <a:p>
            <a:pPr indent="-304800" lvl="0" marL="457200" rtl="0" algn="l">
              <a:spcBef>
                <a:spcPts val="0"/>
              </a:spcBef>
              <a:spcAft>
                <a:spcPts val="0"/>
              </a:spcAft>
              <a:buSzPts val="1200"/>
              <a:buChar char="●"/>
            </a:pPr>
            <a:r>
              <a:rPr lang="en" sz="1200"/>
              <a:t>Reuso de dados</a:t>
            </a:r>
            <a:endParaRPr sz="1200"/>
          </a:p>
        </p:txBody>
      </p:sp>
      <p:grpSp>
        <p:nvGrpSpPr>
          <p:cNvPr id="114" name="Google Shape;114;p17"/>
          <p:cNvGrpSpPr/>
          <p:nvPr/>
        </p:nvGrpSpPr>
        <p:grpSpPr>
          <a:xfrm>
            <a:off x="6022975" y="1568589"/>
            <a:ext cx="2685450" cy="3086700"/>
            <a:chOff x="6022975" y="1568589"/>
            <a:chExt cx="2685450" cy="3086700"/>
          </a:xfrm>
        </p:grpSpPr>
        <p:sp>
          <p:nvSpPr>
            <p:cNvPr id="115" name="Google Shape;115;p17"/>
            <p:cNvSpPr/>
            <p:nvPr/>
          </p:nvSpPr>
          <p:spPr>
            <a:xfrm>
              <a:off x="60229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7"/>
            <p:cNvSpPr txBox="1"/>
            <p:nvPr/>
          </p:nvSpPr>
          <p:spPr>
            <a:xfrm>
              <a:off x="6025225"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7" name="Google Shape;117;p17"/>
          <p:cNvSpPr txBox="1"/>
          <p:nvPr>
            <p:ph idx="4294967295" type="body"/>
          </p:nvPr>
        </p:nvSpPr>
        <p:spPr>
          <a:xfrm>
            <a:off x="6107075" y="1562875"/>
            <a:ext cx="2484300" cy="4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rPr>
              <a:t>Desafios</a:t>
            </a:r>
            <a:endParaRPr b="1">
              <a:solidFill>
                <a:schemeClr val="lt1"/>
              </a:solidFill>
            </a:endParaRPr>
          </a:p>
        </p:txBody>
      </p:sp>
      <p:sp>
        <p:nvSpPr>
          <p:cNvPr id="118" name="Google Shape;118;p17"/>
          <p:cNvSpPr txBox="1"/>
          <p:nvPr>
            <p:ph idx="4294967295" type="body"/>
          </p:nvPr>
        </p:nvSpPr>
        <p:spPr>
          <a:xfrm>
            <a:off x="6105400" y="2091277"/>
            <a:ext cx="2494500" cy="2563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Disputas pela prioridade da descoberta</a:t>
            </a:r>
            <a:endParaRPr sz="1200"/>
          </a:p>
          <a:p>
            <a:pPr indent="-304800" lvl="0" marL="457200" rtl="0" algn="l">
              <a:spcBef>
                <a:spcPts val="0"/>
              </a:spcBef>
              <a:spcAft>
                <a:spcPts val="0"/>
              </a:spcAft>
              <a:buSzPts val="1200"/>
              <a:buChar char="●"/>
            </a:pPr>
            <a:r>
              <a:rPr lang="en" sz="1200"/>
              <a:t>Preservação de dados</a:t>
            </a:r>
            <a:endParaRPr sz="1200"/>
          </a:p>
          <a:p>
            <a:pPr indent="-304800" lvl="0" marL="457200" rtl="0" algn="l">
              <a:spcBef>
                <a:spcPts val="0"/>
              </a:spcBef>
              <a:spcAft>
                <a:spcPts val="0"/>
              </a:spcAft>
              <a:buSzPts val="1200"/>
              <a:buChar char="●"/>
            </a:pPr>
            <a:r>
              <a:rPr lang="en" sz="1200"/>
              <a:t>Propriedade intelectual </a:t>
            </a:r>
            <a:endParaRPr sz="1200"/>
          </a:p>
          <a:p>
            <a:pPr indent="-304800" lvl="0" marL="457200" rtl="0" algn="l">
              <a:spcBef>
                <a:spcPts val="0"/>
              </a:spcBef>
              <a:spcAft>
                <a:spcPts val="0"/>
              </a:spcAft>
              <a:buSzPts val="1200"/>
              <a:buChar char="●"/>
            </a:pPr>
            <a:r>
              <a:rPr lang="en" sz="1200"/>
              <a:t>Dados sensíveis ou confidenciais</a:t>
            </a:r>
            <a:endParaRPr sz="1200"/>
          </a:p>
          <a:p>
            <a:pPr indent="0" lvl="0" marL="0" rtl="0" algn="l">
              <a:spcBef>
                <a:spcPts val="800"/>
              </a:spcBef>
              <a:spcAft>
                <a:spcPts val="800"/>
              </a:spcAft>
              <a:buNone/>
            </a:pPr>
            <a:r>
              <a:t/>
            </a:r>
            <a:endParaRPr sz="1200"/>
          </a:p>
        </p:txBody>
      </p:sp>
      <p:sp>
        <p:nvSpPr>
          <p:cNvPr id="119" name="Google Shape;119;p1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7"/>
          <p:cNvSpPr txBox="1"/>
          <p:nvPr/>
        </p:nvSpPr>
        <p:spPr>
          <a:xfrm>
            <a:off x="304800" y="0"/>
            <a:ext cx="8191500" cy="1390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4200">
                <a:solidFill>
                  <a:schemeClr val="dk1"/>
                </a:solidFill>
                <a:latin typeface="Economica"/>
                <a:ea typeface="Economica"/>
                <a:cs typeface="Economica"/>
                <a:sym typeface="Economica"/>
              </a:rPr>
              <a:t>CA - motivações e relevância do debate</a:t>
            </a:r>
            <a:endParaRPr sz="4200">
              <a:solidFill>
                <a:schemeClr val="dk1"/>
              </a:solidFill>
              <a:latin typeface="Economica"/>
              <a:ea typeface="Economica"/>
              <a:cs typeface="Economica"/>
              <a:sym typeface="Economica"/>
            </a:endParaRPr>
          </a:p>
        </p:txBody>
      </p:sp>
      <p:sp>
        <p:nvSpPr>
          <p:cNvPr id="121" name="Google Shape;121;p17"/>
          <p:cNvSpPr txBox="1"/>
          <p:nvPr/>
        </p:nvSpPr>
        <p:spPr>
          <a:xfrm>
            <a:off x="304800" y="1876425"/>
            <a:ext cx="2381100" cy="27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Quais </a:t>
            </a:r>
            <a:r>
              <a:rPr lang="en">
                <a:latin typeface="Open Sans"/>
                <a:ea typeface="Open Sans"/>
                <a:cs typeface="Open Sans"/>
                <a:sym typeface="Open Sans"/>
              </a:rPr>
              <a:t>as oportunidades e os desafios para a Fiocruz?</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rPr lang="en" sz="1200">
                <a:latin typeface="Open Sans"/>
                <a:ea typeface="Open Sans"/>
                <a:cs typeface="Open Sans"/>
                <a:sym typeface="Open Sans"/>
              </a:rPr>
              <a:t>Aumento da desigualdade científica (zika)</a:t>
            </a:r>
            <a:endParaRPr sz="1200">
              <a:latin typeface="Open Sans"/>
              <a:ea typeface="Open Sans"/>
              <a:cs typeface="Open Sans"/>
              <a:sym typeface="Open Sans"/>
            </a:endParaRPr>
          </a:p>
          <a:p>
            <a:pPr indent="0" lvl="0" marL="0" rtl="0" algn="l">
              <a:spcBef>
                <a:spcPts val="0"/>
              </a:spcBef>
              <a:spcAft>
                <a:spcPts val="0"/>
              </a:spcAft>
              <a:buNone/>
            </a:pPr>
            <a:r>
              <a:t/>
            </a:r>
            <a:endParaRPr sz="1200">
              <a:latin typeface="Open Sans"/>
              <a:ea typeface="Open Sans"/>
              <a:cs typeface="Open Sans"/>
              <a:sym typeface="Open Sans"/>
            </a:endParaRPr>
          </a:p>
          <a:p>
            <a:pPr indent="0" lvl="0" marL="0" rtl="0" algn="l">
              <a:spcBef>
                <a:spcPts val="0"/>
              </a:spcBef>
              <a:spcAft>
                <a:spcPts val="0"/>
              </a:spcAft>
              <a:buNone/>
            </a:pPr>
            <a:r>
              <a:rPr lang="en" sz="1200">
                <a:latin typeface="Open Sans"/>
                <a:ea typeface="Open Sans"/>
                <a:cs typeface="Open Sans"/>
                <a:sym typeface="Open Sans"/>
              </a:rPr>
              <a:t>Economia de recursos</a:t>
            </a:r>
            <a:endParaRPr sz="1200">
              <a:latin typeface="Open Sans"/>
              <a:ea typeface="Open Sans"/>
              <a:cs typeface="Open Sans"/>
              <a:sym typeface="Open Sans"/>
            </a:endParaRPr>
          </a:p>
          <a:p>
            <a:pPr indent="0" lvl="0" marL="0" rtl="0" algn="l">
              <a:spcBef>
                <a:spcPts val="0"/>
              </a:spcBef>
              <a:spcAft>
                <a:spcPts val="0"/>
              </a:spcAft>
              <a:buNone/>
            </a:pPr>
            <a:r>
              <a:t/>
            </a:r>
            <a:endParaRPr sz="1200">
              <a:latin typeface="Open Sans"/>
              <a:ea typeface="Open Sans"/>
              <a:cs typeface="Open Sans"/>
              <a:sym typeface="Open Sans"/>
            </a:endParaRPr>
          </a:p>
          <a:p>
            <a:pPr indent="0" lvl="0" marL="0" rtl="0" algn="l">
              <a:spcBef>
                <a:spcPts val="0"/>
              </a:spcBef>
              <a:spcAft>
                <a:spcPts val="0"/>
              </a:spcAft>
              <a:buNone/>
            </a:pPr>
            <a:r>
              <a:rPr lang="en" sz="1200">
                <a:latin typeface="Open Sans"/>
                <a:ea typeface="Open Sans"/>
                <a:cs typeface="Open Sans"/>
                <a:sym typeface="Open Sans"/>
              </a:rPr>
              <a:t>Financiamento público</a:t>
            </a:r>
            <a:endParaRPr sz="1200">
              <a:latin typeface="Open Sans"/>
              <a:ea typeface="Open Sans"/>
              <a:cs typeface="Open Sans"/>
              <a:sym typeface="Open Sans"/>
            </a:endParaRPr>
          </a:p>
          <a:p>
            <a:pPr indent="0" lvl="0" marL="0" rtl="0" algn="l">
              <a:spcBef>
                <a:spcPts val="0"/>
              </a:spcBef>
              <a:spcAft>
                <a:spcPts val="0"/>
              </a:spcAft>
              <a:buNone/>
            </a:pPr>
            <a:r>
              <a:t/>
            </a:r>
            <a:endParaRPr sz="1200">
              <a:latin typeface="Open Sans"/>
              <a:ea typeface="Open Sans"/>
              <a:cs typeface="Open Sans"/>
              <a:sym typeface="Open Sans"/>
            </a:endParaRPr>
          </a:p>
          <a:p>
            <a:pPr indent="0" lvl="0" marL="0" rtl="0" algn="l">
              <a:spcBef>
                <a:spcPts val="0"/>
              </a:spcBef>
              <a:spcAft>
                <a:spcPts val="0"/>
              </a:spcAft>
              <a:buNone/>
            </a:pPr>
            <a:r>
              <a:rPr lang="en" sz="1200">
                <a:latin typeface="Open Sans"/>
                <a:ea typeface="Open Sans"/>
                <a:cs typeface="Open Sans"/>
                <a:sym typeface="Open Sans"/>
              </a:rPr>
              <a:t>………..</a:t>
            </a:r>
            <a:endParaRPr sz="1200">
              <a:latin typeface="Open Sans"/>
              <a:ea typeface="Open Sans"/>
              <a:cs typeface="Open Sans"/>
              <a:sym typeface="Open Sans"/>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cxnSp>
        <p:nvCxnSpPr>
          <p:cNvPr id="126" name="Google Shape;126;p18"/>
          <p:cNvCxnSpPr/>
          <p:nvPr/>
        </p:nvCxnSpPr>
        <p:spPr>
          <a:xfrm flipH="1" rot="10800000">
            <a:off x="174950" y="2892650"/>
            <a:ext cx="8829000" cy="46500"/>
          </a:xfrm>
          <a:prstGeom prst="straightConnector1">
            <a:avLst/>
          </a:prstGeom>
          <a:noFill/>
          <a:ln cap="flat" cmpd="sng" w="19050">
            <a:solidFill>
              <a:schemeClr val="dk1"/>
            </a:solidFill>
            <a:prstDash val="dot"/>
            <a:round/>
            <a:headEnd len="sm" w="sm" type="none"/>
            <a:tailEnd len="sm" w="sm" type="none"/>
          </a:ln>
        </p:spPr>
      </p:cxnSp>
      <p:sp>
        <p:nvSpPr>
          <p:cNvPr id="127" name="Google Shape;127;p1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Histórico da iniciativa na Fiocruz</a:t>
            </a:r>
            <a:endParaRPr/>
          </a:p>
        </p:txBody>
      </p:sp>
      <p:grpSp>
        <p:nvGrpSpPr>
          <p:cNvPr id="128" name="Google Shape;128;p18"/>
          <p:cNvGrpSpPr/>
          <p:nvPr/>
        </p:nvGrpSpPr>
        <p:grpSpPr>
          <a:xfrm>
            <a:off x="2494200" y="2862653"/>
            <a:ext cx="129000" cy="614134"/>
            <a:chOff x="3484800" y="2862533"/>
            <a:chExt cx="129000" cy="773079"/>
          </a:xfrm>
        </p:grpSpPr>
        <p:sp>
          <p:nvSpPr>
            <p:cNvPr id="129" name="Google Shape;129;p18"/>
            <p:cNvSpPr/>
            <p:nvPr/>
          </p:nvSpPr>
          <p:spPr>
            <a:xfrm>
              <a:off x="3484800" y="2862533"/>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0" name="Google Shape;130;p18"/>
            <p:cNvCxnSpPr/>
            <p:nvPr/>
          </p:nvCxnSpPr>
          <p:spPr>
            <a:xfrm>
              <a:off x="3546200" y="2991513"/>
              <a:ext cx="0" cy="644100"/>
            </a:xfrm>
            <a:prstGeom prst="straightConnector1">
              <a:avLst/>
            </a:prstGeom>
            <a:noFill/>
            <a:ln cap="flat" cmpd="sng" w="9525">
              <a:solidFill>
                <a:schemeClr val="accent1"/>
              </a:solidFill>
              <a:prstDash val="solid"/>
              <a:round/>
              <a:headEnd len="sm" w="sm" type="none"/>
              <a:tailEnd len="med" w="med" type="oval"/>
            </a:ln>
          </p:spPr>
        </p:cxnSp>
      </p:grpSp>
      <p:grpSp>
        <p:nvGrpSpPr>
          <p:cNvPr id="131" name="Google Shape;131;p18"/>
          <p:cNvGrpSpPr/>
          <p:nvPr/>
        </p:nvGrpSpPr>
        <p:grpSpPr>
          <a:xfrm>
            <a:off x="352900" y="1737738"/>
            <a:ext cx="129000" cy="1254971"/>
            <a:chOff x="1553050" y="1736575"/>
            <a:chExt cx="129000" cy="1254971"/>
          </a:xfrm>
        </p:grpSpPr>
        <p:sp>
          <p:nvSpPr>
            <p:cNvPr id="132" name="Google Shape;132;p18"/>
            <p:cNvSpPr/>
            <p:nvPr/>
          </p:nvSpPr>
          <p:spPr>
            <a:xfrm>
              <a:off x="1553050" y="2862546"/>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3" name="Google Shape;133;p18"/>
            <p:cNvCxnSpPr/>
            <p:nvPr/>
          </p:nvCxnSpPr>
          <p:spPr>
            <a:xfrm rot="10800000">
              <a:off x="1614125" y="1736575"/>
              <a:ext cx="0" cy="1128300"/>
            </a:xfrm>
            <a:prstGeom prst="straightConnector1">
              <a:avLst/>
            </a:prstGeom>
            <a:noFill/>
            <a:ln cap="flat" cmpd="sng" w="9525">
              <a:solidFill>
                <a:schemeClr val="accent1"/>
              </a:solidFill>
              <a:prstDash val="solid"/>
              <a:round/>
              <a:headEnd len="sm" w="sm" type="none"/>
              <a:tailEnd len="med" w="med" type="oval"/>
            </a:ln>
          </p:spPr>
        </p:cxnSp>
      </p:grpSp>
      <p:grpSp>
        <p:nvGrpSpPr>
          <p:cNvPr id="134" name="Google Shape;134;p18"/>
          <p:cNvGrpSpPr/>
          <p:nvPr/>
        </p:nvGrpSpPr>
        <p:grpSpPr>
          <a:xfrm>
            <a:off x="3048575" y="1704538"/>
            <a:ext cx="129000" cy="1257296"/>
            <a:chOff x="5144075" y="1736575"/>
            <a:chExt cx="129000" cy="1257296"/>
          </a:xfrm>
        </p:grpSpPr>
        <p:sp>
          <p:nvSpPr>
            <p:cNvPr id="135" name="Google Shape;135;p18"/>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6" name="Google Shape;136;p18"/>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
        <p:nvSpPr>
          <p:cNvPr id="137" name="Google Shape;137;p18"/>
          <p:cNvSpPr txBox="1"/>
          <p:nvPr>
            <p:ph idx="4294967295" type="body"/>
          </p:nvPr>
        </p:nvSpPr>
        <p:spPr>
          <a:xfrm>
            <a:off x="481900" y="1549075"/>
            <a:ext cx="2141400" cy="109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GTCA</a:t>
            </a:r>
            <a:endParaRPr b="1" sz="1400"/>
          </a:p>
          <a:p>
            <a:pPr indent="0" lvl="0" marL="0" rtl="0" algn="l">
              <a:spcBef>
                <a:spcPts val="0"/>
              </a:spcBef>
              <a:spcAft>
                <a:spcPts val="0"/>
              </a:spcAft>
              <a:buNone/>
            </a:pPr>
            <a:r>
              <a:rPr b="1" lang="en" sz="1000"/>
              <a:t>Fev 2017</a:t>
            </a:r>
            <a:endParaRPr b="1" sz="1000"/>
          </a:p>
          <a:p>
            <a:pPr indent="0" lvl="0" marL="0" rtl="0" algn="l">
              <a:spcBef>
                <a:spcPts val="0"/>
              </a:spcBef>
              <a:spcAft>
                <a:spcPts val="0"/>
              </a:spcAft>
              <a:buNone/>
            </a:pPr>
            <a:r>
              <a:rPr lang="en" sz="1100"/>
              <a:t>Constituição do GT </a:t>
            </a:r>
            <a:br>
              <a:rPr lang="en" sz="1100"/>
            </a:br>
            <a:r>
              <a:rPr lang="en" sz="1100"/>
              <a:t>Definição das estratégias: pesquisa, política, pilotos, capacitação</a:t>
            </a:r>
            <a:endParaRPr sz="1100"/>
          </a:p>
        </p:txBody>
      </p:sp>
      <p:sp>
        <p:nvSpPr>
          <p:cNvPr id="138" name="Google Shape;138;p18"/>
          <p:cNvSpPr txBox="1"/>
          <p:nvPr>
            <p:ph idx="4294967295" type="body"/>
          </p:nvPr>
        </p:nvSpPr>
        <p:spPr>
          <a:xfrm>
            <a:off x="790575" y="3290550"/>
            <a:ext cx="4632900" cy="133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Pesquisa aplicada</a:t>
            </a:r>
            <a:endParaRPr b="1" sz="1400"/>
          </a:p>
          <a:p>
            <a:pPr indent="0" lvl="0" marL="0" rtl="0" algn="l">
              <a:spcBef>
                <a:spcPts val="0"/>
              </a:spcBef>
              <a:spcAft>
                <a:spcPts val="0"/>
              </a:spcAft>
              <a:buNone/>
            </a:pPr>
            <a:r>
              <a:rPr b="1" lang="en" sz="1000"/>
              <a:t>2017</a:t>
            </a:r>
            <a:endParaRPr b="1" sz="1000"/>
          </a:p>
          <a:p>
            <a:pPr indent="0" lvl="0" marL="0" rtl="0" algn="l">
              <a:spcBef>
                <a:spcPts val="0"/>
              </a:spcBef>
              <a:spcAft>
                <a:spcPts val="0"/>
              </a:spcAft>
              <a:buNone/>
            </a:pPr>
            <a:r>
              <a:rPr i="1" lang="en" sz="1100"/>
              <a:t>Livro Verde Ciência Aberta e Dados Abertos</a:t>
            </a:r>
            <a:br>
              <a:rPr i="1" lang="en" sz="1100"/>
            </a:br>
            <a:endParaRPr i="1" sz="1100"/>
          </a:p>
          <a:p>
            <a:pPr indent="0" lvl="0" marL="0" rtl="0" algn="l">
              <a:spcBef>
                <a:spcPts val="0"/>
              </a:spcBef>
              <a:spcAft>
                <a:spcPts val="0"/>
              </a:spcAft>
              <a:buNone/>
            </a:pPr>
            <a:r>
              <a:rPr b="1" i="1" lang="en" sz="1000"/>
              <a:t>2018</a:t>
            </a:r>
            <a:endParaRPr b="1" i="1" sz="1000"/>
          </a:p>
          <a:p>
            <a:pPr indent="0" lvl="0" marL="0" rtl="0" algn="just">
              <a:lnSpc>
                <a:spcPct val="150000"/>
              </a:lnSpc>
              <a:spcBef>
                <a:spcPts val="0"/>
              </a:spcBef>
              <a:spcAft>
                <a:spcPts val="0"/>
              </a:spcAft>
              <a:buClr>
                <a:srgbClr val="000000"/>
              </a:buClr>
              <a:buSzPts val="1100"/>
              <a:buFont typeface="Arial"/>
              <a:buNone/>
            </a:pPr>
            <a:r>
              <a:rPr i="1" lang="en" sz="1100"/>
              <a:t>Marcos legais nacionais em face da abertura de dados de pesquisa em saúde: dados pessoais, sensíveis ou sigilosos e direitos autorais</a:t>
            </a:r>
            <a:endParaRPr i="1" sz="1100"/>
          </a:p>
          <a:p>
            <a:pPr indent="0" lvl="0" marL="0" rtl="0" algn="l">
              <a:spcBef>
                <a:spcPts val="0"/>
              </a:spcBef>
              <a:spcAft>
                <a:spcPts val="0"/>
              </a:spcAft>
              <a:buClr>
                <a:schemeClr val="dk1"/>
              </a:buClr>
              <a:buSzPts val="1100"/>
              <a:buFont typeface="Arial"/>
              <a:buNone/>
            </a:pPr>
            <a:r>
              <a:t/>
            </a:r>
            <a:endParaRPr i="1" sz="1100"/>
          </a:p>
          <a:p>
            <a:pPr indent="0" lvl="0" marL="0" rtl="0" algn="l">
              <a:spcBef>
                <a:spcPts val="0"/>
              </a:spcBef>
              <a:spcAft>
                <a:spcPts val="0"/>
              </a:spcAft>
              <a:buNone/>
            </a:pPr>
            <a:r>
              <a:t/>
            </a:r>
            <a:endParaRPr sz="1100"/>
          </a:p>
          <a:p>
            <a:pPr indent="0" lvl="0" marL="0" rtl="0" algn="l">
              <a:spcBef>
                <a:spcPts val="0"/>
              </a:spcBef>
              <a:spcAft>
                <a:spcPts val="0"/>
              </a:spcAft>
              <a:buNone/>
            </a:pPr>
            <a:r>
              <a:t/>
            </a:r>
            <a:endParaRPr sz="1100"/>
          </a:p>
        </p:txBody>
      </p:sp>
      <p:sp>
        <p:nvSpPr>
          <p:cNvPr id="139" name="Google Shape;139;p1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8"/>
          <p:cNvSpPr txBox="1"/>
          <p:nvPr>
            <p:ph idx="4294967295" type="body"/>
          </p:nvPr>
        </p:nvSpPr>
        <p:spPr>
          <a:xfrm>
            <a:off x="6158450" y="3758850"/>
            <a:ext cx="2007300" cy="109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Pilotos</a:t>
            </a:r>
            <a:endParaRPr b="1" sz="1400"/>
          </a:p>
          <a:p>
            <a:pPr indent="0" lvl="0" marL="0" rtl="0" algn="l">
              <a:spcBef>
                <a:spcPts val="0"/>
              </a:spcBef>
              <a:spcAft>
                <a:spcPts val="0"/>
              </a:spcAft>
              <a:buNone/>
            </a:pPr>
            <a:r>
              <a:rPr lang="en" sz="1100"/>
              <a:t>Plataforma Zika</a:t>
            </a:r>
            <a:endParaRPr sz="1100"/>
          </a:p>
          <a:p>
            <a:pPr indent="0" lvl="0" marL="0" rtl="0" algn="l">
              <a:spcBef>
                <a:spcPts val="0"/>
              </a:spcBef>
              <a:spcAft>
                <a:spcPts val="0"/>
              </a:spcAft>
              <a:buNone/>
            </a:pPr>
            <a:r>
              <a:rPr lang="en" sz="1100"/>
              <a:t>Rede Ciências Sociais e Zika</a:t>
            </a:r>
            <a:endParaRPr sz="1100"/>
          </a:p>
          <a:p>
            <a:pPr indent="0" lvl="0" marL="0" rtl="0" algn="l">
              <a:spcBef>
                <a:spcPts val="0"/>
              </a:spcBef>
              <a:spcAft>
                <a:spcPts val="0"/>
              </a:spcAft>
              <a:buNone/>
            </a:pPr>
            <a:r>
              <a:t/>
            </a:r>
            <a:endParaRPr sz="1100"/>
          </a:p>
        </p:txBody>
      </p:sp>
      <p:sp>
        <p:nvSpPr>
          <p:cNvPr id="141" name="Google Shape;141;p18"/>
          <p:cNvSpPr txBox="1"/>
          <p:nvPr>
            <p:ph idx="4294967295" type="body"/>
          </p:nvPr>
        </p:nvSpPr>
        <p:spPr>
          <a:xfrm>
            <a:off x="3204650" y="1515188"/>
            <a:ext cx="4267200" cy="145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Capacitação</a:t>
            </a:r>
            <a:endParaRPr b="1" sz="1400"/>
          </a:p>
          <a:p>
            <a:pPr indent="0" lvl="0" marL="0" rtl="0" algn="l">
              <a:spcBef>
                <a:spcPts val="0"/>
              </a:spcBef>
              <a:spcAft>
                <a:spcPts val="0"/>
              </a:spcAft>
              <a:buNone/>
            </a:pPr>
            <a:r>
              <a:rPr b="1" lang="en" sz="1000"/>
              <a:t>2018</a:t>
            </a:r>
            <a:endParaRPr b="1" sz="1000"/>
          </a:p>
          <a:p>
            <a:pPr indent="0" lvl="0" marL="0" rtl="0" algn="l">
              <a:spcBef>
                <a:spcPts val="0"/>
              </a:spcBef>
              <a:spcAft>
                <a:spcPts val="0"/>
              </a:spcAft>
              <a:buNone/>
            </a:pPr>
            <a:r>
              <a:rPr lang="en" sz="1100"/>
              <a:t>Curso à distância CA</a:t>
            </a:r>
            <a:endParaRPr sz="1100"/>
          </a:p>
          <a:p>
            <a:pPr indent="0" lvl="0" marL="0" rtl="0" algn="l">
              <a:spcBef>
                <a:spcPts val="0"/>
              </a:spcBef>
              <a:spcAft>
                <a:spcPts val="0"/>
              </a:spcAft>
              <a:buNone/>
            </a:pPr>
            <a:r>
              <a:rPr lang="en" sz="1100"/>
              <a:t>Cooperação: Escola Corporativa, Campus Virtual e UMinho</a:t>
            </a:r>
            <a:endParaRPr sz="1100"/>
          </a:p>
          <a:p>
            <a:pPr indent="0" lvl="0" marL="0" rtl="0" algn="l">
              <a:spcBef>
                <a:spcPts val="0"/>
              </a:spcBef>
              <a:spcAft>
                <a:spcPts val="0"/>
              </a:spcAft>
              <a:buNone/>
            </a:pPr>
            <a:r>
              <a:rPr lang="en" sz="1100"/>
              <a:t>3 módulos: </a:t>
            </a:r>
            <a:r>
              <a:rPr lang="en" sz="1100"/>
              <a:t>Introdução</a:t>
            </a:r>
            <a:r>
              <a:rPr lang="en" sz="1100"/>
              <a:t>, Pesquisa e Educação</a:t>
            </a:r>
            <a:endParaRPr sz="1100"/>
          </a:p>
          <a:p>
            <a:pPr indent="0" lvl="0" marL="0" rtl="0" algn="l">
              <a:spcBef>
                <a:spcPts val="0"/>
              </a:spcBef>
              <a:spcAft>
                <a:spcPts val="0"/>
              </a:spcAft>
              <a:buNone/>
            </a:pPr>
            <a:r>
              <a:rPr lang="en" sz="1100"/>
              <a:t>Lançamento outubro - Semana do Professor e ConfOA</a:t>
            </a:r>
            <a:endParaRPr sz="1100"/>
          </a:p>
          <a:p>
            <a:pPr indent="0" lvl="0" marL="0" rtl="0" algn="l">
              <a:spcBef>
                <a:spcPts val="0"/>
              </a:spcBef>
              <a:spcAft>
                <a:spcPts val="0"/>
              </a:spcAft>
              <a:buNone/>
            </a:pPr>
            <a:r>
              <a:t/>
            </a:r>
            <a:endParaRPr sz="1100"/>
          </a:p>
          <a:p>
            <a:pPr indent="0" lvl="0" marL="0" rtl="0" algn="l">
              <a:spcBef>
                <a:spcPts val="0"/>
              </a:spcBef>
              <a:spcAft>
                <a:spcPts val="0"/>
              </a:spcAft>
              <a:buNone/>
            </a:pPr>
            <a:r>
              <a:t/>
            </a:r>
            <a:endParaRPr sz="1100"/>
          </a:p>
        </p:txBody>
      </p:sp>
      <p:grpSp>
        <p:nvGrpSpPr>
          <p:cNvPr id="142" name="Google Shape;142;p18"/>
          <p:cNvGrpSpPr/>
          <p:nvPr/>
        </p:nvGrpSpPr>
        <p:grpSpPr>
          <a:xfrm rot="10800000">
            <a:off x="6134743" y="2879439"/>
            <a:ext cx="129000" cy="1257296"/>
            <a:chOff x="5144075" y="1736575"/>
            <a:chExt cx="129000" cy="1257296"/>
          </a:xfrm>
        </p:grpSpPr>
        <p:sp>
          <p:nvSpPr>
            <p:cNvPr id="143" name="Google Shape;143;p18"/>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4" name="Google Shape;144;p18"/>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
        <p:nvSpPr>
          <p:cNvPr id="145" name="Google Shape;145;p18"/>
          <p:cNvSpPr txBox="1"/>
          <p:nvPr/>
        </p:nvSpPr>
        <p:spPr>
          <a:xfrm>
            <a:off x="7600850" y="1188750"/>
            <a:ext cx="1403100" cy="93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a:solidFill>
                  <a:srgbClr val="38761D"/>
                </a:solidFill>
                <a:latin typeface="Open Sans"/>
                <a:ea typeface="Open Sans"/>
                <a:cs typeface="Open Sans"/>
                <a:sym typeface="Open Sans"/>
              </a:rPr>
              <a:t>Construção da Política </a:t>
            </a:r>
            <a:br>
              <a:rPr b="1" lang="en">
                <a:solidFill>
                  <a:srgbClr val="38761D"/>
                </a:solidFill>
                <a:latin typeface="Open Sans"/>
                <a:ea typeface="Open Sans"/>
                <a:cs typeface="Open Sans"/>
                <a:sym typeface="Open Sans"/>
              </a:rPr>
            </a:br>
            <a:r>
              <a:rPr b="1" lang="en">
                <a:solidFill>
                  <a:srgbClr val="38761D"/>
                </a:solidFill>
                <a:latin typeface="Open Sans"/>
                <a:ea typeface="Open Sans"/>
                <a:cs typeface="Open Sans"/>
                <a:sym typeface="Open Sans"/>
              </a:rPr>
              <a:t>e do Plano Operacional</a:t>
            </a:r>
            <a:endParaRPr b="1">
              <a:solidFill>
                <a:srgbClr val="38761D"/>
              </a:solidFill>
              <a:latin typeface="Open Sans"/>
              <a:ea typeface="Open Sans"/>
              <a:cs typeface="Open Sans"/>
              <a:sym typeface="Open Sans"/>
            </a:endParaRPr>
          </a:p>
        </p:txBody>
      </p:sp>
      <p:grpSp>
        <p:nvGrpSpPr>
          <p:cNvPr id="146" name="Google Shape;146;p18"/>
          <p:cNvGrpSpPr/>
          <p:nvPr/>
        </p:nvGrpSpPr>
        <p:grpSpPr>
          <a:xfrm>
            <a:off x="7471850" y="1711563"/>
            <a:ext cx="129000" cy="1257296"/>
            <a:chOff x="5144075" y="1736575"/>
            <a:chExt cx="129000" cy="1257296"/>
          </a:xfrm>
        </p:grpSpPr>
        <p:sp>
          <p:nvSpPr>
            <p:cNvPr id="147" name="Google Shape;147;p18"/>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8" name="Google Shape;148;p18"/>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19"/>
          <p:cNvSpPr txBox="1"/>
          <p:nvPr>
            <p:ph type="title"/>
          </p:nvPr>
        </p:nvSpPr>
        <p:spPr>
          <a:xfrm>
            <a:off x="2355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Integrantes</a:t>
            </a:r>
            <a:endParaRPr/>
          </a:p>
        </p:txBody>
      </p:sp>
      <p:sp>
        <p:nvSpPr>
          <p:cNvPr id="154" name="Google Shape;154;p19"/>
          <p:cNvSpPr txBox="1"/>
          <p:nvPr/>
        </p:nvSpPr>
        <p:spPr>
          <a:xfrm>
            <a:off x="1685725" y="2480275"/>
            <a:ext cx="1169100" cy="64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t>Bethânia Almeida</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implantação</a:t>
            </a:r>
            <a:endParaRPr sz="800">
              <a:solidFill>
                <a:schemeClr val="dk1"/>
              </a:solidFill>
            </a:endParaRPr>
          </a:p>
          <a:p>
            <a:pPr indent="0" lvl="0" marL="0" rtl="0" algn="ctr">
              <a:spcBef>
                <a:spcPts val="0"/>
              </a:spcBef>
              <a:spcAft>
                <a:spcPts val="0"/>
              </a:spcAft>
              <a:buNone/>
            </a:pPr>
            <a:r>
              <a:rPr lang="en" sz="800"/>
              <a:t>Cidacs</a:t>
            </a:r>
            <a:endParaRPr sz="800"/>
          </a:p>
        </p:txBody>
      </p:sp>
      <p:pic>
        <p:nvPicPr>
          <p:cNvPr id="155" name="Google Shape;155;p19"/>
          <p:cNvPicPr preferRelativeResize="0"/>
          <p:nvPr/>
        </p:nvPicPr>
        <p:blipFill>
          <a:blip r:embed="rId3">
            <a:alphaModFix/>
          </a:blip>
          <a:stretch>
            <a:fillRect/>
          </a:stretch>
        </p:blipFill>
        <p:spPr>
          <a:xfrm>
            <a:off x="6548150" y="1449175"/>
            <a:ext cx="1008975" cy="1008975"/>
          </a:xfrm>
          <a:prstGeom prst="rect">
            <a:avLst/>
          </a:prstGeom>
          <a:noFill/>
          <a:ln>
            <a:noFill/>
          </a:ln>
        </p:spPr>
      </p:pic>
      <p:sp>
        <p:nvSpPr>
          <p:cNvPr id="156" name="Google Shape;156;p19"/>
          <p:cNvSpPr txBox="1"/>
          <p:nvPr/>
        </p:nvSpPr>
        <p:spPr>
          <a:xfrm>
            <a:off x="256300" y="2467775"/>
            <a:ext cx="1336200" cy="45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t>Paula Xavier</a:t>
            </a:r>
            <a:endParaRPr b="1" sz="800"/>
          </a:p>
          <a:p>
            <a:pPr indent="0" lvl="0" marL="0" rtl="0" algn="ctr">
              <a:spcBef>
                <a:spcPts val="0"/>
              </a:spcBef>
              <a:spcAft>
                <a:spcPts val="0"/>
              </a:spcAft>
              <a:buClr>
                <a:schemeClr val="dk1"/>
              </a:buClr>
              <a:buSzPts val="1100"/>
              <a:buFont typeface="Arial"/>
              <a:buNone/>
            </a:pPr>
            <a:r>
              <a:rPr lang="en" sz="800"/>
              <a:t>Coordenação geral</a:t>
            </a:r>
            <a:endParaRPr sz="800"/>
          </a:p>
          <a:p>
            <a:pPr indent="0" lvl="0" marL="0" rtl="0" algn="ctr">
              <a:spcBef>
                <a:spcPts val="0"/>
              </a:spcBef>
              <a:spcAft>
                <a:spcPts val="0"/>
              </a:spcAft>
              <a:buClr>
                <a:schemeClr val="dk1"/>
              </a:buClr>
              <a:buSzPts val="1100"/>
              <a:buFont typeface="Arial"/>
              <a:buNone/>
            </a:pPr>
            <a:r>
              <a:rPr lang="en" sz="800"/>
              <a:t>VPEIC</a:t>
            </a:r>
            <a:endParaRPr sz="800"/>
          </a:p>
          <a:p>
            <a:pPr indent="0" lvl="0" marL="0" rtl="0" algn="ctr">
              <a:spcBef>
                <a:spcPts val="0"/>
              </a:spcBef>
              <a:spcAft>
                <a:spcPts val="0"/>
              </a:spcAft>
              <a:buClr>
                <a:schemeClr val="dk1"/>
              </a:buClr>
              <a:buSzPts val="1100"/>
              <a:buFont typeface="Arial"/>
              <a:buNone/>
            </a:pPr>
            <a:r>
              <a:t/>
            </a:r>
            <a:endParaRPr sz="800"/>
          </a:p>
          <a:p>
            <a:pPr indent="0" lvl="0" marL="0" rtl="0" algn="ctr">
              <a:spcBef>
                <a:spcPts val="0"/>
              </a:spcBef>
              <a:spcAft>
                <a:spcPts val="0"/>
              </a:spcAft>
              <a:buClr>
                <a:schemeClr val="dk1"/>
              </a:buClr>
              <a:buSzPts val="1100"/>
              <a:buFont typeface="Arial"/>
              <a:buNone/>
            </a:pPr>
            <a:r>
              <a:t/>
            </a:r>
            <a:endParaRPr sz="800"/>
          </a:p>
          <a:p>
            <a:pPr indent="0" lvl="0" marL="0" rtl="0" algn="l">
              <a:spcBef>
                <a:spcPts val="0"/>
              </a:spcBef>
              <a:spcAft>
                <a:spcPts val="0"/>
              </a:spcAft>
              <a:buNone/>
            </a:pPr>
            <a:r>
              <a:t/>
            </a:r>
            <a:endParaRPr/>
          </a:p>
        </p:txBody>
      </p:sp>
      <p:sp>
        <p:nvSpPr>
          <p:cNvPr id="157" name="Google Shape;157;p19"/>
          <p:cNvSpPr txBox="1"/>
          <p:nvPr/>
        </p:nvSpPr>
        <p:spPr>
          <a:xfrm>
            <a:off x="2929780" y="2535575"/>
            <a:ext cx="1114500" cy="31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t>Flávia Elias</a:t>
            </a:r>
            <a:endParaRPr b="1" sz="800"/>
          </a:p>
          <a:p>
            <a:pPr indent="0" lvl="0" marL="0" rtl="0" algn="ctr">
              <a:spcBef>
                <a:spcPts val="0"/>
              </a:spcBef>
              <a:spcAft>
                <a:spcPts val="0"/>
              </a:spcAft>
              <a:buClr>
                <a:schemeClr val="dk1"/>
              </a:buClr>
              <a:buSzPts val="1100"/>
              <a:buFont typeface="Arial"/>
              <a:buNone/>
            </a:pPr>
            <a:r>
              <a:rPr lang="en" sz="800"/>
              <a:t>Pesquisa e implantação</a:t>
            </a:r>
            <a:endParaRPr sz="800"/>
          </a:p>
          <a:p>
            <a:pPr indent="0" lvl="0" marL="0" rtl="0" algn="ctr">
              <a:spcBef>
                <a:spcPts val="0"/>
              </a:spcBef>
              <a:spcAft>
                <a:spcPts val="0"/>
              </a:spcAft>
              <a:buNone/>
            </a:pPr>
            <a:r>
              <a:rPr lang="en" sz="800"/>
              <a:t>Gereb</a:t>
            </a:r>
            <a:endParaRPr sz="800"/>
          </a:p>
        </p:txBody>
      </p:sp>
      <p:sp>
        <p:nvSpPr>
          <p:cNvPr id="158" name="Google Shape;158;p19"/>
          <p:cNvSpPr txBox="1"/>
          <p:nvPr/>
        </p:nvSpPr>
        <p:spPr>
          <a:xfrm>
            <a:off x="4527525" y="4526650"/>
            <a:ext cx="1057200" cy="36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solidFill>
                  <a:schemeClr val="dk1"/>
                </a:solidFill>
              </a:rPr>
              <a:t>Jaqueline Gomes</a:t>
            </a:r>
            <a:endParaRPr b="1" sz="800">
              <a:solidFill>
                <a:schemeClr val="dk1"/>
              </a:solidFill>
            </a:endParaRPr>
          </a:p>
          <a:p>
            <a:pPr indent="0" lvl="0" marL="0" rtl="0" algn="ctr">
              <a:spcBef>
                <a:spcPts val="0"/>
              </a:spcBef>
              <a:spcAft>
                <a:spcPts val="0"/>
              </a:spcAft>
              <a:buClr>
                <a:schemeClr val="dk1"/>
              </a:buClr>
              <a:buSzPts val="1100"/>
              <a:buFont typeface="Arial"/>
              <a:buNone/>
            </a:pPr>
            <a:r>
              <a:rPr lang="en" sz="800">
                <a:solidFill>
                  <a:schemeClr val="dk1"/>
                </a:solidFill>
              </a:rPr>
              <a:t>Apoio implantação</a:t>
            </a:r>
            <a:endParaRPr sz="800">
              <a:solidFill>
                <a:schemeClr val="dk1"/>
              </a:solidFill>
            </a:endParaRPr>
          </a:p>
          <a:p>
            <a:pPr indent="0" lvl="0" marL="0" rtl="0" algn="ctr">
              <a:spcBef>
                <a:spcPts val="0"/>
              </a:spcBef>
              <a:spcAft>
                <a:spcPts val="0"/>
              </a:spcAft>
              <a:buNone/>
            </a:pPr>
            <a:r>
              <a:rPr lang="en" sz="800">
                <a:solidFill>
                  <a:schemeClr val="dk1"/>
                </a:solidFill>
              </a:rPr>
              <a:t>VPEIC</a:t>
            </a:r>
            <a:endParaRPr sz="800">
              <a:solidFill>
                <a:schemeClr val="dk1"/>
              </a:solidFill>
            </a:endParaRPr>
          </a:p>
        </p:txBody>
      </p:sp>
      <p:sp>
        <p:nvSpPr>
          <p:cNvPr id="159" name="Google Shape;159;p19"/>
          <p:cNvSpPr txBox="1"/>
          <p:nvPr/>
        </p:nvSpPr>
        <p:spPr>
          <a:xfrm>
            <a:off x="4131700" y="2535575"/>
            <a:ext cx="1008900" cy="31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t>Márcia Motta</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implantação</a:t>
            </a:r>
            <a:endParaRPr sz="800">
              <a:solidFill>
                <a:schemeClr val="dk1"/>
              </a:solidFill>
            </a:endParaRPr>
          </a:p>
          <a:p>
            <a:pPr indent="0" lvl="0" marL="0" rtl="0" algn="ctr">
              <a:spcBef>
                <a:spcPts val="0"/>
              </a:spcBef>
              <a:spcAft>
                <a:spcPts val="0"/>
              </a:spcAft>
              <a:buNone/>
            </a:pPr>
            <a:r>
              <a:rPr lang="en" sz="800"/>
              <a:t>Gereb</a:t>
            </a:r>
            <a:endParaRPr sz="800"/>
          </a:p>
        </p:txBody>
      </p:sp>
      <p:sp>
        <p:nvSpPr>
          <p:cNvPr id="160" name="Google Shape;160;p19"/>
          <p:cNvSpPr txBox="1"/>
          <p:nvPr/>
        </p:nvSpPr>
        <p:spPr>
          <a:xfrm>
            <a:off x="5214525" y="2535575"/>
            <a:ext cx="1114500" cy="31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t>Paulo Guanaes</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implantação</a:t>
            </a:r>
            <a:endParaRPr sz="800">
              <a:solidFill>
                <a:schemeClr val="dk1"/>
              </a:solidFill>
            </a:endParaRPr>
          </a:p>
          <a:p>
            <a:pPr indent="0" lvl="0" marL="0" rtl="0" algn="ctr">
              <a:spcBef>
                <a:spcPts val="0"/>
              </a:spcBef>
              <a:spcAft>
                <a:spcPts val="0"/>
              </a:spcAft>
              <a:buClr>
                <a:schemeClr val="dk1"/>
              </a:buClr>
              <a:buSzPts val="1100"/>
              <a:buFont typeface="Arial"/>
              <a:buNone/>
            </a:pPr>
            <a:r>
              <a:rPr lang="en" sz="800"/>
              <a:t>ESPJV</a:t>
            </a:r>
            <a:endParaRPr sz="800"/>
          </a:p>
        </p:txBody>
      </p:sp>
      <p:sp>
        <p:nvSpPr>
          <p:cNvPr id="161" name="Google Shape;161;p19"/>
          <p:cNvSpPr txBox="1"/>
          <p:nvPr/>
        </p:nvSpPr>
        <p:spPr>
          <a:xfrm>
            <a:off x="6490050" y="2539650"/>
            <a:ext cx="1114500" cy="78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t>Vanessa Arruda</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implantação</a:t>
            </a:r>
            <a:endParaRPr sz="800">
              <a:solidFill>
                <a:schemeClr val="dk1"/>
              </a:solidFill>
            </a:endParaRPr>
          </a:p>
          <a:p>
            <a:pPr indent="0" lvl="0" marL="0" rtl="0" algn="ctr">
              <a:spcBef>
                <a:spcPts val="0"/>
              </a:spcBef>
              <a:spcAft>
                <a:spcPts val="0"/>
              </a:spcAft>
              <a:buNone/>
            </a:pPr>
            <a:r>
              <a:rPr lang="en" sz="800"/>
              <a:t>INCQS</a:t>
            </a:r>
            <a:endParaRPr sz="800"/>
          </a:p>
        </p:txBody>
      </p:sp>
      <p:sp>
        <p:nvSpPr>
          <p:cNvPr id="162" name="Google Shape;162;p19"/>
          <p:cNvSpPr txBox="1"/>
          <p:nvPr/>
        </p:nvSpPr>
        <p:spPr>
          <a:xfrm>
            <a:off x="811893" y="4491459"/>
            <a:ext cx="1114500" cy="26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solidFill>
                  <a:schemeClr val="dk1"/>
                </a:solidFill>
              </a:rPr>
              <a:t>Patricia Henning</a:t>
            </a:r>
            <a:endParaRPr b="1" sz="800">
              <a:solidFill>
                <a:schemeClr val="dk1"/>
              </a:solidFill>
            </a:endParaRPr>
          </a:p>
          <a:p>
            <a:pPr indent="0" lvl="0" marL="0" rtl="0" algn="ctr">
              <a:spcBef>
                <a:spcPts val="0"/>
              </a:spcBef>
              <a:spcAft>
                <a:spcPts val="0"/>
              </a:spcAft>
              <a:buNone/>
            </a:pPr>
            <a:r>
              <a:rPr lang="en" sz="800">
                <a:solidFill>
                  <a:schemeClr val="dk1"/>
                </a:solidFill>
              </a:rPr>
              <a:t>Apoio à pesquisa</a:t>
            </a:r>
            <a:endParaRPr sz="800">
              <a:solidFill>
                <a:schemeClr val="dk1"/>
              </a:solidFill>
            </a:endParaRPr>
          </a:p>
        </p:txBody>
      </p:sp>
      <p:sp>
        <p:nvSpPr>
          <p:cNvPr id="163" name="Google Shape;163;p19"/>
          <p:cNvSpPr txBox="1"/>
          <p:nvPr/>
        </p:nvSpPr>
        <p:spPr>
          <a:xfrm>
            <a:off x="7025500" y="4467525"/>
            <a:ext cx="1275900" cy="693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t>Anne Clinio</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a:t>
            </a:r>
            <a:br>
              <a:rPr lang="en" sz="800">
                <a:solidFill>
                  <a:schemeClr val="dk1"/>
                </a:solidFill>
              </a:rPr>
            </a:br>
            <a:r>
              <a:rPr lang="en" sz="800">
                <a:solidFill>
                  <a:schemeClr val="dk1"/>
                </a:solidFill>
              </a:rPr>
              <a:t>implantação</a:t>
            </a:r>
            <a:endParaRPr sz="800">
              <a:solidFill>
                <a:schemeClr val="dk1"/>
              </a:solidFill>
            </a:endParaRPr>
          </a:p>
          <a:p>
            <a:pPr indent="0" lvl="0" marL="0" rtl="0" algn="ctr">
              <a:spcBef>
                <a:spcPts val="0"/>
              </a:spcBef>
              <a:spcAft>
                <a:spcPts val="0"/>
              </a:spcAft>
              <a:buClr>
                <a:schemeClr val="dk1"/>
              </a:buClr>
              <a:buSzPts val="1100"/>
              <a:buFont typeface="Arial"/>
              <a:buNone/>
            </a:pPr>
            <a:r>
              <a:rPr lang="en" sz="800"/>
              <a:t>VPEIC </a:t>
            </a:r>
            <a:endParaRPr sz="800"/>
          </a:p>
          <a:p>
            <a:pPr indent="0" lvl="0" marL="0" rtl="0" algn="ctr">
              <a:spcBef>
                <a:spcPts val="0"/>
              </a:spcBef>
              <a:spcAft>
                <a:spcPts val="0"/>
              </a:spcAft>
              <a:buNone/>
            </a:pPr>
            <a:r>
              <a:t/>
            </a:r>
            <a:endParaRPr b="1" sz="800">
              <a:solidFill>
                <a:srgbClr val="FF0000"/>
              </a:solidFill>
            </a:endParaRPr>
          </a:p>
        </p:txBody>
      </p:sp>
      <p:sp>
        <p:nvSpPr>
          <p:cNvPr id="164" name="Google Shape;164;p19"/>
          <p:cNvSpPr txBox="1"/>
          <p:nvPr/>
        </p:nvSpPr>
        <p:spPr>
          <a:xfrm>
            <a:off x="2121439" y="4499857"/>
            <a:ext cx="1224900" cy="26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dk1"/>
                </a:solidFill>
              </a:rPr>
              <a:t>Fátima Martins</a:t>
            </a:r>
            <a:endParaRPr b="1" sz="800">
              <a:solidFill>
                <a:schemeClr val="dk1"/>
              </a:solidFill>
            </a:endParaRPr>
          </a:p>
          <a:p>
            <a:pPr indent="0" lvl="0" marL="0" rtl="0" algn="ctr">
              <a:spcBef>
                <a:spcPts val="0"/>
              </a:spcBef>
              <a:spcAft>
                <a:spcPts val="0"/>
              </a:spcAft>
              <a:buClr>
                <a:schemeClr val="dk1"/>
              </a:buClr>
              <a:buSzPts val="1100"/>
              <a:buFont typeface="Arial"/>
              <a:buNone/>
            </a:pPr>
            <a:r>
              <a:rPr lang="en" sz="800">
                <a:solidFill>
                  <a:schemeClr val="dk1"/>
                </a:solidFill>
              </a:rPr>
              <a:t>Pesquisa e implantação</a:t>
            </a:r>
            <a:endParaRPr sz="800">
              <a:solidFill>
                <a:schemeClr val="dk1"/>
              </a:solidFill>
            </a:endParaRPr>
          </a:p>
          <a:p>
            <a:pPr indent="0" lvl="0" marL="0" rtl="0" algn="ctr">
              <a:spcBef>
                <a:spcPts val="0"/>
              </a:spcBef>
              <a:spcAft>
                <a:spcPts val="0"/>
              </a:spcAft>
              <a:buNone/>
            </a:pPr>
            <a:r>
              <a:rPr lang="en" sz="800">
                <a:solidFill>
                  <a:schemeClr val="dk1"/>
                </a:solidFill>
              </a:rPr>
              <a:t>VPEIC</a:t>
            </a:r>
            <a:endParaRPr sz="800">
              <a:solidFill>
                <a:schemeClr val="dk1"/>
              </a:solidFill>
            </a:endParaRPr>
          </a:p>
        </p:txBody>
      </p:sp>
      <p:sp>
        <p:nvSpPr>
          <p:cNvPr id="165" name="Google Shape;165;p19"/>
          <p:cNvSpPr txBox="1"/>
          <p:nvPr/>
        </p:nvSpPr>
        <p:spPr>
          <a:xfrm>
            <a:off x="3335866" y="4510850"/>
            <a:ext cx="1169100" cy="31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solidFill>
                  <a:schemeClr val="dk1"/>
                </a:solidFill>
              </a:rPr>
              <a:t>Ivone Sá</a:t>
            </a:r>
            <a:br>
              <a:rPr lang="en" sz="800">
                <a:solidFill>
                  <a:schemeClr val="dk1"/>
                </a:solidFill>
              </a:rPr>
            </a:br>
            <a:r>
              <a:rPr lang="en" sz="800">
                <a:solidFill>
                  <a:schemeClr val="dk1"/>
                </a:solidFill>
              </a:rPr>
              <a:t>Pesquisa e implantação</a:t>
            </a:r>
            <a:endParaRPr sz="800">
              <a:solidFill>
                <a:schemeClr val="dk1"/>
              </a:solidFill>
            </a:endParaRPr>
          </a:p>
          <a:p>
            <a:pPr indent="0" lvl="0" marL="0" rtl="0" algn="ctr">
              <a:spcBef>
                <a:spcPts val="0"/>
              </a:spcBef>
              <a:spcAft>
                <a:spcPts val="0"/>
              </a:spcAft>
              <a:buNone/>
            </a:pPr>
            <a:r>
              <a:rPr lang="en" sz="800">
                <a:solidFill>
                  <a:schemeClr val="dk1"/>
                </a:solidFill>
              </a:rPr>
              <a:t>C. Oswaldo Cruz</a:t>
            </a:r>
            <a:endParaRPr sz="800"/>
          </a:p>
        </p:txBody>
      </p:sp>
      <p:pic>
        <p:nvPicPr>
          <p:cNvPr id="166" name="Google Shape;166;p19"/>
          <p:cNvPicPr preferRelativeResize="0"/>
          <p:nvPr/>
        </p:nvPicPr>
        <p:blipFill>
          <a:blip r:embed="rId4">
            <a:alphaModFix/>
          </a:blip>
          <a:stretch>
            <a:fillRect/>
          </a:stretch>
        </p:blipFill>
        <p:spPr>
          <a:xfrm>
            <a:off x="6952625" y="3328288"/>
            <a:ext cx="1114425" cy="1104900"/>
          </a:xfrm>
          <a:prstGeom prst="rect">
            <a:avLst/>
          </a:prstGeom>
          <a:noFill/>
          <a:ln>
            <a:noFill/>
          </a:ln>
        </p:spPr>
      </p:pic>
      <p:pic>
        <p:nvPicPr>
          <p:cNvPr descr="paulo.png" id="167" name="Google Shape;167;p19"/>
          <p:cNvPicPr preferRelativeResize="0"/>
          <p:nvPr/>
        </p:nvPicPr>
        <p:blipFill>
          <a:blip r:embed="rId5">
            <a:alphaModFix/>
          </a:blip>
          <a:stretch>
            <a:fillRect/>
          </a:stretch>
        </p:blipFill>
        <p:spPr>
          <a:xfrm>
            <a:off x="5286763" y="1404462"/>
            <a:ext cx="923925" cy="1127853"/>
          </a:xfrm>
          <a:prstGeom prst="rect">
            <a:avLst/>
          </a:prstGeom>
          <a:noFill/>
          <a:ln>
            <a:noFill/>
          </a:ln>
        </p:spPr>
      </p:pic>
      <p:pic>
        <p:nvPicPr>
          <p:cNvPr id="168" name="Google Shape;168;p19"/>
          <p:cNvPicPr preferRelativeResize="0"/>
          <p:nvPr/>
        </p:nvPicPr>
        <p:blipFill>
          <a:blip r:embed="rId6">
            <a:alphaModFix/>
          </a:blip>
          <a:stretch>
            <a:fillRect/>
          </a:stretch>
        </p:blipFill>
        <p:spPr>
          <a:xfrm>
            <a:off x="1752225" y="1351690"/>
            <a:ext cx="924000" cy="1141675"/>
          </a:xfrm>
          <a:prstGeom prst="rect">
            <a:avLst/>
          </a:prstGeom>
          <a:noFill/>
          <a:ln>
            <a:noFill/>
          </a:ln>
        </p:spPr>
      </p:pic>
      <p:pic>
        <p:nvPicPr>
          <p:cNvPr id="169" name="Google Shape;169;p19"/>
          <p:cNvPicPr preferRelativeResize="0"/>
          <p:nvPr/>
        </p:nvPicPr>
        <p:blipFill>
          <a:blip r:embed="rId7">
            <a:alphaModFix/>
          </a:blip>
          <a:stretch>
            <a:fillRect/>
          </a:stretch>
        </p:blipFill>
        <p:spPr>
          <a:xfrm>
            <a:off x="3018130" y="1380700"/>
            <a:ext cx="857250" cy="1136975"/>
          </a:xfrm>
          <a:prstGeom prst="rect">
            <a:avLst/>
          </a:prstGeom>
          <a:noFill/>
          <a:ln>
            <a:noFill/>
          </a:ln>
        </p:spPr>
      </p:pic>
      <p:pic>
        <p:nvPicPr>
          <p:cNvPr id="170" name="Google Shape;170;p19"/>
          <p:cNvPicPr preferRelativeResize="0"/>
          <p:nvPr/>
        </p:nvPicPr>
        <p:blipFill>
          <a:blip r:embed="rId8">
            <a:alphaModFix/>
          </a:blip>
          <a:stretch>
            <a:fillRect/>
          </a:stretch>
        </p:blipFill>
        <p:spPr>
          <a:xfrm>
            <a:off x="918263" y="3280138"/>
            <a:ext cx="968475" cy="1201209"/>
          </a:xfrm>
          <a:prstGeom prst="rect">
            <a:avLst/>
          </a:prstGeom>
          <a:noFill/>
          <a:ln>
            <a:noFill/>
          </a:ln>
        </p:spPr>
      </p:pic>
      <p:pic>
        <p:nvPicPr>
          <p:cNvPr id="171" name="Google Shape;171;p19"/>
          <p:cNvPicPr preferRelativeResize="0"/>
          <p:nvPr/>
        </p:nvPicPr>
        <p:blipFill>
          <a:blip r:embed="rId9">
            <a:alphaModFix/>
          </a:blip>
          <a:stretch>
            <a:fillRect/>
          </a:stretch>
        </p:blipFill>
        <p:spPr>
          <a:xfrm>
            <a:off x="4212125" y="1373310"/>
            <a:ext cx="857250" cy="1155990"/>
          </a:xfrm>
          <a:prstGeom prst="rect">
            <a:avLst/>
          </a:prstGeom>
          <a:noFill/>
          <a:ln>
            <a:noFill/>
          </a:ln>
        </p:spPr>
      </p:pic>
      <p:pic>
        <p:nvPicPr>
          <p:cNvPr id="172" name="Google Shape;172;p19"/>
          <p:cNvPicPr preferRelativeResize="0"/>
          <p:nvPr/>
        </p:nvPicPr>
        <p:blipFill>
          <a:blip r:embed="rId10">
            <a:alphaModFix/>
          </a:blip>
          <a:stretch>
            <a:fillRect/>
          </a:stretch>
        </p:blipFill>
        <p:spPr>
          <a:xfrm>
            <a:off x="3498825" y="3322400"/>
            <a:ext cx="857250" cy="1182499"/>
          </a:xfrm>
          <a:prstGeom prst="rect">
            <a:avLst/>
          </a:prstGeom>
          <a:noFill/>
          <a:ln>
            <a:noFill/>
          </a:ln>
        </p:spPr>
      </p:pic>
      <p:pic>
        <p:nvPicPr>
          <p:cNvPr id="173" name="Google Shape;173;p19"/>
          <p:cNvPicPr preferRelativeResize="0"/>
          <p:nvPr/>
        </p:nvPicPr>
        <p:blipFill>
          <a:blip r:embed="rId11">
            <a:alphaModFix/>
          </a:blip>
          <a:stretch>
            <a:fillRect/>
          </a:stretch>
        </p:blipFill>
        <p:spPr>
          <a:xfrm>
            <a:off x="2203583" y="3346472"/>
            <a:ext cx="1057200" cy="1168592"/>
          </a:xfrm>
          <a:prstGeom prst="rect">
            <a:avLst/>
          </a:prstGeom>
          <a:noFill/>
          <a:ln>
            <a:noFill/>
          </a:ln>
        </p:spPr>
      </p:pic>
      <p:pic>
        <p:nvPicPr>
          <p:cNvPr id="174" name="Google Shape;174;p19"/>
          <p:cNvPicPr preferRelativeResize="0"/>
          <p:nvPr/>
        </p:nvPicPr>
        <p:blipFill>
          <a:blip r:embed="rId12">
            <a:alphaModFix/>
          </a:blip>
          <a:stretch>
            <a:fillRect/>
          </a:stretch>
        </p:blipFill>
        <p:spPr>
          <a:xfrm>
            <a:off x="4603200" y="3311556"/>
            <a:ext cx="968450" cy="1176520"/>
          </a:xfrm>
          <a:prstGeom prst="rect">
            <a:avLst/>
          </a:prstGeom>
          <a:noFill/>
          <a:ln>
            <a:noFill/>
          </a:ln>
        </p:spPr>
      </p:pic>
      <p:pic>
        <p:nvPicPr>
          <p:cNvPr id="175" name="Google Shape;175;p19"/>
          <p:cNvPicPr preferRelativeResize="0"/>
          <p:nvPr/>
        </p:nvPicPr>
        <p:blipFill>
          <a:blip r:embed="rId13">
            <a:alphaModFix/>
          </a:blip>
          <a:stretch>
            <a:fillRect/>
          </a:stretch>
        </p:blipFill>
        <p:spPr>
          <a:xfrm>
            <a:off x="5908575" y="3311550"/>
            <a:ext cx="800532" cy="1141675"/>
          </a:xfrm>
          <a:prstGeom prst="rect">
            <a:avLst/>
          </a:prstGeom>
          <a:noFill/>
          <a:ln>
            <a:noFill/>
          </a:ln>
        </p:spPr>
      </p:pic>
      <p:sp>
        <p:nvSpPr>
          <p:cNvPr id="176" name="Google Shape;176;p19"/>
          <p:cNvSpPr txBox="1"/>
          <p:nvPr/>
        </p:nvSpPr>
        <p:spPr>
          <a:xfrm>
            <a:off x="5746725" y="4515683"/>
            <a:ext cx="1057200" cy="36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solidFill>
                  <a:schemeClr val="dk1"/>
                </a:solidFill>
              </a:rPr>
              <a:t>Viviane Veiga</a:t>
            </a:r>
            <a:br>
              <a:rPr lang="en" sz="800">
                <a:solidFill>
                  <a:schemeClr val="dk1"/>
                </a:solidFill>
              </a:rPr>
            </a:br>
            <a:r>
              <a:rPr lang="en" sz="800">
                <a:solidFill>
                  <a:schemeClr val="dk1"/>
                </a:solidFill>
              </a:rPr>
              <a:t>Pesquisa e implantação</a:t>
            </a:r>
            <a:br>
              <a:rPr lang="en" sz="800">
                <a:solidFill>
                  <a:schemeClr val="dk1"/>
                </a:solidFill>
              </a:rPr>
            </a:br>
            <a:r>
              <a:rPr lang="en" sz="800">
                <a:solidFill>
                  <a:schemeClr val="dk1"/>
                </a:solidFill>
              </a:rPr>
              <a:t>ICICT</a:t>
            </a:r>
            <a:endParaRPr sz="800"/>
          </a:p>
        </p:txBody>
      </p:sp>
      <p:pic>
        <p:nvPicPr>
          <p:cNvPr id="177" name="Google Shape;177;p19"/>
          <p:cNvPicPr preferRelativeResize="0"/>
          <p:nvPr/>
        </p:nvPicPr>
        <p:blipFill>
          <a:blip r:embed="rId14">
            <a:alphaModFix/>
          </a:blip>
          <a:stretch>
            <a:fillRect/>
          </a:stretch>
        </p:blipFill>
        <p:spPr>
          <a:xfrm>
            <a:off x="7843850" y="1309700"/>
            <a:ext cx="1008975" cy="1204468"/>
          </a:xfrm>
          <a:prstGeom prst="rect">
            <a:avLst/>
          </a:prstGeom>
          <a:noFill/>
          <a:ln>
            <a:noFill/>
          </a:ln>
        </p:spPr>
      </p:pic>
      <p:sp>
        <p:nvSpPr>
          <p:cNvPr id="178" name="Google Shape;178;p19"/>
          <p:cNvSpPr txBox="1"/>
          <p:nvPr/>
        </p:nvSpPr>
        <p:spPr>
          <a:xfrm>
            <a:off x="7794926" y="2539653"/>
            <a:ext cx="1114500" cy="58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t>Ana Maranhão</a:t>
            </a:r>
            <a:endParaRPr b="1" sz="800"/>
          </a:p>
          <a:p>
            <a:pPr indent="0" lvl="0" marL="0" rtl="0" algn="ctr">
              <a:spcBef>
                <a:spcPts val="0"/>
              </a:spcBef>
              <a:spcAft>
                <a:spcPts val="0"/>
              </a:spcAft>
              <a:buClr>
                <a:schemeClr val="dk1"/>
              </a:buClr>
              <a:buSzPts val="1100"/>
              <a:buFont typeface="Arial"/>
              <a:buNone/>
            </a:pPr>
            <a:r>
              <a:rPr lang="en" sz="800"/>
              <a:t>Pesquisa e implantação</a:t>
            </a:r>
            <a:endParaRPr sz="800"/>
          </a:p>
          <a:p>
            <a:pPr indent="0" lvl="0" marL="0" rtl="0" algn="ctr">
              <a:spcBef>
                <a:spcPts val="0"/>
              </a:spcBef>
              <a:spcAft>
                <a:spcPts val="0"/>
              </a:spcAft>
              <a:buNone/>
            </a:pPr>
            <a:r>
              <a:rPr lang="en" sz="800"/>
              <a:t>Icict</a:t>
            </a:r>
            <a:endParaRPr sz="800"/>
          </a:p>
        </p:txBody>
      </p:sp>
      <p:sp>
        <p:nvSpPr>
          <p:cNvPr id="179" name="Google Shape;179;p1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0" name="Google Shape;180;p19"/>
          <p:cNvPicPr preferRelativeResize="0"/>
          <p:nvPr/>
        </p:nvPicPr>
        <p:blipFill rotWithShape="1">
          <a:blip r:embed="rId15">
            <a:alphaModFix/>
          </a:blip>
          <a:srcRect b="29383" l="10269" r="4435" t="0"/>
          <a:stretch/>
        </p:blipFill>
        <p:spPr>
          <a:xfrm>
            <a:off x="420650" y="1334811"/>
            <a:ext cx="968449" cy="1146759"/>
          </a:xfrm>
          <a:prstGeom prst="rect">
            <a:avLst/>
          </a:prstGeom>
          <a:noFill/>
          <a:ln>
            <a:noFill/>
          </a:ln>
        </p:spPr>
      </p:pic>
      <p:sp>
        <p:nvSpPr>
          <p:cNvPr id="181" name="Google Shape;181;p19"/>
          <p:cNvSpPr txBox="1"/>
          <p:nvPr/>
        </p:nvSpPr>
        <p:spPr>
          <a:xfrm>
            <a:off x="7969475" y="4467525"/>
            <a:ext cx="1275900" cy="693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800"/>
              <a:t>Raiza Tourinho</a:t>
            </a:r>
            <a:endParaRPr b="1" sz="800"/>
          </a:p>
          <a:p>
            <a:pPr indent="0" lvl="0" marL="0" rtl="0" algn="ctr">
              <a:spcBef>
                <a:spcPts val="0"/>
              </a:spcBef>
              <a:spcAft>
                <a:spcPts val="0"/>
              </a:spcAft>
              <a:buClr>
                <a:schemeClr val="dk1"/>
              </a:buClr>
              <a:buSzPts val="1100"/>
              <a:buFont typeface="Arial"/>
              <a:buNone/>
            </a:pPr>
            <a:r>
              <a:rPr lang="en" sz="800">
                <a:solidFill>
                  <a:schemeClr val="dk1"/>
                </a:solidFill>
              </a:rPr>
              <a:t>Pesquisa e </a:t>
            </a:r>
            <a:br>
              <a:rPr lang="en" sz="800">
                <a:solidFill>
                  <a:schemeClr val="dk1"/>
                </a:solidFill>
              </a:rPr>
            </a:br>
            <a:r>
              <a:rPr lang="en" sz="800">
                <a:solidFill>
                  <a:schemeClr val="dk1"/>
                </a:solidFill>
              </a:rPr>
              <a:t>implantação</a:t>
            </a:r>
            <a:endParaRPr sz="800">
              <a:solidFill>
                <a:schemeClr val="dk1"/>
              </a:solidFill>
            </a:endParaRPr>
          </a:p>
          <a:p>
            <a:pPr indent="0" lvl="0" marL="0" rtl="0" algn="ctr">
              <a:spcBef>
                <a:spcPts val="0"/>
              </a:spcBef>
              <a:spcAft>
                <a:spcPts val="0"/>
              </a:spcAft>
              <a:buClr>
                <a:schemeClr val="dk1"/>
              </a:buClr>
              <a:buSzPts val="1100"/>
              <a:buFont typeface="Arial"/>
              <a:buNone/>
            </a:pPr>
            <a:r>
              <a:rPr lang="en" sz="800"/>
              <a:t>Cidacs</a:t>
            </a:r>
            <a:endParaRPr sz="800"/>
          </a:p>
          <a:p>
            <a:pPr indent="0" lvl="0" marL="0" rtl="0" algn="ctr">
              <a:spcBef>
                <a:spcPts val="0"/>
              </a:spcBef>
              <a:spcAft>
                <a:spcPts val="0"/>
              </a:spcAft>
              <a:buNone/>
            </a:pPr>
            <a:r>
              <a:t/>
            </a:r>
            <a:endParaRPr b="1" sz="800">
              <a:solidFill>
                <a:srgbClr val="FF0000"/>
              </a:solidFill>
            </a:endParaRPr>
          </a:p>
        </p:txBody>
      </p:sp>
      <p:pic>
        <p:nvPicPr>
          <p:cNvPr id="182" name="Google Shape;182;p19"/>
          <p:cNvPicPr preferRelativeResize="0"/>
          <p:nvPr/>
        </p:nvPicPr>
        <p:blipFill>
          <a:blip r:embed="rId16">
            <a:alphaModFix/>
          </a:blip>
          <a:stretch>
            <a:fillRect/>
          </a:stretch>
        </p:blipFill>
        <p:spPr>
          <a:xfrm>
            <a:off x="8134350" y="3369151"/>
            <a:ext cx="857251" cy="1008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pic>
        <p:nvPicPr>
          <p:cNvPr id="187" name="Google Shape;187;p20"/>
          <p:cNvPicPr preferRelativeResize="0"/>
          <p:nvPr/>
        </p:nvPicPr>
        <p:blipFill>
          <a:blip r:embed="rId3">
            <a:alphaModFix/>
          </a:blip>
          <a:stretch>
            <a:fillRect/>
          </a:stretch>
        </p:blipFill>
        <p:spPr>
          <a:xfrm rot="655753">
            <a:off x="5218549" y="341789"/>
            <a:ext cx="3275000" cy="2677273"/>
          </a:xfrm>
          <a:prstGeom prst="rect">
            <a:avLst/>
          </a:prstGeom>
          <a:noFill/>
          <a:ln>
            <a:noFill/>
          </a:ln>
        </p:spPr>
      </p:pic>
      <p:pic>
        <p:nvPicPr>
          <p:cNvPr id="188" name="Google Shape;188;p20"/>
          <p:cNvPicPr preferRelativeResize="0"/>
          <p:nvPr/>
        </p:nvPicPr>
        <p:blipFill>
          <a:blip r:embed="rId4">
            <a:alphaModFix/>
          </a:blip>
          <a:stretch>
            <a:fillRect/>
          </a:stretch>
        </p:blipFill>
        <p:spPr>
          <a:xfrm rot="-381413">
            <a:off x="1193346" y="303764"/>
            <a:ext cx="2873332" cy="2506371"/>
          </a:xfrm>
          <a:prstGeom prst="rect">
            <a:avLst/>
          </a:prstGeom>
          <a:noFill/>
          <a:ln>
            <a:noFill/>
          </a:ln>
        </p:spPr>
      </p:pic>
      <p:sp>
        <p:nvSpPr>
          <p:cNvPr id="189" name="Google Shape;189;p20"/>
          <p:cNvSpPr txBox="1"/>
          <p:nvPr/>
        </p:nvSpPr>
        <p:spPr>
          <a:xfrm>
            <a:off x="4457700" y="3381450"/>
            <a:ext cx="4219500" cy="1774200"/>
          </a:xfrm>
          <a:prstGeom prst="rect">
            <a:avLst/>
          </a:prstGeom>
          <a:noFill/>
          <a:ln>
            <a:noFill/>
          </a:ln>
        </p:spPr>
        <p:txBody>
          <a:bodyPr anchorCtr="0" anchor="ctr" bIns="91425" lIns="91425" spcFirstLastPara="1" rIns="91425" wrap="square" tIns="91425">
            <a:noAutofit/>
          </a:bodyPr>
          <a:lstStyle/>
          <a:p>
            <a:pPr indent="0" lvl="0" marL="0" rtl="0" algn="just">
              <a:lnSpc>
                <a:spcPct val="150000"/>
              </a:lnSpc>
              <a:spcBef>
                <a:spcPts val="0"/>
              </a:spcBef>
              <a:spcAft>
                <a:spcPts val="0"/>
              </a:spcAft>
              <a:buNone/>
            </a:pPr>
            <a:r>
              <a:rPr b="1" lang="en" sz="1100">
                <a:solidFill>
                  <a:schemeClr val="dk1"/>
                </a:solidFill>
              </a:rPr>
              <a:t>Marcos legais nacionais em face da abertura de dados de pesquisa em saúde: dados pessoais, sensíveis ou sigilosos e direitos autorais</a:t>
            </a:r>
            <a:endParaRPr b="1" sz="1100">
              <a:solidFill>
                <a:schemeClr val="dk1"/>
              </a:solidFill>
            </a:endParaRPr>
          </a:p>
          <a:p>
            <a:pPr indent="0" lvl="0" marL="0" rtl="0" algn="just">
              <a:lnSpc>
                <a:spcPct val="150000"/>
              </a:lnSpc>
              <a:spcBef>
                <a:spcPts val="0"/>
              </a:spcBef>
              <a:spcAft>
                <a:spcPts val="0"/>
              </a:spcAft>
              <a:buNone/>
            </a:pPr>
            <a:r>
              <a:rPr i="1" lang="en" sz="1000">
                <a:solidFill>
                  <a:schemeClr val="dk1"/>
                </a:solidFill>
              </a:rPr>
              <a:t>A</a:t>
            </a:r>
            <a:r>
              <a:rPr i="1" lang="en" sz="1000">
                <a:solidFill>
                  <a:schemeClr val="dk1"/>
                </a:solidFill>
              </a:rPr>
              <a:t>presenta compilação de atos normativos identificados no ordenamento jurídico nacional que tenham coerência com a abertura de dados de pesquisa em saúde. </a:t>
            </a:r>
            <a:endParaRPr i="1" sz="1000">
              <a:solidFill>
                <a:schemeClr val="dk1"/>
              </a:solidFill>
            </a:endParaRPr>
          </a:p>
        </p:txBody>
      </p:sp>
      <p:sp>
        <p:nvSpPr>
          <p:cNvPr id="190" name="Google Shape;190;p20"/>
          <p:cNvSpPr txBox="1"/>
          <p:nvPr/>
        </p:nvSpPr>
        <p:spPr>
          <a:xfrm>
            <a:off x="552450" y="3028950"/>
            <a:ext cx="3247800" cy="1581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Open Sans"/>
                <a:ea typeface="Open Sans"/>
                <a:cs typeface="Open Sans"/>
                <a:sym typeface="Open Sans"/>
              </a:rPr>
              <a:t>+</a:t>
            </a:r>
            <a:endParaRPr sz="2200">
              <a:latin typeface="Open Sans"/>
              <a:ea typeface="Open Sans"/>
              <a:cs typeface="Open Sans"/>
              <a:sym typeface="Open Sans"/>
            </a:endParaRPr>
          </a:p>
          <a:p>
            <a:pPr indent="0" lvl="0" marL="0" rtl="0" algn="l">
              <a:spcBef>
                <a:spcPts val="0"/>
              </a:spcBef>
              <a:spcAft>
                <a:spcPts val="0"/>
              </a:spcAft>
              <a:buNone/>
            </a:pPr>
            <a:r>
              <a:rPr b="1" lang="en" sz="1000">
                <a:latin typeface="Open Sans"/>
                <a:ea typeface="Open Sans"/>
                <a:cs typeface="Open Sans"/>
                <a:sym typeface="Open Sans"/>
              </a:rPr>
              <a:t>Editorial </a:t>
            </a:r>
            <a:br>
              <a:rPr lang="en" sz="1000">
                <a:latin typeface="Open Sans"/>
                <a:ea typeface="Open Sans"/>
                <a:cs typeface="Open Sans"/>
                <a:sym typeface="Open Sans"/>
              </a:rPr>
            </a:br>
            <a:r>
              <a:rPr lang="en" sz="1100">
                <a:latin typeface="Open Sans"/>
                <a:ea typeface="Open Sans"/>
                <a:cs typeface="Open Sans"/>
                <a:sym typeface="Open Sans"/>
              </a:rPr>
              <a:t>Revista </a:t>
            </a:r>
            <a:r>
              <a:rPr lang="en" sz="1100">
                <a:solidFill>
                  <a:srgbClr val="212121"/>
                </a:solidFill>
                <a:highlight>
                  <a:srgbClr val="FFFFFF"/>
                </a:highlight>
                <a:latin typeface="Open Sans"/>
                <a:ea typeface="Open Sans"/>
                <a:cs typeface="Open Sans"/>
                <a:sym typeface="Open Sans"/>
              </a:rPr>
              <a:t>Trabalho, Educação e Saúde </a:t>
            </a:r>
            <a:br>
              <a:rPr lang="en" sz="1100">
                <a:solidFill>
                  <a:srgbClr val="212121"/>
                </a:solidFill>
                <a:highlight>
                  <a:srgbClr val="FFFFFF"/>
                </a:highlight>
                <a:latin typeface="Open Sans"/>
                <a:ea typeface="Open Sans"/>
                <a:cs typeface="Open Sans"/>
                <a:sym typeface="Open Sans"/>
              </a:rPr>
            </a:br>
            <a:r>
              <a:rPr lang="en" sz="1100">
                <a:solidFill>
                  <a:srgbClr val="212121"/>
                </a:solidFill>
                <a:highlight>
                  <a:srgbClr val="FFFFFF"/>
                </a:highlight>
                <a:latin typeface="Open Sans"/>
                <a:ea typeface="Open Sans"/>
                <a:cs typeface="Open Sans"/>
                <a:sym typeface="Open Sans"/>
              </a:rPr>
              <a:t>(Paula Xavier e Paulo Guanaes)</a:t>
            </a:r>
            <a:endParaRPr sz="1100">
              <a:latin typeface="Open Sans"/>
              <a:ea typeface="Open Sans"/>
              <a:cs typeface="Open Sans"/>
              <a:sym typeface="Open Sans"/>
            </a:endParaRPr>
          </a:p>
          <a:p>
            <a:pPr indent="0" lvl="0" marL="457200" rtl="0" algn="l">
              <a:spcBef>
                <a:spcPts val="0"/>
              </a:spcBef>
              <a:spcAft>
                <a:spcPts val="0"/>
              </a:spcAft>
              <a:buClr>
                <a:schemeClr val="dk1"/>
              </a:buClr>
              <a:buSzPts val="1100"/>
              <a:buFont typeface="Arial"/>
              <a:buNone/>
            </a:pPr>
            <a:r>
              <a:rPr lang="en" sz="900">
                <a:solidFill>
                  <a:srgbClr val="212121"/>
                </a:solidFill>
                <a:highlight>
                  <a:srgbClr val="FFFFFF"/>
                </a:highlight>
                <a:latin typeface="Open Sans"/>
                <a:ea typeface="Open Sans"/>
                <a:cs typeface="Open Sans"/>
                <a:sym typeface="Open Sans"/>
              </a:rPr>
              <a:t>Top 100 articles by number of accesses:</a:t>
            </a:r>
            <a:endParaRPr sz="900">
              <a:solidFill>
                <a:srgbClr val="212121"/>
              </a:solidFill>
              <a:highlight>
                <a:srgbClr val="FFFFFF"/>
              </a:highlight>
              <a:latin typeface="Open Sans"/>
              <a:ea typeface="Open Sans"/>
              <a:cs typeface="Open Sans"/>
              <a:sym typeface="Open Sans"/>
            </a:endParaRPr>
          </a:p>
          <a:p>
            <a:pPr indent="0" lvl="0" marL="457200" rtl="0" algn="l">
              <a:spcBef>
                <a:spcPts val="0"/>
              </a:spcBef>
              <a:spcAft>
                <a:spcPts val="0"/>
              </a:spcAft>
              <a:buNone/>
            </a:pPr>
            <a:r>
              <a:rPr lang="en" sz="900">
                <a:solidFill>
                  <a:srgbClr val="212121"/>
                </a:solidFill>
                <a:highlight>
                  <a:srgbClr val="FFFFFF"/>
                </a:highlight>
                <a:latin typeface="Open Sans"/>
                <a:ea typeface="Open Sans"/>
                <a:cs typeface="Open Sans"/>
                <a:sym typeface="Open Sans"/>
              </a:rPr>
              <a:t>html: 125.557/pdf: 47.928/total: 173.485</a:t>
            </a:r>
            <a:endParaRPr sz="900">
              <a:solidFill>
                <a:srgbClr val="212121"/>
              </a:solidFill>
              <a:highlight>
                <a:srgbClr val="FFFFFF"/>
              </a:highlight>
              <a:latin typeface="Open Sans"/>
              <a:ea typeface="Open Sans"/>
              <a:cs typeface="Open Sans"/>
              <a:sym typeface="Open Sans"/>
            </a:endParaRPr>
          </a:p>
          <a:p>
            <a:pPr indent="0" lvl="0" marL="0" rtl="0" algn="l">
              <a:spcBef>
                <a:spcPts val="0"/>
              </a:spcBef>
              <a:spcAft>
                <a:spcPts val="0"/>
              </a:spcAft>
              <a:buNone/>
            </a:pPr>
            <a:r>
              <a:t/>
            </a:r>
            <a:endParaRPr sz="1100">
              <a:solidFill>
                <a:srgbClr val="212121"/>
              </a:solidFill>
              <a:highlight>
                <a:srgbClr val="FFFFFF"/>
              </a:highlight>
              <a:latin typeface="Open Sans"/>
              <a:ea typeface="Open Sans"/>
              <a:cs typeface="Open Sans"/>
              <a:sym typeface="Open Sans"/>
            </a:endParaRPr>
          </a:p>
          <a:p>
            <a:pPr indent="0" lvl="0" marL="0" rtl="0" algn="l">
              <a:spcBef>
                <a:spcPts val="0"/>
              </a:spcBef>
              <a:spcAft>
                <a:spcPts val="0"/>
              </a:spcAft>
              <a:buNone/>
            </a:pPr>
            <a:r>
              <a:rPr b="1" lang="en" sz="1000">
                <a:latin typeface="Open Sans"/>
                <a:ea typeface="Open Sans"/>
                <a:cs typeface="Open Sans"/>
                <a:sym typeface="Open Sans"/>
              </a:rPr>
              <a:t>A</a:t>
            </a:r>
            <a:r>
              <a:rPr b="1" lang="en" sz="1000">
                <a:latin typeface="Open Sans"/>
                <a:ea typeface="Open Sans"/>
                <a:cs typeface="Open Sans"/>
                <a:sym typeface="Open Sans"/>
              </a:rPr>
              <a:t>rtigo </a:t>
            </a:r>
            <a:br>
              <a:rPr lang="en" sz="1000">
                <a:latin typeface="Open Sans"/>
                <a:ea typeface="Open Sans"/>
                <a:cs typeface="Open Sans"/>
                <a:sym typeface="Open Sans"/>
              </a:rPr>
            </a:br>
            <a:r>
              <a:rPr lang="en" sz="1100">
                <a:latin typeface="Open Sans"/>
                <a:ea typeface="Open Sans"/>
                <a:cs typeface="Open Sans"/>
                <a:sym typeface="Open Sans"/>
              </a:rPr>
              <a:t>Cadernos de Saúde Pública (ed. especial)</a:t>
            </a:r>
            <a:endParaRPr sz="1100">
              <a:latin typeface="Open Sans"/>
              <a:ea typeface="Open Sans"/>
              <a:cs typeface="Open Sans"/>
              <a:sym typeface="Open Sans"/>
            </a:endParaRPr>
          </a:p>
          <a:p>
            <a:pPr indent="0" lvl="0" marL="0" rtl="0" algn="l">
              <a:spcBef>
                <a:spcPts val="0"/>
              </a:spcBef>
              <a:spcAft>
                <a:spcPts val="0"/>
              </a:spcAft>
              <a:buNone/>
            </a:pPr>
            <a:r>
              <a:t/>
            </a:r>
            <a:endParaRPr sz="11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pic>
        <p:nvPicPr>
          <p:cNvPr id="195" name="Google Shape;195;p21"/>
          <p:cNvPicPr preferRelativeResize="0"/>
          <p:nvPr/>
        </p:nvPicPr>
        <p:blipFill>
          <a:blip r:embed="rId3">
            <a:alphaModFix/>
          </a:blip>
          <a:stretch>
            <a:fillRect/>
          </a:stretch>
        </p:blipFill>
        <p:spPr>
          <a:xfrm>
            <a:off x="1143000" y="182550"/>
            <a:ext cx="6257925" cy="4713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