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3"/>
    <p:sldMasterId id="214748367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Economica"/>
      <p:regular r:id="rId22"/>
      <p:bold r:id="rId23"/>
      <p:italic r:id="rId24"/>
      <p:boldItalic r:id="rId25"/>
    </p:embeddedFont>
    <p:embeddedFont>
      <p:font typeface="Open Sans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Economica-regular.fntdata"/><Relationship Id="rId21" Type="http://schemas.openxmlformats.org/officeDocument/2006/relationships/slide" Target="slides/slide16.xml"/><Relationship Id="rId24" Type="http://schemas.openxmlformats.org/officeDocument/2006/relationships/font" Target="fonts/Economica-italic.fntdata"/><Relationship Id="rId23" Type="http://schemas.openxmlformats.org/officeDocument/2006/relationships/font" Target="fonts/Economica-bold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OpenSans-regular.fntdata"/><Relationship Id="rId25" Type="http://schemas.openxmlformats.org/officeDocument/2006/relationships/font" Target="fonts/Economica-boldItalic.fntdata"/><Relationship Id="rId28" Type="http://schemas.openxmlformats.org/officeDocument/2006/relationships/font" Target="fonts/OpenSans-italic.fntdata"/><Relationship Id="rId27" Type="http://schemas.openxmlformats.org/officeDocument/2006/relationships/font" Target="fonts/OpenSa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penSans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c6f8954bc_0_9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c6f8954bc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3d9fb734b6_0_80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3d9fb734b6_0_8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3d9fb734b6_0_83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3d9fb734b6_0_8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3a4df073b7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3a4df073b7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3a4df073b7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3a4df073b7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3d9fb734b6_0_7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3d9fb734b6_0_7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Convergência de estratégias: bloco europeu e tendências globais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3d9fb734b6_0_86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3d9fb734b6_0_8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transição do modelo atual de produção do conhecimento rumo </a:t>
            </a:r>
            <a:r>
              <a:rPr lang="en" sz="12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uma ciência pautada na colaboração e comprometimento social se dá pela orquestração de um ecossistema institucionalizado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ação estratégica, com visão de longo prazo e esforços que envolvem toda a comunidade científica num leque de ações intensas desde o presente.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3d9fb734b6_0_65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4" name="Google Shape;344;g3d9fb734b6_0_6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d9fb734b6_0_10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g3d9fb734b6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 ideias centrais – apresentar o debate sobre a ciência aberta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Apresentar o processo de construção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a4df073b7_0_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a4df073b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1.limitações do atual sistema de avaliação da pesquisa, </a:t>
            </a:r>
            <a:r>
              <a:rPr lang="en" sz="12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que prioriza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lógica quantitativa de avaliação em detrimento de critérios qualitativos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Caracter´siticas do campo da Saúde: interdisciplinar, aplicado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Fiocruz: o momento de crise econômica e política e a necessidade de repensar </a:t>
            </a:r>
            <a:r>
              <a:rPr lang="en" sz="12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soluções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criativ</a:t>
            </a:r>
            <a:r>
              <a:rPr lang="en" sz="12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 que envolv</a:t>
            </a:r>
            <a:r>
              <a:rPr lang="en" sz="12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 a contribuição da ciência na construção da nação.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a7ab3b783_0_1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a7ab3b783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bbab29c00_0_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bbab29c00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a7ab3b783_0_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3a7ab3b78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a4df073b7_0_4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a4df073b7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d9fb734b6_0_2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3d9fb734b6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3d9fb734b6_0_74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3d9fb734b6_0_7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e conteúdo" type="obj">
  <p:cSld name="OBJEC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Open Sans"/>
              <a:buChar char="■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Open Sans"/>
              <a:buChar char="■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85" name="Google Shape;85;p19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86" name="Google Shape;86;p19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87" name="Google Shape;87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conomica"/>
              <a:buNone/>
              <a:defRPr b="0" i="0" sz="3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conomica"/>
              <a:buNone/>
              <a:defRPr b="0" i="0" sz="3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conomica"/>
              <a:buNone/>
              <a:defRPr b="0" i="0" sz="3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conomica"/>
              <a:buNone/>
              <a:defRPr b="0" i="0" sz="3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conomica"/>
              <a:buNone/>
              <a:defRPr b="0" i="0" sz="3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conomica"/>
              <a:buNone/>
              <a:defRPr b="0" i="0" sz="3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conomica"/>
              <a:buNone/>
              <a:defRPr b="0" i="0" sz="3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conomica"/>
              <a:buNone/>
              <a:defRPr b="0" i="0" sz="3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conomica"/>
              <a:buNone/>
              <a:defRPr b="0" i="0" sz="3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90" name="Google Shape;90;p20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048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Open Sans"/>
              <a:buChar char="■"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91" name="Google Shape;91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21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Economica"/>
              <a:buNone/>
              <a:defRPr b="0" i="0" sz="48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Economica"/>
              <a:buNone/>
              <a:defRPr b="0" i="0" sz="48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Economica"/>
              <a:buNone/>
              <a:defRPr b="0" i="0" sz="48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Economica"/>
              <a:buNone/>
              <a:defRPr b="0" i="0" sz="48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Economica"/>
              <a:buNone/>
              <a:defRPr b="0" i="0" sz="48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Economica"/>
              <a:buNone/>
              <a:defRPr b="0" i="0" sz="48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Economica"/>
              <a:buNone/>
              <a:defRPr b="0" i="0" sz="48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Economica"/>
              <a:buNone/>
              <a:defRPr b="0" i="0" sz="48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Economica"/>
              <a:buNone/>
              <a:defRPr b="0" i="0" sz="48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95" name="Google Shape;9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7" name="Google Shape;17;p3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8" name="Google Shape;18;p3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2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8" name="Google Shape;98;p22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9" name="Google Shape;99;p22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lt2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lt2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lt2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lt2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lt2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lt2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lt2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lt2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lt2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00" name="Google Shape;100;p22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conomica"/>
              <a:buNone/>
              <a:defRPr b="0" i="0" sz="24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conomica"/>
              <a:buNone/>
              <a:defRPr b="0" i="0" sz="24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conomica"/>
              <a:buNone/>
              <a:defRPr b="0" i="0" sz="24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conomica"/>
              <a:buNone/>
              <a:defRPr b="0" i="0" sz="24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conomica"/>
              <a:buNone/>
              <a:defRPr b="0" i="0" sz="24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conomica"/>
              <a:buNone/>
              <a:defRPr b="0" i="0" sz="24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conomica"/>
              <a:buNone/>
              <a:defRPr b="0" i="0" sz="24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conomica"/>
              <a:buNone/>
              <a:defRPr b="0" i="0" sz="24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conomica"/>
              <a:buNone/>
              <a:defRPr b="0" i="0" sz="24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01" name="Google Shape;101;p22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02" name="Google Shape;10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3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Economica"/>
              <a:buNone/>
              <a:defRPr b="0" i="0" sz="24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105" name="Google Shape;105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4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Font typeface="Economica"/>
              <a:buNone/>
              <a:defRPr b="0" i="0" sz="16000" u="none" cap="none" strike="noStrike">
                <a:solidFill>
                  <a:schemeClr val="lt2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Font typeface="Economica"/>
              <a:buNone/>
              <a:defRPr b="0" i="0" sz="16000" u="none" cap="none" strike="noStrike">
                <a:solidFill>
                  <a:schemeClr val="lt2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Font typeface="Economica"/>
              <a:buNone/>
              <a:defRPr b="0" i="0" sz="16000" u="none" cap="none" strike="noStrike">
                <a:solidFill>
                  <a:schemeClr val="lt2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Font typeface="Economica"/>
              <a:buNone/>
              <a:defRPr b="0" i="0" sz="16000" u="none" cap="none" strike="noStrike">
                <a:solidFill>
                  <a:schemeClr val="lt2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Font typeface="Economica"/>
              <a:buNone/>
              <a:defRPr b="0" i="0" sz="16000" u="none" cap="none" strike="noStrike">
                <a:solidFill>
                  <a:schemeClr val="lt2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Font typeface="Economica"/>
              <a:buNone/>
              <a:defRPr b="0" i="0" sz="16000" u="none" cap="none" strike="noStrike">
                <a:solidFill>
                  <a:schemeClr val="lt2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Font typeface="Economica"/>
              <a:buNone/>
              <a:defRPr b="0" i="0" sz="16000" u="none" cap="none" strike="noStrike">
                <a:solidFill>
                  <a:schemeClr val="lt2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Font typeface="Economica"/>
              <a:buNone/>
              <a:defRPr b="0" i="0" sz="16000" u="none" cap="none" strike="noStrike">
                <a:solidFill>
                  <a:schemeClr val="lt2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Font typeface="Economica"/>
              <a:buNone/>
              <a:defRPr b="0" i="0" sz="16000" u="none" cap="none" strike="noStrike">
                <a:solidFill>
                  <a:schemeClr val="lt2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r>
              <a:t>xx%</a:t>
            </a:r>
          </a:p>
        </p:txBody>
      </p:sp>
      <p:sp>
        <p:nvSpPr>
          <p:cNvPr id="109" name="Google Shape;109;p24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10" name="Google Shape;110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" name="Google Shape;44;p9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luxe">
    <p:bg>
      <p:bgPr>
        <a:solidFill>
          <a:schemeClr val="l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60" name="Google Shape;60;p13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61" name="Google Shape;61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Relationship Id="rId4" Type="http://schemas.openxmlformats.org/officeDocument/2006/relationships/image" Target="../media/image6.png"/><Relationship Id="rId5" Type="http://schemas.openxmlformats.org/officeDocument/2006/relationships/image" Target="../media/image4.pn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Relationship Id="rId4" Type="http://schemas.openxmlformats.org/officeDocument/2006/relationships/image" Target="../media/image22.png"/><Relationship Id="rId5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0.png"/><Relationship Id="rId4" Type="http://schemas.openxmlformats.org/officeDocument/2006/relationships/hyperlink" Target="https://www.arca.fiocruz.br/handle/icict/24117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30.png"/><Relationship Id="rId5" Type="http://schemas.openxmlformats.org/officeDocument/2006/relationships/image" Target="../media/image5.png"/><Relationship Id="rId6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1" Type="http://schemas.openxmlformats.org/officeDocument/2006/relationships/image" Target="../media/image27.jpg"/><Relationship Id="rId10" Type="http://schemas.openxmlformats.org/officeDocument/2006/relationships/image" Target="../media/image11.jpg"/><Relationship Id="rId13" Type="http://schemas.openxmlformats.org/officeDocument/2006/relationships/image" Target="../media/image24.png"/><Relationship Id="rId12" Type="http://schemas.openxmlformats.org/officeDocument/2006/relationships/image" Target="../media/image14.jp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12.png"/><Relationship Id="rId9" Type="http://schemas.openxmlformats.org/officeDocument/2006/relationships/image" Target="../media/image23.png"/><Relationship Id="rId15" Type="http://schemas.openxmlformats.org/officeDocument/2006/relationships/image" Target="../media/image29.png"/><Relationship Id="rId14" Type="http://schemas.openxmlformats.org/officeDocument/2006/relationships/image" Target="../media/image28.png"/><Relationship Id="rId16" Type="http://schemas.openxmlformats.org/officeDocument/2006/relationships/image" Target="../media/image31.png"/><Relationship Id="rId5" Type="http://schemas.openxmlformats.org/officeDocument/2006/relationships/image" Target="../media/image8.png"/><Relationship Id="rId6" Type="http://schemas.openxmlformats.org/officeDocument/2006/relationships/image" Target="../media/image20.png"/><Relationship Id="rId7" Type="http://schemas.openxmlformats.org/officeDocument/2006/relationships/image" Target="../media/image17.png"/><Relationship Id="rId8" Type="http://schemas.openxmlformats.org/officeDocument/2006/relationships/image" Target="../media/image1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 txBox="1"/>
          <p:nvPr>
            <p:ph type="title"/>
          </p:nvPr>
        </p:nvSpPr>
        <p:spPr>
          <a:xfrm>
            <a:off x="5155950" y="1382025"/>
            <a:ext cx="3905100" cy="167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P</a:t>
            </a:r>
            <a:r>
              <a:rPr lang="en" sz="2200"/>
              <a:t>anorama internacional sobre abertura de dados de pesquisa e a construção coletiva de diretrizes institucionais no campo da saúde pública brasileira</a:t>
            </a:r>
            <a:endParaRPr sz="2200"/>
          </a:p>
        </p:txBody>
      </p:sp>
      <p:sp>
        <p:nvSpPr>
          <p:cNvPr id="116" name="Google Shape;116;p25"/>
          <p:cNvSpPr txBox="1"/>
          <p:nvPr>
            <p:ph idx="4294967295" type="subTitle"/>
          </p:nvPr>
        </p:nvSpPr>
        <p:spPr>
          <a:xfrm>
            <a:off x="5171450" y="3422225"/>
            <a:ext cx="4024800" cy="44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latin typeface="Economica"/>
                <a:ea typeface="Economica"/>
                <a:cs typeface="Economica"/>
                <a:sym typeface="Economica"/>
              </a:rPr>
              <a:t>P</a:t>
            </a:r>
            <a:r>
              <a:rPr b="1" lang="en" sz="1400">
                <a:latin typeface="Economica"/>
                <a:ea typeface="Economica"/>
                <a:cs typeface="Economica"/>
                <a:sym typeface="Economica"/>
              </a:rPr>
              <a:t>aula Xavier e  Anne Clinio</a:t>
            </a:r>
            <a:br>
              <a:rPr b="1" lang="en" sz="1400">
                <a:latin typeface="Economica"/>
                <a:ea typeface="Economica"/>
                <a:cs typeface="Economica"/>
                <a:sym typeface="Economica"/>
              </a:rPr>
            </a:br>
            <a:endParaRPr b="1" sz="1400">
              <a:latin typeface="Economica"/>
              <a:ea typeface="Economica"/>
              <a:cs typeface="Economica"/>
              <a:sym typeface="Economic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Economica"/>
                <a:ea typeface="Economica"/>
                <a:cs typeface="Economica"/>
                <a:sym typeface="Economica"/>
              </a:rPr>
              <a:t>Grupo de Trabalho em Ciência Aberta </a:t>
            </a:r>
            <a:endParaRPr sz="1400">
              <a:latin typeface="Economica"/>
              <a:ea typeface="Economica"/>
              <a:cs typeface="Economica"/>
              <a:sym typeface="Economic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Economica"/>
                <a:ea typeface="Economica"/>
                <a:cs typeface="Economica"/>
                <a:sym typeface="Economica"/>
              </a:rPr>
              <a:t>Vice-presidência de Educação, Informação e Comunicação (VPEIC)</a:t>
            </a:r>
            <a:endParaRPr b="1" sz="1400"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117" name="Google Shape;11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475" y="144575"/>
            <a:ext cx="1777609" cy="616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53400" y="4709941"/>
            <a:ext cx="628025" cy="22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87475" y="152400"/>
            <a:ext cx="3668525" cy="69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3675" y="1419864"/>
            <a:ext cx="4692499" cy="3152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4"/>
          <p:cNvSpPr txBox="1"/>
          <p:nvPr>
            <p:ph type="title"/>
          </p:nvPr>
        </p:nvSpPr>
        <p:spPr>
          <a:xfrm>
            <a:off x="2355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Termo de referência</a:t>
            </a:r>
            <a:endParaRPr/>
          </a:p>
        </p:txBody>
      </p:sp>
      <p:sp>
        <p:nvSpPr>
          <p:cNvPr id="291" name="Google Shape;291;p34"/>
          <p:cNvSpPr/>
          <p:nvPr/>
        </p:nvSpPr>
        <p:spPr>
          <a:xfrm>
            <a:off x="0" y="0"/>
            <a:ext cx="9161100" cy="88200"/>
          </a:xfrm>
          <a:prstGeom prst="rect">
            <a:avLst/>
          </a:prstGeom>
          <a:solidFill>
            <a:srgbClr val="1CA68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34"/>
          <p:cNvSpPr txBox="1"/>
          <p:nvPr>
            <p:ph idx="4294967295" type="body"/>
          </p:nvPr>
        </p:nvSpPr>
        <p:spPr>
          <a:xfrm>
            <a:off x="485775" y="1375825"/>
            <a:ext cx="4114800" cy="33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Ponto de partida do debate. Apresenta:</a:t>
            </a:r>
            <a:br>
              <a:rPr lang="en" sz="1200"/>
            </a:br>
            <a:endParaRPr b="1"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b="1" lang="en" sz="1200"/>
              <a:t>Princípios </a:t>
            </a:r>
            <a:br>
              <a:rPr b="1" lang="en" sz="1200"/>
            </a:br>
            <a:r>
              <a:rPr lang="en" sz="1200"/>
              <a:t>Expressam o posicionamento e os valores que orientam a Fiocruz para a abertura de dados.</a:t>
            </a:r>
            <a:br>
              <a:rPr lang="en" sz="1200"/>
            </a:b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b="1" lang="en" sz="1200"/>
              <a:t>Diretrizes</a:t>
            </a:r>
            <a:br>
              <a:rPr b="1" lang="en" sz="1200"/>
            </a:br>
            <a:r>
              <a:rPr lang="en" sz="1200"/>
              <a:t>Apresentam possíveis estratégias de transição para ciência aberta. </a:t>
            </a:r>
            <a:endParaRPr sz="12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000"/>
              <a:t>Disponível em: </a:t>
            </a:r>
            <a:br>
              <a:rPr lang="en" sz="1000"/>
            </a:br>
            <a:r>
              <a:rPr lang="en" sz="1000"/>
              <a:t>https://www.arca.fiocruz.br/handle/icict/26803</a:t>
            </a:r>
            <a:endParaRPr sz="1000"/>
          </a:p>
        </p:txBody>
      </p:sp>
      <p:sp>
        <p:nvSpPr>
          <p:cNvPr id="293" name="Google Shape;293;p34"/>
          <p:cNvSpPr/>
          <p:nvPr/>
        </p:nvSpPr>
        <p:spPr>
          <a:xfrm>
            <a:off x="5438925" y="371925"/>
            <a:ext cx="3219600" cy="46191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94" name="Google Shape;294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4975" y="474275"/>
            <a:ext cx="3048150" cy="4745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5"/>
          <p:cNvSpPr txBox="1"/>
          <p:nvPr>
            <p:ph type="title"/>
          </p:nvPr>
        </p:nvSpPr>
        <p:spPr>
          <a:xfrm>
            <a:off x="2355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 Princípios</a:t>
            </a:r>
            <a:endParaRPr/>
          </a:p>
        </p:txBody>
      </p:sp>
      <p:sp>
        <p:nvSpPr>
          <p:cNvPr id="300" name="Google Shape;300;p35"/>
          <p:cNvSpPr/>
          <p:nvPr/>
        </p:nvSpPr>
        <p:spPr>
          <a:xfrm>
            <a:off x="0" y="0"/>
            <a:ext cx="9161100" cy="88200"/>
          </a:xfrm>
          <a:prstGeom prst="rect">
            <a:avLst/>
          </a:prstGeom>
          <a:solidFill>
            <a:srgbClr val="1CA68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35"/>
          <p:cNvSpPr txBox="1"/>
          <p:nvPr/>
        </p:nvSpPr>
        <p:spPr>
          <a:xfrm>
            <a:off x="317800" y="1386775"/>
            <a:ext cx="8520600" cy="1106700"/>
          </a:xfrm>
          <a:prstGeom prst="rect">
            <a:avLst/>
          </a:prstGeom>
          <a:noFill/>
          <a:ln cap="flat" cmpd="sng" w="19050">
            <a:solidFill>
              <a:srgbClr val="008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1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100">
                <a:latin typeface="Open Sans"/>
                <a:ea typeface="Open Sans"/>
                <a:cs typeface="Open Sans"/>
                <a:sym typeface="Open Sans"/>
              </a:rPr>
              <a:t>#1 - Interesse Público</a:t>
            </a:r>
            <a:r>
              <a:rPr b="1" lang="en" sz="1100">
                <a:latin typeface="Open Sans"/>
                <a:ea typeface="Open Sans"/>
                <a:cs typeface="Open Sans"/>
                <a:sym typeface="Open Sans"/>
              </a:rPr>
              <a:t> - </a:t>
            </a:r>
            <a:r>
              <a:rPr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Dados com finalidade de pesquisa, principalmente aquela financiada com recursos públicos, são bens produzidos em nome do interesse público, devendo ser disponibilizados de forma aberta, no tempo oportuno e de maneira responsável, considerando as políticas estratégicas da pesquisa científica nacional, os interesses institucionais e as normas éticas e legais vigentes.</a:t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2" name="Google Shape;302;p35"/>
          <p:cNvSpPr txBox="1"/>
          <p:nvPr/>
        </p:nvSpPr>
        <p:spPr>
          <a:xfrm>
            <a:off x="332825" y="2669450"/>
            <a:ext cx="8470800" cy="986100"/>
          </a:xfrm>
          <a:prstGeom prst="rect">
            <a:avLst/>
          </a:prstGeom>
          <a:noFill/>
          <a:ln cap="flat" cmpd="sng" w="19050">
            <a:solidFill>
              <a:srgbClr val="008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1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100">
                <a:latin typeface="Open Sans"/>
                <a:ea typeface="Open Sans"/>
                <a:cs typeface="Open Sans"/>
                <a:sym typeface="Open Sans"/>
              </a:rPr>
              <a:t>#2 - Gestão e Abertura de Dados para Pesquisa - </a:t>
            </a:r>
            <a:r>
              <a:rPr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 gestão de dados é mais do que uma tarefa operacional que apoia a organização e documentação de pesquisa. Ela é uma atividade que considera os aspectos técnicos e legais, define a abertura ou sigilo dos dados, mas, sobretudo, se vincula a estratégia da instituição de modo a garantir as condições ao desenvolvimento científico e tecnológico e a promoção de melhorias tangíveis na qualidade de vida da sociedade. </a:t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3" name="Google Shape;303;p35"/>
          <p:cNvSpPr txBox="1"/>
          <p:nvPr/>
        </p:nvSpPr>
        <p:spPr>
          <a:xfrm>
            <a:off x="342350" y="3834850"/>
            <a:ext cx="8470800" cy="1051800"/>
          </a:xfrm>
          <a:prstGeom prst="rect">
            <a:avLst/>
          </a:prstGeom>
          <a:noFill/>
          <a:ln cap="flat" cmpd="sng" w="19050">
            <a:solidFill>
              <a:srgbClr val="008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1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100">
                <a:latin typeface="Open Sans"/>
                <a:ea typeface="Open Sans"/>
                <a:cs typeface="Open Sans"/>
                <a:sym typeface="Open Sans"/>
              </a:rPr>
              <a:t>#3 - Marcos regulatórios - </a:t>
            </a:r>
            <a:r>
              <a:rPr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Os direitos autorais e a propriedade intelectual sobre os dados científicos e bancos de dados gerados no processo de pesquisa na Fiocruz serão reconhecidos e protegidos. Em princípio, a abertura deve ser a mais ampla possível, observados os limites legais e éticos que incidam sobre dados pessoais, sensíveis ou sigilosos. As restrições de acesso devem ser claras e públicas dentro de prazos determinados com base em legislação específica.</a:t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  <a:p>
            <a:pPr indent="0" lvl="1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6"/>
          <p:cNvSpPr txBox="1"/>
          <p:nvPr/>
        </p:nvSpPr>
        <p:spPr>
          <a:xfrm>
            <a:off x="339575" y="337200"/>
            <a:ext cx="8492700" cy="891900"/>
          </a:xfrm>
          <a:prstGeom prst="rect">
            <a:avLst/>
          </a:prstGeom>
          <a:noFill/>
          <a:ln cap="flat" cmpd="sng" w="19050">
            <a:solidFill>
              <a:srgbClr val="008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1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100">
                <a:latin typeface="Open Sans"/>
                <a:ea typeface="Open Sans"/>
                <a:cs typeface="Open Sans"/>
                <a:sym typeface="Open Sans"/>
              </a:rPr>
              <a:t>#4 - Desenvolvimento de Capacidades e Sustentabilidade - </a:t>
            </a:r>
            <a:r>
              <a:rPr i="0" lang="en" sz="1100" u="none" cap="none" strike="noStrike">
                <a:latin typeface="Open Sans"/>
                <a:ea typeface="Open Sans"/>
                <a:cs typeface="Open Sans"/>
                <a:sym typeface="Open Sans"/>
              </a:rPr>
              <a:t>A gestão de dados com a finalidade de pesquisa </a:t>
            </a:r>
            <a:r>
              <a:rPr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visando ao acesso, compartilhamento e abertura requer o desenvolvimento de capacidades e a contratação de novos perfis profissionais, a exemplo do curador e do cientista de dados, e ainda, o estabelecimento de carreiras estruturadas e sustentáveis.</a:t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9" name="Google Shape;309;p36"/>
          <p:cNvSpPr txBox="1"/>
          <p:nvPr/>
        </p:nvSpPr>
        <p:spPr>
          <a:xfrm>
            <a:off x="339575" y="1317675"/>
            <a:ext cx="8492700" cy="1387800"/>
          </a:xfrm>
          <a:prstGeom prst="rect">
            <a:avLst/>
          </a:prstGeom>
          <a:noFill/>
          <a:ln cap="flat" cmpd="sng" w="19050">
            <a:solidFill>
              <a:srgbClr val="008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1100">
                <a:latin typeface="Open Sans"/>
                <a:ea typeface="Open Sans"/>
                <a:cs typeface="Open Sans"/>
                <a:sym typeface="Open Sans"/>
              </a:rPr>
              <a:t>#5 – Ambiente de Pesquisa Digital Integrado e Sustentável - </a:t>
            </a:r>
            <a:r>
              <a:rPr i="0" lang="en" sz="1100" u="none" cap="none" strike="noStrike">
                <a:latin typeface="Open Sans"/>
                <a:ea typeface="Open Sans"/>
                <a:cs typeface="Open Sans"/>
                <a:sym typeface="Open Sans"/>
              </a:rPr>
              <a:t>O avanço, democratização e incremento da produtividade e do conhecimento científico implica no desenvolvimento e na sustentabilidade de plataformas digitais colaborativas. As novas práticas de produção de conhecimento demandam infraestruturas voltadas ao compartilhamento e vinculação de grandes volumes de dados – tanto administrativos como gerados a partir de pesquisas científicas, e a interação entre pesquisadores de diferentes instituições e campos de conhecimento.</a:t>
            </a:r>
            <a:endParaRPr sz="1100"/>
          </a:p>
        </p:txBody>
      </p:sp>
      <p:sp>
        <p:nvSpPr>
          <p:cNvPr id="310" name="Google Shape;310;p36"/>
          <p:cNvSpPr txBox="1"/>
          <p:nvPr/>
        </p:nvSpPr>
        <p:spPr>
          <a:xfrm>
            <a:off x="339575" y="2889300"/>
            <a:ext cx="8520600" cy="831300"/>
          </a:xfrm>
          <a:prstGeom prst="rect">
            <a:avLst/>
          </a:prstGeom>
          <a:noFill/>
          <a:ln cap="flat" cmpd="sng" w="19050">
            <a:solidFill>
              <a:srgbClr val="008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1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100">
                <a:latin typeface="Open Sans"/>
                <a:ea typeface="Open Sans"/>
                <a:cs typeface="Open Sans"/>
                <a:sym typeface="Open Sans"/>
              </a:rPr>
              <a:t>#6 - Ciência cidadã, democracia e desenvolvimento - </a:t>
            </a:r>
            <a:r>
              <a:rPr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 ciência está a serviço da sociedade. A pesquisa científica deve construir e adotar os meios para promover a participação cidadã, vinculando-se às demandas coletivas, à resolução de problemas, a geração de benefícios para a sociedade e o fortalecimento do SUS.</a:t>
            </a:r>
            <a:endParaRPr sz="1100"/>
          </a:p>
          <a:p>
            <a:pPr indent="0" lvl="1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000"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000"/>
          </a:p>
        </p:txBody>
      </p:sp>
      <p:sp>
        <p:nvSpPr>
          <p:cNvPr id="311" name="Google Shape;311;p36"/>
          <p:cNvSpPr/>
          <p:nvPr/>
        </p:nvSpPr>
        <p:spPr>
          <a:xfrm>
            <a:off x="0" y="0"/>
            <a:ext cx="9161100" cy="88200"/>
          </a:xfrm>
          <a:prstGeom prst="rect">
            <a:avLst/>
          </a:prstGeom>
          <a:solidFill>
            <a:srgbClr val="1CA68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36"/>
          <p:cNvSpPr txBox="1"/>
          <p:nvPr/>
        </p:nvSpPr>
        <p:spPr>
          <a:xfrm>
            <a:off x="348575" y="3842050"/>
            <a:ext cx="8520600" cy="1032600"/>
          </a:xfrm>
          <a:prstGeom prst="rect">
            <a:avLst/>
          </a:prstGeom>
          <a:noFill/>
          <a:ln cap="flat" cmpd="sng" w="19050">
            <a:solidFill>
              <a:srgbClr val="008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1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100">
                <a:latin typeface="Open Sans"/>
                <a:ea typeface="Open Sans"/>
                <a:cs typeface="Open Sans"/>
                <a:sym typeface="Open Sans"/>
              </a:rPr>
              <a:t>#7 - Avaliação de Pesquisa e Impacto Societal- </a:t>
            </a:r>
            <a:r>
              <a:rPr i="0" lang="en" sz="1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 Ciência Aberta requer a criação e adoção de novas métricas de avaliação da produção científica que estimulem práticas de abertura e acesso ao conhecimento. Os sistemas de incentivo, avaliação e recompensa de pesquisa devem valorizar a abertura de dados para pesquisa que possam gerar benefícios para a sociedade, além do avanço no conhecimento.</a:t>
            </a:r>
            <a:endParaRPr sz="11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3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Materiais para debate </a:t>
            </a:r>
            <a:endParaRPr/>
          </a:p>
        </p:txBody>
      </p:sp>
      <p:sp>
        <p:nvSpPr>
          <p:cNvPr id="318" name="Google Shape;318;p37"/>
          <p:cNvSpPr txBox="1"/>
          <p:nvPr>
            <p:ph idx="2" type="body"/>
          </p:nvPr>
        </p:nvSpPr>
        <p:spPr>
          <a:xfrm>
            <a:off x="485775" y="1147225"/>
            <a:ext cx="4107600" cy="378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- Termo de referência</a:t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/>
              <a:t>- Livro Verde </a:t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- Sumário executivo do Livro Verde </a:t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200"/>
              <a:t>- Infográficos (3)</a:t>
            </a:r>
            <a:endParaRPr b="1" sz="1200"/>
          </a:p>
          <a:p>
            <a:pPr indent="-304800" lvl="0" marL="9144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/>
              <a:t>Construindo a Política de Abertura de dados na Fiocruz? (processo político)</a:t>
            </a:r>
            <a:br>
              <a:rPr lang="en" sz="1200"/>
            </a:br>
            <a:endParaRPr sz="1200"/>
          </a:p>
          <a:p>
            <a:pPr indent="-3048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/>
              <a:t>Como vamos implementar a abertura de dados de pesquisa na Fiocruz? Quem faz, como faz, com que apoio etc.</a:t>
            </a:r>
            <a:br>
              <a:rPr lang="en" sz="1200"/>
            </a:br>
            <a:endParaRPr sz="1200"/>
          </a:p>
          <a:p>
            <a:pPr indent="-3048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b="1" lang="en" sz="1200"/>
              <a:t>O novo ciclo de pesquisa</a:t>
            </a:r>
            <a:endParaRPr b="1" sz="1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200"/>
              <a:t>- Estudo sobre marcos legais (em breve)</a:t>
            </a:r>
            <a:endParaRPr i="1" sz="1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/>
              <a:t> </a:t>
            </a:r>
            <a:endParaRPr sz="12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319" name="Google Shape;319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75481" y="489100"/>
            <a:ext cx="1725544" cy="4242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95415" y="2785136"/>
            <a:ext cx="1573374" cy="2205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88500" y="337733"/>
            <a:ext cx="1573374" cy="2234726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37"/>
          <p:cNvSpPr/>
          <p:nvPr/>
        </p:nvSpPr>
        <p:spPr>
          <a:xfrm>
            <a:off x="0" y="0"/>
            <a:ext cx="9161100" cy="88200"/>
          </a:xfrm>
          <a:prstGeom prst="rect">
            <a:avLst/>
          </a:prstGeom>
          <a:solidFill>
            <a:srgbClr val="1CA68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</a:t>
            </a:r>
            <a:r>
              <a:rPr lang="en"/>
              <a:t>ivro Verde </a:t>
            </a:r>
            <a:endParaRPr/>
          </a:p>
        </p:txBody>
      </p:sp>
      <p:pic>
        <p:nvPicPr>
          <p:cNvPr id="328" name="Google Shape;328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381413">
            <a:off x="5194225" y="604525"/>
            <a:ext cx="4231956" cy="3691476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38"/>
          <p:cNvSpPr txBox="1"/>
          <p:nvPr>
            <p:ph type="title"/>
          </p:nvPr>
        </p:nvSpPr>
        <p:spPr>
          <a:xfrm>
            <a:off x="387900" y="1154125"/>
            <a:ext cx="4809000" cy="350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en" sz="1400">
                <a:latin typeface="Open Sans"/>
                <a:ea typeface="Open Sans"/>
                <a:cs typeface="Open Sans"/>
                <a:sym typeface="Open Sans"/>
              </a:rPr>
              <a:t>Estudo exploratório baseado em documentos oficiais</a:t>
            </a:r>
            <a:br>
              <a:rPr lang="en" sz="1400">
                <a:latin typeface="Open Sans"/>
                <a:ea typeface="Open Sans"/>
                <a:cs typeface="Open Sans"/>
                <a:sym typeface="Open Sans"/>
              </a:rPr>
            </a:br>
            <a:endParaRPr sz="1400"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en" sz="1400">
                <a:latin typeface="Open Sans"/>
                <a:ea typeface="Open Sans"/>
                <a:cs typeface="Open Sans"/>
                <a:sym typeface="Open Sans"/>
              </a:rPr>
              <a:t>Escopo: União Europeia, 6 fortes lideranças e Brasil.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en" sz="1400">
                <a:latin typeface="Open Sans"/>
                <a:ea typeface="Open Sans"/>
                <a:cs typeface="Open Sans"/>
                <a:sym typeface="Open Sans"/>
              </a:rPr>
              <a:t>Sistematização inédita no país</a:t>
            </a:r>
            <a:br>
              <a:rPr lang="en" sz="1400">
                <a:latin typeface="Open Sans"/>
                <a:ea typeface="Open Sans"/>
                <a:cs typeface="Open Sans"/>
                <a:sym typeface="Open Sans"/>
              </a:rPr>
            </a:br>
            <a:endParaRPr sz="1400"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Livro será dinâmico e aberto à colaboração</a:t>
            </a:r>
            <a:b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* </a:t>
            </a:r>
            <a:r>
              <a:rPr i="1" lang="en" sz="1100">
                <a:latin typeface="Open Sans"/>
                <a:ea typeface="Open Sans"/>
                <a:cs typeface="Open Sans"/>
                <a:sym typeface="Open Sans"/>
              </a:rPr>
              <a:t>Principal fonte: relatório “International Survey on Science, Technology and Innovation Policies” (OCDE, Comissão Europeia, 2016).</a:t>
            </a:r>
            <a:br>
              <a:rPr i="1" lang="en" sz="1100">
                <a:latin typeface="Open Sans"/>
                <a:ea typeface="Open Sans"/>
                <a:cs typeface="Open Sans"/>
                <a:sym typeface="Open Sans"/>
              </a:rPr>
            </a:br>
            <a:endParaRPr i="1" sz="11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** Disponível em </a:t>
            </a:r>
            <a:r>
              <a:rPr i="1" lang="en" sz="11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https://www.arca.fiocruz.br/handle/icict/24117</a:t>
            </a:r>
            <a:br>
              <a:rPr i="1" lang="en" sz="1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i="1" lang="en" sz="1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i="1" lang="en" sz="1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***Estudo financiado pela Plataforma Zika</a:t>
            </a:r>
            <a:endParaRPr i="1" sz="1100"/>
          </a:p>
        </p:txBody>
      </p:sp>
      <p:sp>
        <p:nvSpPr>
          <p:cNvPr id="330" name="Google Shape;330;p38"/>
          <p:cNvSpPr/>
          <p:nvPr/>
        </p:nvSpPr>
        <p:spPr>
          <a:xfrm>
            <a:off x="0" y="0"/>
            <a:ext cx="9161100" cy="88200"/>
          </a:xfrm>
          <a:prstGeom prst="rect">
            <a:avLst/>
          </a:prstGeom>
          <a:solidFill>
            <a:srgbClr val="1CA68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9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Destaques</a:t>
            </a:r>
            <a:endParaRPr/>
          </a:p>
        </p:txBody>
      </p:sp>
      <p:sp>
        <p:nvSpPr>
          <p:cNvPr id="336" name="Google Shape;336;p39"/>
          <p:cNvSpPr txBox="1"/>
          <p:nvPr>
            <p:ph idx="4294967295" type="body"/>
          </p:nvPr>
        </p:nvSpPr>
        <p:spPr>
          <a:xfrm>
            <a:off x="6107075" y="1562875"/>
            <a:ext cx="2484300" cy="41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Desafios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337" name="Google Shape;337;p39"/>
          <p:cNvSpPr/>
          <p:nvPr/>
        </p:nvSpPr>
        <p:spPr>
          <a:xfrm>
            <a:off x="0" y="0"/>
            <a:ext cx="9161100" cy="88200"/>
          </a:xfrm>
          <a:prstGeom prst="rect">
            <a:avLst/>
          </a:prstGeom>
          <a:solidFill>
            <a:srgbClr val="1CA68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39"/>
          <p:cNvSpPr txBox="1"/>
          <p:nvPr>
            <p:ph type="title"/>
          </p:nvPr>
        </p:nvSpPr>
        <p:spPr>
          <a:xfrm>
            <a:off x="290450" y="1281225"/>
            <a:ext cx="4881900" cy="30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AutoNum type="arabicPeriod"/>
            </a:pPr>
            <a:r>
              <a:rPr b="0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 adoção da Ciência Aberta como política pública</a:t>
            </a:r>
            <a:endParaRPr b="0" sz="1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AutoNum type="arabicPeriod"/>
            </a:pPr>
            <a:r>
              <a:rPr b="0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 papel estratégico das agências de fomento e financiadores</a:t>
            </a:r>
            <a:endParaRPr b="0" sz="1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AutoNum type="arabicPeriod"/>
            </a:pPr>
            <a:r>
              <a:rPr b="0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Governança e viabilidade de novas práticas</a:t>
            </a:r>
            <a:endParaRPr b="0" sz="1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AutoNum type="arabicPeriod"/>
            </a:pPr>
            <a:r>
              <a:rPr b="0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Governo aberto: dados abertos e gestão pública</a:t>
            </a:r>
            <a:endParaRPr b="0" sz="1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AutoNum type="arabicPeriod"/>
            </a:pPr>
            <a:r>
              <a:rPr b="0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Política de de dados abertos para pesquisa </a:t>
            </a:r>
            <a:endParaRPr b="0" sz="1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AutoNum type="arabicPeriod"/>
            </a:pPr>
            <a:r>
              <a:rPr b="0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Abertura de dados para pesquisa em saúde</a:t>
            </a:r>
            <a:endParaRPr b="0" sz="1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AutoNum type="arabicPeriod"/>
            </a:pPr>
            <a:r>
              <a:rPr b="0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Capacitação de recursos humanos</a:t>
            </a:r>
            <a:endParaRPr b="0" sz="1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AutoNum type="arabicPeriod"/>
            </a:pPr>
            <a:r>
              <a:rPr b="0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Criação de infraestruturas</a:t>
            </a:r>
            <a:endParaRPr b="0" sz="1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1" sz="1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</a:pPr>
            <a:r>
              <a:t/>
            </a:r>
            <a:endParaRPr i="1" sz="14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9" name="Google Shape;339;p39"/>
          <p:cNvSpPr txBox="1"/>
          <p:nvPr>
            <p:ph type="title"/>
          </p:nvPr>
        </p:nvSpPr>
        <p:spPr>
          <a:xfrm>
            <a:off x="140250" y="4496825"/>
            <a:ext cx="4809000" cy="49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* POR - &lt;https://www.arca.fiocruz.br/handle/icict/26809&gt;</a:t>
            </a:r>
            <a:endParaRPr sz="1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* ESP - &lt;</a:t>
            </a:r>
            <a:r>
              <a:rPr lang="en" sz="1000"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https://www.arca.fiocruz.br/handle/icict/27606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&gt;</a:t>
            </a:r>
            <a:br>
              <a:rPr i="1" lang="en" sz="1100">
                <a:latin typeface="Open Sans"/>
                <a:ea typeface="Open Sans"/>
                <a:cs typeface="Open Sans"/>
                <a:sym typeface="Open Sans"/>
              </a:rPr>
            </a:br>
            <a:endParaRPr i="1" sz="1100"/>
          </a:p>
        </p:txBody>
      </p:sp>
      <p:pic>
        <p:nvPicPr>
          <p:cNvPr id="340" name="Google Shape;34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6225" y="2802109"/>
            <a:ext cx="3081420" cy="2151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6225" y="347675"/>
            <a:ext cx="3081416" cy="20351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40"/>
          <p:cNvSpPr txBox="1"/>
          <p:nvPr>
            <p:ph idx="4294967295" type="title"/>
          </p:nvPr>
        </p:nvSpPr>
        <p:spPr>
          <a:xfrm>
            <a:off x="311700" y="1535250"/>
            <a:ext cx="8520600" cy="1079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</a:pPr>
            <a:r>
              <a:rPr b="1" i="0" lang="en" sz="4200" u="none" cap="none" strike="noStrike">
                <a:solidFill>
                  <a:srgbClr val="1CA688"/>
                </a:solidFill>
                <a:latin typeface="Economica"/>
                <a:ea typeface="Economica"/>
                <a:cs typeface="Economica"/>
                <a:sym typeface="Economica"/>
              </a:rPr>
              <a:t>Obrigada, gracias</a:t>
            </a:r>
            <a:endParaRPr b="1">
              <a:solidFill>
                <a:srgbClr val="1CA688"/>
              </a:solidFill>
            </a:endParaRPr>
          </a:p>
        </p:txBody>
      </p:sp>
      <p:sp>
        <p:nvSpPr>
          <p:cNvPr id="347" name="Google Shape;347;p40"/>
          <p:cNvSpPr/>
          <p:nvPr/>
        </p:nvSpPr>
        <p:spPr>
          <a:xfrm>
            <a:off x="0" y="0"/>
            <a:ext cx="9161100" cy="88200"/>
          </a:xfrm>
          <a:prstGeom prst="rect">
            <a:avLst/>
          </a:prstGeom>
          <a:solidFill>
            <a:srgbClr val="1CA68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40"/>
          <p:cNvSpPr txBox="1"/>
          <p:nvPr/>
        </p:nvSpPr>
        <p:spPr>
          <a:xfrm>
            <a:off x="311700" y="2729346"/>
            <a:ext cx="8520600" cy="5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Paula Xavier e Anne Clinio</a:t>
            </a:r>
            <a:endParaRPr b="1"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paula.xavier@fiocruz.br e anne.santos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@fiocruz.br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6"/>
          <p:cNvSpPr txBox="1"/>
          <p:nvPr>
            <p:ph type="title"/>
          </p:nvPr>
        </p:nvSpPr>
        <p:spPr>
          <a:xfrm>
            <a:off x="141012" y="145131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</a:pPr>
            <a:r>
              <a:rPr b="0" i="0" lang="en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Roteiro</a:t>
            </a:r>
            <a:endParaRPr b="0" i="0" sz="4200" u="none" cap="none" strike="noStrike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26" name="Google Shape;126;p26"/>
          <p:cNvSpPr txBox="1"/>
          <p:nvPr>
            <p:ph type="title"/>
          </p:nvPr>
        </p:nvSpPr>
        <p:spPr>
          <a:xfrm>
            <a:off x="290450" y="976426"/>
            <a:ext cx="8731500" cy="30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</a:pPr>
            <a:r>
              <a:rPr b="1" lang="en" sz="1600">
                <a:latin typeface="Open Sans"/>
                <a:ea typeface="Open Sans"/>
                <a:cs typeface="Open Sans"/>
                <a:sym typeface="Open Sans"/>
              </a:rPr>
              <a:t>Objetivos da participação no Esocite</a:t>
            </a:r>
            <a:br>
              <a:rPr b="1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  <a:r>
              <a:rPr i="1" lang="en" sz="1400">
                <a:latin typeface="Open Sans"/>
                <a:ea typeface="Open Sans"/>
                <a:cs typeface="Open Sans"/>
                <a:sym typeface="Open Sans"/>
              </a:rPr>
              <a:t>Estabelecer diálogo com comunidade CTS</a:t>
            </a:r>
            <a:br>
              <a:rPr b="0" i="1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1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  <a:r>
              <a:rPr i="1" lang="en" sz="1400">
                <a:latin typeface="Open Sans"/>
                <a:ea typeface="Open Sans"/>
                <a:cs typeface="Open Sans"/>
                <a:sym typeface="Open Sans"/>
              </a:rPr>
              <a:t>Estreitar laços com a América Latina</a:t>
            </a:r>
            <a:br>
              <a:rPr i="1" lang="en" sz="1400">
                <a:latin typeface="Open Sans"/>
                <a:ea typeface="Open Sans"/>
                <a:cs typeface="Open Sans"/>
                <a:sym typeface="Open Sans"/>
              </a:rPr>
            </a:br>
            <a:endParaRPr b="0" i="1" sz="1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Ciência Aberta na Fiocruz</a:t>
            </a:r>
            <a:endParaRPr b="1" i="0" sz="1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Ampliando a Política de Acesso Aberto</a:t>
            </a:r>
            <a:br>
              <a:rPr b="0" i="1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1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GT em Ciência Aberta - </a:t>
            </a:r>
            <a:r>
              <a:rPr i="1" lang="en" sz="1400">
                <a:latin typeface="Open Sans"/>
                <a:ea typeface="Open Sans"/>
                <a:cs typeface="Open Sans"/>
                <a:sym typeface="Open Sans"/>
              </a:rPr>
              <a:t>Principais atividades</a:t>
            </a:r>
            <a:br>
              <a:rPr b="0" i="1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i="1" lang="en" sz="1400">
                <a:latin typeface="Open Sans"/>
                <a:ea typeface="Open Sans"/>
                <a:cs typeface="Open Sans"/>
                <a:sym typeface="Open Sans"/>
              </a:rPr>
              <a:t>Construindo a política institucional de gestão e abertura de dados para pesquisa da Fiocruz</a:t>
            </a:r>
            <a:endParaRPr b="0" i="1" sz="1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i="1" lang="en" sz="1600">
                <a:latin typeface="Open Sans"/>
                <a:ea typeface="Open Sans"/>
                <a:cs typeface="Open Sans"/>
                <a:sym typeface="Open Sans"/>
              </a:rPr>
            </a:br>
            <a:endParaRPr b="0" i="1" sz="1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</a:pPr>
            <a:r>
              <a:rPr b="1" lang="en" sz="1600">
                <a:latin typeface="Open Sans"/>
                <a:ea typeface="Open Sans"/>
                <a:cs typeface="Open Sans"/>
                <a:sym typeface="Open Sans"/>
              </a:rPr>
              <a:t>Destaques do Livro Verde</a:t>
            </a:r>
            <a:endParaRPr b="0" i="0" sz="16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Google Shape;127;p26"/>
          <p:cNvSpPr/>
          <p:nvPr/>
        </p:nvSpPr>
        <p:spPr>
          <a:xfrm>
            <a:off x="0" y="0"/>
            <a:ext cx="9161100" cy="88200"/>
          </a:xfrm>
          <a:prstGeom prst="rect">
            <a:avLst/>
          </a:prstGeom>
          <a:solidFill>
            <a:srgbClr val="1CA68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M</a:t>
            </a:r>
            <a:r>
              <a:rPr lang="en"/>
              <a:t>otivações e relevância do debate</a:t>
            </a:r>
            <a:endParaRPr/>
          </a:p>
        </p:txBody>
      </p:sp>
      <p:grpSp>
        <p:nvGrpSpPr>
          <p:cNvPr id="133" name="Google Shape;133;p27"/>
          <p:cNvGrpSpPr/>
          <p:nvPr/>
        </p:nvGrpSpPr>
        <p:grpSpPr>
          <a:xfrm>
            <a:off x="437825" y="1568589"/>
            <a:ext cx="2685450" cy="3086700"/>
            <a:chOff x="437825" y="1568589"/>
            <a:chExt cx="2685450" cy="3086700"/>
          </a:xfrm>
        </p:grpSpPr>
        <p:sp>
          <p:nvSpPr>
            <p:cNvPr id="134" name="Google Shape;134;p27"/>
            <p:cNvSpPr/>
            <p:nvPr/>
          </p:nvSpPr>
          <p:spPr>
            <a:xfrm>
              <a:off x="440075" y="1568589"/>
              <a:ext cx="2683200" cy="3086700"/>
            </a:xfrm>
            <a:prstGeom prst="rect">
              <a:avLst/>
            </a:prstGeom>
            <a:noFill/>
            <a:ln cap="flat" cmpd="sng" w="9525">
              <a:solidFill>
                <a:srgbClr val="1CA6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27"/>
            <p:cNvSpPr txBox="1"/>
            <p:nvPr/>
          </p:nvSpPr>
          <p:spPr>
            <a:xfrm>
              <a:off x="437825" y="1568589"/>
              <a:ext cx="2683200" cy="411900"/>
            </a:xfrm>
            <a:prstGeom prst="rect">
              <a:avLst/>
            </a:prstGeom>
            <a:solidFill>
              <a:srgbClr val="1CA688"/>
            </a:solidFill>
            <a:ln cap="flat" cmpd="sng" w="9525">
              <a:solidFill>
                <a:srgbClr val="1CA6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6" name="Google Shape;136;p27"/>
          <p:cNvSpPr txBox="1"/>
          <p:nvPr>
            <p:ph idx="4294967295" type="body"/>
          </p:nvPr>
        </p:nvSpPr>
        <p:spPr>
          <a:xfrm>
            <a:off x="516625" y="1562875"/>
            <a:ext cx="2484300" cy="41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Contexto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37" name="Google Shape;137;p27"/>
          <p:cNvSpPr txBox="1"/>
          <p:nvPr>
            <p:ph idx="4294967295" type="body"/>
          </p:nvPr>
        </p:nvSpPr>
        <p:spPr>
          <a:xfrm>
            <a:off x="518000" y="2091275"/>
            <a:ext cx="2494500" cy="87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Movimento global que impulsiona novas práticas no fazer científico. </a:t>
            </a:r>
            <a:br>
              <a:rPr lang="en" sz="1200"/>
            </a:b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Expectativas promissoras versus </a:t>
            </a:r>
            <a:r>
              <a:rPr lang="en" sz="1200"/>
              <a:t>acirramento</a:t>
            </a:r>
            <a:r>
              <a:rPr lang="en" sz="1200"/>
              <a:t> das desigualdades no fazer científico</a:t>
            </a:r>
            <a:endParaRPr sz="1200"/>
          </a:p>
        </p:txBody>
      </p:sp>
      <p:grpSp>
        <p:nvGrpSpPr>
          <p:cNvPr id="138" name="Google Shape;138;p27"/>
          <p:cNvGrpSpPr/>
          <p:nvPr/>
        </p:nvGrpSpPr>
        <p:grpSpPr>
          <a:xfrm>
            <a:off x="3230400" y="1568589"/>
            <a:ext cx="2683200" cy="3086700"/>
            <a:chOff x="3230400" y="1568589"/>
            <a:chExt cx="2683200" cy="3086700"/>
          </a:xfrm>
        </p:grpSpPr>
        <p:sp>
          <p:nvSpPr>
            <p:cNvPr id="139" name="Google Shape;139;p27"/>
            <p:cNvSpPr/>
            <p:nvPr/>
          </p:nvSpPr>
          <p:spPr>
            <a:xfrm>
              <a:off x="3230400" y="1568589"/>
              <a:ext cx="2683200" cy="3086700"/>
            </a:xfrm>
            <a:prstGeom prst="rect">
              <a:avLst/>
            </a:prstGeom>
            <a:noFill/>
            <a:ln cap="flat" cmpd="sng" w="9525">
              <a:solidFill>
                <a:srgbClr val="1CA6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27"/>
            <p:cNvSpPr txBox="1"/>
            <p:nvPr/>
          </p:nvSpPr>
          <p:spPr>
            <a:xfrm>
              <a:off x="3230400" y="1568600"/>
              <a:ext cx="2683200" cy="411900"/>
            </a:xfrm>
            <a:prstGeom prst="rect">
              <a:avLst/>
            </a:prstGeom>
            <a:solidFill>
              <a:srgbClr val="1CA688"/>
            </a:solidFill>
            <a:ln cap="flat" cmpd="sng" w="9525">
              <a:solidFill>
                <a:srgbClr val="1CA6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1" name="Google Shape;141;p27"/>
          <p:cNvSpPr txBox="1"/>
          <p:nvPr>
            <p:ph idx="4294967295" type="body"/>
          </p:nvPr>
        </p:nvSpPr>
        <p:spPr>
          <a:xfrm>
            <a:off x="3316800" y="1562875"/>
            <a:ext cx="2596800" cy="41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Atores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42" name="Google Shape;142;p27"/>
          <p:cNvSpPr txBox="1"/>
          <p:nvPr>
            <p:ph idx="4294967295" type="body"/>
          </p:nvPr>
        </p:nvSpPr>
        <p:spPr>
          <a:xfrm>
            <a:off x="3316825" y="2091277"/>
            <a:ext cx="2484300" cy="256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en" sz="1200"/>
              <a:t>Governos:</a:t>
            </a:r>
            <a:r>
              <a:rPr lang="en" sz="1200"/>
              <a:t> planos nacionais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en" sz="1200"/>
              <a:t>Financiadores</a:t>
            </a:r>
            <a:r>
              <a:rPr lang="en" sz="1200"/>
              <a:t>: exigência de Planos de Gestão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en" sz="1200"/>
              <a:t>Revistas: </a:t>
            </a:r>
            <a:r>
              <a:rPr lang="en" sz="1200"/>
              <a:t>novas práticas e exigências 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en" sz="1200"/>
              <a:t>Pesquisadores:</a:t>
            </a:r>
            <a:r>
              <a:rPr lang="en" sz="1200"/>
              <a:t> resistência, medo e desconfiança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en" sz="1200"/>
              <a:t>Sociedade</a:t>
            </a:r>
            <a:r>
              <a:rPr lang="en" sz="1200"/>
              <a:t>: alheia ao debate</a:t>
            </a:r>
            <a:endParaRPr sz="12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800"/>
              </a:spcBef>
              <a:spcAft>
                <a:spcPts val="800"/>
              </a:spcAft>
              <a:buNone/>
            </a:pPr>
            <a:r>
              <a:t/>
            </a:r>
            <a:endParaRPr sz="1200"/>
          </a:p>
        </p:txBody>
      </p:sp>
      <p:grpSp>
        <p:nvGrpSpPr>
          <p:cNvPr id="143" name="Google Shape;143;p27"/>
          <p:cNvGrpSpPr/>
          <p:nvPr/>
        </p:nvGrpSpPr>
        <p:grpSpPr>
          <a:xfrm>
            <a:off x="6022975" y="1568589"/>
            <a:ext cx="2685450" cy="3086700"/>
            <a:chOff x="6022975" y="1568589"/>
            <a:chExt cx="2685450" cy="3086700"/>
          </a:xfrm>
        </p:grpSpPr>
        <p:sp>
          <p:nvSpPr>
            <p:cNvPr id="144" name="Google Shape;144;p27"/>
            <p:cNvSpPr/>
            <p:nvPr/>
          </p:nvSpPr>
          <p:spPr>
            <a:xfrm>
              <a:off x="6022975" y="1568589"/>
              <a:ext cx="2683200" cy="3086700"/>
            </a:xfrm>
            <a:prstGeom prst="rect">
              <a:avLst/>
            </a:prstGeom>
            <a:noFill/>
            <a:ln cap="flat" cmpd="sng" w="9525">
              <a:solidFill>
                <a:srgbClr val="1CA6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27"/>
            <p:cNvSpPr txBox="1"/>
            <p:nvPr/>
          </p:nvSpPr>
          <p:spPr>
            <a:xfrm>
              <a:off x="6025225" y="1568600"/>
              <a:ext cx="2683200" cy="411900"/>
            </a:xfrm>
            <a:prstGeom prst="rect">
              <a:avLst/>
            </a:prstGeom>
            <a:solidFill>
              <a:srgbClr val="1CA688"/>
            </a:solidFill>
            <a:ln cap="flat" cmpd="sng" w="9525">
              <a:solidFill>
                <a:srgbClr val="1CA68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6" name="Google Shape;146;p27"/>
          <p:cNvSpPr txBox="1"/>
          <p:nvPr>
            <p:ph idx="4294967295" type="body"/>
          </p:nvPr>
        </p:nvSpPr>
        <p:spPr>
          <a:xfrm>
            <a:off x="6107075" y="1562875"/>
            <a:ext cx="2484300" cy="41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Papel da </a:t>
            </a:r>
            <a:r>
              <a:rPr b="1" lang="en">
                <a:solidFill>
                  <a:schemeClr val="lt1"/>
                </a:solidFill>
              </a:rPr>
              <a:t>Fiocruz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47" name="Google Shape;147;p27"/>
          <p:cNvSpPr txBox="1"/>
          <p:nvPr>
            <p:ph idx="4294967295" type="body"/>
          </p:nvPr>
        </p:nvSpPr>
        <p:spPr>
          <a:xfrm>
            <a:off x="6105400" y="2091277"/>
            <a:ext cx="2494500" cy="256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Apropriação crítica, alinhada a valores e missão. </a:t>
            </a:r>
            <a:br>
              <a:rPr lang="en" sz="1200"/>
            </a:b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Co-responsabilização da comunidade científica</a:t>
            </a:r>
            <a:br>
              <a:rPr lang="en" sz="1200"/>
            </a:b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Protagonismo nacional</a:t>
            </a:r>
            <a:endParaRPr sz="1200"/>
          </a:p>
        </p:txBody>
      </p:sp>
      <p:sp>
        <p:nvSpPr>
          <p:cNvPr id="148" name="Google Shape;148;p27"/>
          <p:cNvSpPr/>
          <p:nvPr/>
        </p:nvSpPr>
        <p:spPr>
          <a:xfrm>
            <a:off x="0" y="0"/>
            <a:ext cx="9161100" cy="88200"/>
          </a:xfrm>
          <a:prstGeom prst="rect">
            <a:avLst/>
          </a:prstGeom>
          <a:solidFill>
            <a:srgbClr val="1CA68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8"/>
          <p:cNvSpPr/>
          <p:nvPr/>
        </p:nvSpPr>
        <p:spPr>
          <a:xfrm>
            <a:off x="5018875" y="1052875"/>
            <a:ext cx="4439700" cy="13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PESSOAL</a:t>
            </a: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:&gt; 12.000 / 1.100 doutores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ORÇAMENTO</a:t>
            </a: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:&gt; R $ 3,5 bilhões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PESQUISA</a:t>
            </a: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:&gt; 1.500 projetos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PUBLICAÇÕES</a:t>
            </a: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:&gt; 1.500 trabalhos/ano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ENSINO</a:t>
            </a: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:&gt; 7 mil estudantes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PRODUÇÃO</a:t>
            </a: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&gt; 130 milhões de doses / vacinas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&gt; 9 milhões de kits diagnóstico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&gt; 4 bilhões de medicamentos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&gt; 17 milhões de biofármacos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4" name="Google Shape;154;p28"/>
          <p:cNvSpPr txBox="1"/>
          <p:nvPr>
            <p:ph type="title"/>
          </p:nvPr>
        </p:nvSpPr>
        <p:spPr>
          <a:xfrm>
            <a:off x="311700" y="325450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Fiocruz</a:t>
            </a:r>
            <a:endParaRPr sz="3000"/>
          </a:p>
        </p:txBody>
      </p:sp>
      <p:sp>
        <p:nvSpPr>
          <p:cNvPr id="155" name="Google Shape;155;p28"/>
          <p:cNvSpPr/>
          <p:nvPr/>
        </p:nvSpPr>
        <p:spPr>
          <a:xfrm>
            <a:off x="0" y="0"/>
            <a:ext cx="9161100" cy="88200"/>
          </a:xfrm>
          <a:prstGeom prst="rect">
            <a:avLst/>
          </a:prstGeom>
          <a:solidFill>
            <a:srgbClr val="1CA68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6" name="Google Shape;15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4308296"/>
            <a:ext cx="8839200" cy="77343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8"/>
          <p:cNvSpPr/>
          <p:nvPr/>
        </p:nvSpPr>
        <p:spPr>
          <a:xfrm>
            <a:off x="784925" y="1208400"/>
            <a:ext cx="4439700" cy="13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Open Sans"/>
              <a:buChar char="●"/>
            </a:pPr>
            <a:r>
              <a:rPr lang="en">
                <a:solidFill>
                  <a:srgbClr val="38761D"/>
                </a:solidFill>
                <a:latin typeface="Open Sans"/>
                <a:ea typeface="Open Sans"/>
                <a:cs typeface="Open Sans"/>
                <a:sym typeface="Open Sans"/>
              </a:rPr>
              <a:t>Pesquisa</a:t>
            </a:r>
            <a:endParaRPr>
              <a:solidFill>
                <a:srgbClr val="38761D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Open Sans"/>
              <a:buChar char="●"/>
            </a:pPr>
            <a:r>
              <a:rPr lang="en">
                <a:solidFill>
                  <a:srgbClr val="38761D"/>
                </a:solidFill>
                <a:latin typeface="Open Sans"/>
                <a:ea typeface="Open Sans"/>
                <a:cs typeface="Open Sans"/>
                <a:sym typeface="Open Sans"/>
              </a:rPr>
              <a:t>Ensino</a:t>
            </a:r>
            <a:endParaRPr>
              <a:solidFill>
                <a:srgbClr val="38761D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Open Sans"/>
              <a:buChar char="●"/>
            </a:pPr>
            <a:r>
              <a:rPr lang="en">
                <a:solidFill>
                  <a:srgbClr val="38761D"/>
                </a:solidFill>
                <a:latin typeface="Open Sans"/>
                <a:ea typeface="Open Sans"/>
                <a:cs typeface="Open Sans"/>
                <a:sym typeface="Open Sans"/>
              </a:rPr>
              <a:t>Atenção à Saúde</a:t>
            </a:r>
            <a:endParaRPr>
              <a:solidFill>
                <a:srgbClr val="38761D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Open Sans"/>
              <a:buChar char="●"/>
            </a:pPr>
            <a:r>
              <a:rPr lang="en">
                <a:solidFill>
                  <a:srgbClr val="38761D"/>
                </a:solidFill>
                <a:latin typeface="Open Sans"/>
                <a:ea typeface="Open Sans"/>
                <a:cs typeface="Open Sans"/>
                <a:sym typeface="Open Sans"/>
              </a:rPr>
              <a:t>Produção e Inovação</a:t>
            </a:r>
            <a:endParaRPr>
              <a:solidFill>
                <a:srgbClr val="38761D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Open Sans"/>
              <a:buChar char="●"/>
            </a:pPr>
            <a:r>
              <a:rPr lang="en">
                <a:solidFill>
                  <a:srgbClr val="38761D"/>
                </a:solidFill>
                <a:latin typeface="Open Sans"/>
                <a:ea typeface="Open Sans"/>
                <a:cs typeface="Open Sans"/>
                <a:sym typeface="Open Sans"/>
              </a:rPr>
              <a:t>Vigilância e Serviços de Referência</a:t>
            </a:r>
            <a:endParaRPr>
              <a:solidFill>
                <a:srgbClr val="38761D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Open Sans"/>
              <a:buChar char="●"/>
            </a:pPr>
            <a:r>
              <a:rPr lang="en">
                <a:solidFill>
                  <a:srgbClr val="38761D"/>
                </a:solidFill>
                <a:latin typeface="Open Sans"/>
                <a:ea typeface="Open Sans"/>
                <a:cs typeface="Open Sans"/>
                <a:sym typeface="Open Sans"/>
              </a:rPr>
              <a:t>Informação e Comunicação em Saúde</a:t>
            </a:r>
            <a:endParaRPr>
              <a:solidFill>
                <a:srgbClr val="38761D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Open Sans"/>
              <a:buChar char="●"/>
            </a:pPr>
            <a:r>
              <a:rPr lang="en">
                <a:solidFill>
                  <a:srgbClr val="38761D"/>
                </a:solidFill>
                <a:latin typeface="Open Sans"/>
                <a:ea typeface="Open Sans"/>
                <a:cs typeface="Open Sans"/>
                <a:sym typeface="Open Sans"/>
              </a:rPr>
              <a:t>História da Ciência e da Saúde</a:t>
            </a:r>
            <a:endParaRPr>
              <a:solidFill>
                <a:srgbClr val="38761D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Open Sans"/>
              <a:buChar char="●"/>
            </a:pPr>
            <a:r>
              <a:rPr lang="en">
                <a:solidFill>
                  <a:srgbClr val="38761D"/>
                </a:solidFill>
                <a:latin typeface="Open Sans"/>
                <a:ea typeface="Open Sans"/>
                <a:cs typeface="Open Sans"/>
                <a:sym typeface="Open Sans"/>
              </a:rPr>
              <a:t>Ambiente e Promoção da Saúde</a:t>
            </a:r>
            <a:endParaRPr>
              <a:solidFill>
                <a:srgbClr val="38761D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Open Sans"/>
              <a:buChar char="●"/>
            </a:pPr>
            <a:r>
              <a:rPr lang="en">
                <a:solidFill>
                  <a:srgbClr val="38761D"/>
                </a:solidFill>
                <a:latin typeface="Open Sans"/>
                <a:ea typeface="Open Sans"/>
                <a:cs typeface="Open Sans"/>
                <a:sym typeface="Open Sans"/>
              </a:rPr>
              <a:t>Desenvolvimento Institucional</a:t>
            </a:r>
            <a:endParaRPr>
              <a:solidFill>
                <a:srgbClr val="38761D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" u="none" cap="none" strike="noStrike">
                <a:solidFill>
                  <a:srgbClr val="38761D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>
              <a:solidFill>
                <a:srgbClr val="38761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9"/>
          <p:cNvSpPr/>
          <p:nvPr/>
        </p:nvSpPr>
        <p:spPr>
          <a:xfrm>
            <a:off x="0" y="0"/>
            <a:ext cx="9161100" cy="88200"/>
          </a:xfrm>
          <a:prstGeom prst="rect">
            <a:avLst/>
          </a:prstGeom>
          <a:solidFill>
            <a:srgbClr val="1CA68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3" name="Google Shape;16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4475" y="136025"/>
            <a:ext cx="7386475" cy="484475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9"/>
          <p:cNvSpPr txBox="1"/>
          <p:nvPr>
            <p:ph type="title"/>
          </p:nvPr>
        </p:nvSpPr>
        <p:spPr>
          <a:xfrm>
            <a:off x="311700" y="4211650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Cooperação</a:t>
            </a:r>
            <a:endParaRPr sz="3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0"/>
          <p:cNvSpPr txBox="1"/>
          <p:nvPr>
            <p:ph type="title"/>
          </p:nvPr>
        </p:nvSpPr>
        <p:spPr>
          <a:xfrm>
            <a:off x="311700" y="325450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Acesso Aberto à Ciência Aberta:</a:t>
            </a:r>
            <a:endParaRPr sz="3000"/>
          </a:p>
        </p:txBody>
      </p:sp>
      <p:pic>
        <p:nvPicPr>
          <p:cNvPr id="170" name="Google Shape;17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650" y="1615925"/>
            <a:ext cx="2350425" cy="2233375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30"/>
          <p:cNvSpPr txBox="1"/>
          <p:nvPr>
            <p:ph idx="4294967295" type="body"/>
          </p:nvPr>
        </p:nvSpPr>
        <p:spPr>
          <a:xfrm>
            <a:off x="3858150" y="3939125"/>
            <a:ext cx="2494500" cy="10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Caráter mandatório</a:t>
            </a:r>
            <a:endParaRPr b="1" sz="1100"/>
          </a:p>
          <a:p>
            <a:pPr indent="-298450" lvl="0" marL="457200" rtl="0" algn="l">
              <a:spcBef>
                <a:spcPts val="800"/>
              </a:spcBef>
              <a:spcAft>
                <a:spcPts val="0"/>
              </a:spcAft>
              <a:buSzPts val="1100"/>
              <a:buChar char="●"/>
            </a:pPr>
            <a:r>
              <a:rPr lang="en" sz="1100"/>
              <a:t>Artigos científicos  </a:t>
            </a:r>
            <a:endParaRPr sz="11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1100"/>
              <a:t>Dissertações</a:t>
            </a:r>
            <a:endParaRPr sz="11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1100"/>
              <a:t>Teses</a:t>
            </a:r>
            <a:endParaRPr sz="1100"/>
          </a:p>
        </p:txBody>
      </p:sp>
      <p:sp>
        <p:nvSpPr>
          <p:cNvPr id="172" name="Google Shape;172;p30"/>
          <p:cNvSpPr txBox="1"/>
          <p:nvPr>
            <p:ph idx="4294967295" type="body"/>
          </p:nvPr>
        </p:nvSpPr>
        <p:spPr>
          <a:xfrm>
            <a:off x="6277800" y="3881975"/>
            <a:ext cx="26472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Governança em rede</a:t>
            </a:r>
            <a:endParaRPr sz="1100"/>
          </a:p>
          <a:p>
            <a:pPr indent="-298450" lvl="0" marL="457200" rtl="0" algn="l">
              <a:spcBef>
                <a:spcPts val="800"/>
              </a:spcBef>
              <a:spcAft>
                <a:spcPts val="0"/>
              </a:spcAft>
              <a:buSzPts val="1100"/>
              <a:buChar char="●"/>
            </a:pPr>
            <a:r>
              <a:rPr lang="en" sz="1100"/>
              <a:t>Comitê de Regulação</a:t>
            </a:r>
            <a:endParaRPr sz="11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1100"/>
              <a:t>Comitê Gestor </a:t>
            </a:r>
            <a:endParaRPr sz="11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1100"/>
              <a:t>Núcleos de Acesso Aberto ao Conhecimento</a:t>
            </a:r>
            <a:endParaRPr sz="1100"/>
          </a:p>
        </p:txBody>
      </p:sp>
      <p:sp>
        <p:nvSpPr>
          <p:cNvPr id="173" name="Google Shape;173;p30"/>
          <p:cNvSpPr/>
          <p:nvPr/>
        </p:nvSpPr>
        <p:spPr>
          <a:xfrm>
            <a:off x="0" y="0"/>
            <a:ext cx="9161100" cy="88200"/>
          </a:xfrm>
          <a:prstGeom prst="rect">
            <a:avLst/>
          </a:prstGeom>
          <a:solidFill>
            <a:srgbClr val="1CA68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30"/>
          <p:cNvSpPr txBox="1"/>
          <p:nvPr>
            <p:ph type="title"/>
          </p:nvPr>
        </p:nvSpPr>
        <p:spPr>
          <a:xfrm>
            <a:off x="3327303" y="1413375"/>
            <a:ext cx="55974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2014 - </a:t>
            </a:r>
            <a:r>
              <a:rPr b="1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Política de Acesso Aberto ao Conhecimento</a:t>
            </a:r>
            <a:endParaRPr b="1"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5" name="Google Shape;175;p30"/>
          <p:cNvSpPr/>
          <p:nvPr/>
        </p:nvSpPr>
        <p:spPr>
          <a:xfrm>
            <a:off x="4028275" y="2272075"/>
            <a:ext cx="4439700" cy="13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“...garantir à sociedade o </a:t>
            </a:r>
            <a:r>
              <a:rPr b="1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acesso gratuito, público e aberto </a:t>
            </a:r>
            <a:r>
              <a:rPr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ao conteúdo integral de toda </a:t>
            </a:r>
            <a:r>
              <a:rPr b="1"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obra intelectual </a:t>
            </a:r>
            <a:r>
              <a:rPr i="0" lang="en" sz="16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produzida pela Fiocruz.” 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76" name="Google Shape;176;p30"/>
          <p:cNvCxnSpPr/>
          <p:nvPr/>
        </p:nvCxnSpPr>
        <p:spPr>
          <a:xfrm flipH="1">
            <a:off x="3734075" y="3842396"/>
            <a:ext cx="5645700" cy="870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1" name="Google Shape;181;p31"/>
          <p:cNvCxnSpPr/>
          <p:nvPr/>
        </p:nvCxnSpPr>
        <p:spPr>
          <a:xfrm flipH="1" rot="10800000">
            <a:off x="174950" y="2892650"/>
            <a:ext cx="8829000" cy="46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sp>
        <p:nvSpPr>
          <p:cNvPr id="182" name="Google Shape;182;p3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/>
              <a:t>Ciência Aberta </a:t>
            </a:r>
            <a:r>
              <a:rPr lang="en"/>
              <a:t>na Fiocruz</a:t>
            </a:r>
            <a:endParaRPr/>
          </a:p>
        </p:txBody>
      </p:sp>
      <p:grpSp>
        <p:nvGrpSpPr>
          <p:cNvPr id="183" name="Google Shape;183;p31"/>
          <p:cNvGrpSpPr/>
          <p:nvPr/>
        </p:nvGrpSpPr>
        <p:grpSpPr>
          <a:xfrm>
            <a:off x="474900" y="2891228"/>
            <a:ext cx="129000" cy="614134"/>
            <a:chOff x="3484800" y="2862533"/>
            <a:chExt cx="129000" cy="773079"/>
          </a:xfrm>
        </p:grpSpPr>
        <p:sp>
          <p:nvSpPr>
            <p:cNvPr id="184" name="Google Shape;184;p31"/>
            <p:cNvSpPr/>
            <p:nvPr/>
          </p:nvSpPr>
          <p:spPr>
            <a:xfrm>
              <a:off x="3484800" y="2862533"/>
              <a:ext cx="129000" cy="12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85" name="Google Shape;185;p31"/>
            <p:cNvCxnSpPr/>
            <p:nvPr/>
          </p:nvCxnSpPr>
          <p:spPr>
            <a:xfrm>
              <a:off x="3546200" y="2991513"/>
              <a:ext cx="0" cy="6441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186" name="Google Shape;186;p31"/>
          <p:cNvGrpSpPr/>
          <p:nvPr/>
        </p:nvGrpSpPr>
        <p:grpSpPr>
          <a:xfrm>
            <a:off x="200500" y="1737738"/>
            <a:ext cx="129000" cy="1254971"/>
            <a:chOff x="1553050" y="1736575"/>
            <a:chExt cx="129000" cy="1254971"/>
          </a:xfrm>
        </p:grpSpPr>
        <p:sp>
          <p:nvSpPr>
            <p:cNvPr id="187" name="Google Shape;187;p31"/>
            <p:cNvSpPr/>
            <p:nvPr/>
          </p:nvSpPr>
          <p:spPr>
            <a:xfrm>
              <a:off x="1553050" y="2862546"/>
              <a:ext cx="129000" cy="12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88" name="Google Shape;188;p31"/>
            <p:cNvCxnSpPr/>
            <p:nvPr/>
          </p:nvCxnSpPr>
          <p:spPr>
            <a:xfrm rot="10800000">
              <a:off x="1614125" y="1736575"/>
              <a:ext cx="0" cy="11283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189" name="Google Shape;189;p31"/>
          <p:cNvGrpSpPr/>
          <p:nvPr/>
        </p:nvGrpSpPr>
        <p:grpSpPr>
          <a:xfrm>
            <a:off x="2277050" y="1723588"/>
            <a:ext cx="129000" cy="1257296"/>
            <a:chOff x="5144075" y="1736575"/>
            <a:chExt cx="129000" cy="1257296"/>
          </a:xfrm>
        </p:grpSpPr>
        <p:sp>
          <p:nvSpPr>
            <p:cNvPr id="190" name="Google Shape;190;p31"/>
            <p:cNvSpPr/>
            <p:nvPr/>
          </p:nvSpPr>
          <p:spPr>
            <a:xfrm>
              <a:off x="5144075" y="2864871"/>
              <a:ext cx="129000" cy="12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91" name="Google Shape;191;p31"/>
            <p:cNvCxnSpPr/>
            <p:nvPr/>
          </p:nvCxnSpPr>
          <p:spPr>
            <a:xfrm rot="10800000">
              <a:off x="5208575" y="1736575"/>
              <a:ext cx="0" cy="11283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sp>
        <p:nvSpPr>
          <p:cNvPr id="192" name="Google Shape;192;p31"/>
          <p:cNvSpPr txBox="1"/>
          <p:nvPr>
            <p:ph idx="4294967295" type="body"/>
          </p:nvPr>
        </p:nvSpPr>
        <p:spPr>
          <a:xfrm>
            <a:off x="329500" y="1549075"/>
            <a:ext cx="2141400" cy="10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GTCA</a:t>
            </a:r>
            <a:endParaRPr b="1"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Fev 2017</a:t>
            </a: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Constituição do GT </a:t>
            </a:r>
            <a:br>
              <a:rPr lang="en" sz="1100"/>
            </a:br>
            <a:r>
              <a:rPr lang="en" sz="1100"/>
              <a:t>Definição das estratégias: pesquisa, política, pilotos, capacitação</a:t>
            </a:r>
            <a:endParaRPr sz="1100"/>
          </a:p>
        </p:txBody>
      </p:sp>
      <p:sp>
        <p:nvSpPr>
          <p:cNvPr id="193" name="Google Shape;193;p31"/>
          <p:cNvSpPr txBox="1"/>
          <p:nvPr>
            <p:ph idx="4294967295" type="body"/>
          </p:nvPr>
        </p:nvSpPr>
        <p:spPr>
          <a:xfrm>
            <a:off x="2362200" y="1462850"/>
            <a:ext cx="1817400" cy="66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Pesquisa aplicada</a:t>
            </a:r>
            <a:endParaRPr b="1"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2017</a:t>
            </a: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i="1" lang="en" sz="1100"/>
            </a:br>
            <a:endParaRPr sz="1100"/>
          </a:p>
        </p:txBody>
      </p:sp>
      <p:sp>
        <p:nvSpPr>
          <p:cNvPr id="194" name="Google Shape;194;p31"/>
          <p:cNvSpPr/>
          <p:nvPr/>
        </p:nvSpPr>
        <p:spPr>
          <a:xfrm>
            <a:off x="0" y="0"/>
            <a:ext cx="9161100" cy="88200"/>
          </a:xfrm>
          <a:prstGeom prst="rect">
            <a:avLst/>
          </a:prstGeom>
          <a:solidFill>
            <a:srgbClr val="1CA68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31"/>
          <p:cNvSpPr txBox="1"/>
          <p:nvPr>
            <p:ph idx="4294967295" type="body"/>
          </p:nvPr>
        </p:nvSpPr>
        <p:spPr>
          <a:xfrm>
            <a:off x="7530050" y="3530250"/>
            <a:ext cx="2007300" cy="10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Pilotos</a:t>
            </a:r>
            <a:br>
              <a:rPr b="1" lang="en" sz="1400"/>
            </a:br>
            <a:r>
              <a:rPr b="1" lang="en" sz="1000"/>
              <a:t>2018</a:t>
            </a:r>
            <a:br>
              <a:rPr b="1" lang="en" sz="1000"/>
            </a:b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Plataforma Zika</a:t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Rede Ciências Sociais </a:t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e Zika</a:t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196" name="Google Shape;196;p31"/>
          <p:cNvSpPr txBox="1"/>
          <p:nvPr>
            <p:ph idx="4294967295" type="body"/>
          </p:nvPr>
        </p:nvSpPr>
        <p:spPr>
          <a:xfrm>
            <a:off x="4612175" y="1384025"/>
            <a:ext cx="2141400" cy="13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Capacitação</a:t>
            </a:r>
            <a:endParaRPr b="1"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2018</a:t>
            </a:r>
            <a:br>
              <a:rPr b="1" lang="en" sz="1000"/>
            </a:b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EAD</a:t>
            </a:r>
            <a:r>
              <a:rPr lang="en" sz="1100"/>
              <a:t>: Escola Corporativa, Campus Virtual e UMinho</a:t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Outubro - ConfOA</a:t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grpSp>
        <p:nvGrpSpPr>
          <p:cNvPr id="197" name="Google Shape;197;p31"/>
          <p:cNvGrpSpPr/>
          <p:nvPr/>
        </p:nvGrpSpPr>
        <p:grpSpPr>
          <a:xfrm rot="10800000">
            <a:off x="7468243" y="2860389"/>
            <a:ext cx="129000" cy="1257296"/>
            <a:chOff x="5144075" y="1736575"/>
            <a:chExt cx="129000" cy="1257296"/>
          </a:xfrm>
        </p:grpSpPr>
        <p:sp>
          <p:nvSpPr>
            <p:cNvPr id="198" name="Google Shape;198;p31"/>
            <p:cNvSpPr/>
            <p:nvPr/>
          </p:nvSpPr>
          <p:spPr>
            <a:xfrm>
              <a:off x="5144075" y="2864871"/>
              <a:ext cx="129000" cy="12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99" name="Google Shape;199;p31"/>
            <p:cNvCxnSpPr/>
            <p:nvPr/>
          </p:nvCxnSpPr>
          <p:spPr>
            <a:xfrm rot="10800000">
              <a:off x="5208575" y="1736575"/>
              <a:ext cx="0" cy="11283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sp>
        <p:nvSpPr>
          <p:cNvPr id="200" name="Google Shape;200;p31"/>
          <p:cNvSpPr txBox="1"/>
          <p:nvPr/>
        </p:nvSpPr>
        <p:spPr>
          <a:xfrm>
            <a:off x="6934350" y="1188750"/>
            <a:ext cx="1628700" cy="10989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38761D"/>
                </a:solidFill>
                <a:latin typeface="Open Sans"/>
                <a:ea typeface="Open Sans"/>
                <a:cs typeface="Open Sans"/>
                <a:sym typeface="Open Sans"/>
              </a:rPr>
              <a:t>Construção da Política de Gestão e Abertura de Dados e do Plano Operacional</a:t>
            </a:r>
            <a:endParaRPr b="1" sz="1200">
              <a:solidFill>
                <a:srgbClr val="38761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01" name="Google Shape;201;p31"/>
          <p:cNvGrpSpPr/>
          <p:nvPr/>
        </p:nvGrpSpPr>
        <p:grpSpPr>
          <a:xfrm>
            <a:off x="8614850" y="1711563"/>
            <a:ext cx="129000" cy="1257296"/>
            <a:chOff x="5144075" y="1736575"/>
            <a:chExt cx="129000" cy="1257296"/>
          </a:xfrm>
        </p:grpSpPr>
        <p:sp>
          <p:nvSpPr>
            <p:cNvPr id="202" name="Google Shape;202;p31"/>
            <p:cNvSpPr/>
            <p:nvPr/>
          </p:nvSpPr>
          <p:spPr>
            <a:xfrm>
              <a:off x="5144075" y="2864871"/>
              <a:ext cx="129000" cy="12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03" name="Google Shape;203;p31"/>
            <p:cNvCxnSpPr/>
            <p:nvPr/>
          </p:nvCxnSpPr>
          <p:spPr>
            <a:xfrm rot="10800000">
              <a:off x="5208575" y="1736575"/>
              <a:ext cx="0" cy="11283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pic>
        <p:nvPicPr>
          <p:cNvPr id="204" name="Google Shape;20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00750" y="1502975"/>
            <a:ext cx="371201" cy="383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1"/>
          <p:cNvSpPr txBox="1"/>
          <p:nvPr>
            <p:ph idx="4294967295" type="body"/>
          </p:nvPr>
        </p:nvSpPr>
        <p:spPr>
          <a:xfrm>
            <a:off x="584250" y="3191674"/>
            <a:ext cx="1489200" cy="4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8a ConfOA</a:t>
            </a:r>
            <a:br>
              <a:rPr b="1" lang="en" sz="1400"/>
            </a:br>
            <a:r>
              <a:rPr b="1" lang="en" sz="1000"/>
              <a:t>Out 2017</a:t>
            </a: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grpSp>
        <p:nvGrpSpPr>
          <p:cNvPr id="206" name="Google Shape;206;p31"/>
          <p:cNvGrpSpPr/>
          <p:nvPr/>
        </p:nvGrpSpPr>
        <p:grpSpPr>
          <a:xfrm>
            <a:off x="4436250" y="1719375"/>
            <a:ext cx="129000" cy="1257296"/>
            <a:chOff x="5144075" y="1736575"/>
            <a:chExt cx="129000" cy="1257296"/>
          </a:xfrm>
        </p:grpSpPr>
        <p:sp>
          <p:nvSpPr>
            <p:cNvPr id="207" name="Google Shape;207;p31"/>
            <p:cNvSpPr/>
            <p:nvPr/>
          </p:nvSpPr>
          <p:spPr>
            <a:xfrm>
              <a:off x="5144075" y="2864871"/>
              <a:ext cx="129000" cy="12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08" name="Google Shape;208;p31"/>
            <p:cNvCxnSpPr/>
            <p:nvPr/>
          </p:nvCxnSpPr>
          <p:spPr>
            <a:xfrm rot="10800000">
              <a:off x="5208575" y="1736575"/>
              <a:ext cx="0" cy="11283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sp>
        <p:nvSpPr>
          <p:cNvPr id="209" name="Google Shape;209;p31"/>
          <p:cNvSpPr txBox="1"/>
          <p:nvPr>
            <p:ph idx="4294967295" type="body"/>
          </p:nvPr>
        </p:nvSpPr>
        <p:spPr>
          <a:xfrm>
            <a:off x="5104050" y="3263063"/>
            <a:ext cx="2007300" cy="13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Pesquisa aplicada</a:t>
            </a:r>
            <a:endParaRPr b="1"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2018</a:t>
            </a:r>
            <a:br>
              <a:rPr i="1" lang="en" sz="1100"/>
            </a:br>
            <a:endParaRPr b="1" i="1" sz="10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en" sz="1000"/>
              <a:t>Marcos legais nacionais em face da abertura de dados de pesquisa em saúde: dados pessoais, sensíveis ou sigilosos e direitos autorais</a:t>
            </a:r>
            <a:endParaRPr i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pic>
        <p:nvPicPr>
          <p:cNvPr id="210" name="Google Shape;210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25">
            <a:off x="2951221" y="1875766"/>
            <a:ext cx="1081405" cy="94326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1" name="Google Shape;211;p31"/>
          <p:cNvGrpSpPr/>
          <p:nvPr/>
        </p:nvGrpSpPr>
        <p:grpSpPr>
          <a:xfrm>
            <a:off x="2570400" y="2872178"/>
            <a:ext cx="129000" cy="614134"/>
            <a:chOff x="3484800" y="2862533"/>
            <a:chExt cx="129000" cy="773079"/>
          </a:xfrm>
        </p:grpSpPr>
        <p:sp>
          <p:nvSpPr>
            <p:cNvPr id="212" name="Google Shape;212;p31"/>
            <p:cNvSpPr/>
            <p:nvPr/>
          </p:nvSpPr>
          <p:spPr>
            <a:xfrm>
              <a:off x="3484800" y="2862533"/>
              <a:ext cx="129000" cy="12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13" name="Google Shape;213;p31"/>
            <p:cNvCxnSpPr/>
            <p:nvPr/>
          </p:nvCxnSpPr>
          <p:spPr>
            <a:xfrm>
              <a:off x="3546200" y="2991513"/>
              <a:ext cx="0" cy="6441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214" name="Google Shape;214;p31"/>
          <p:cNvGrpSpPr/>
          <p:nvPr/>
        </p:nvGrpSpPr>
        <p:grpSpPr>
          <a:xfrm>
            <a:off x="5027850" y="2872178"/>
            <a:ext cx="129000" cy="614134"/>
            <a:chOff x="3484800" y="2862533"/>
            <a:chExt cx="129000" cy="773079"/>
          </a:xfrm>
        </p:grpSpPr>
        <p:sp>
          <p:nvSpPr>
            <p:cNvPr id="215" name="Google Shape;215;p31"/>
            <p:cNvSpPr/>
            <p:nvPr/>
          </p:nvSpPr>
          <p:spPr>
            <a:xfrm>
              <a:off x="3484800" y="2862533"/>
              <a:ext cx="129000" cy="12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16" name="Google Shape;216;p31"/>
            <p:cNvCxnSpPr/>
            <p:nvPr/>
          </p:nvCxnSpPr>
          <p:spPr>
            <a:xfrm>
              <a:off x="3546200" y="2991513"/>
              <a:ext cx="0" cy="6441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217" name="Google Shape;217;p31"/>
          <p:cNvGrpSpPr/>
          <p:nvPr/>
        </p:nvGrpSpPr>
        <p:grpSpPr>
          <a:xfrm>
            <a:off x="350603" y="3771049"/>
            <a:ext cx="2049421" cy="2212991"/>
            <a:chOff x="562125" y="3888906"/>
            <a:chExt cx="2289600" cy="2606893"/>
          </a:xfrm>
        </p:grpSpPr>
        <p:pic>
          <p:nvPicPr>
            <p:cNvPr id="218" name="Google Shape;218;p3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48450" y="3888906"/>
              <a:ext cx="2007300" cy="260689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9" name="Google Shape;219;p31"/>
            <p:cNvSpPr/>
            <p:nvPr/>
          </p:nvSpPr>
          <p:spPr>
            <a:xfrm>
              <a:off x="562125" y="5198825"/>
              <a:ext cx="2289600" cy="12573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220" name="Google Shape;220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48150" y="4015650"/>
            <a:ext cx="1432475" cy="1427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31"/>
          <p:cNvSpPr txBox="1"/>
          <p:nvPr>
            <p:ph idx="4294967295" type="body"/>
          </p:nvPr>
        </p:nvSpPr>
        <p:spPr>
          <a:xfrm>
            <a:off x="2646600" y="3232725"/>
            <a:ext cx="1191000" cy="83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Termo de </a:t>
            </a:r>
            <a:br>
              <a:rPr b="1" lang="en" sz="1400"/>
            </a:br>
            <a:r>
              <a:rPr b="1" lang="en" sz="1400"/>
              <a:t>referência </a:t>
            </a:r>
            <a:br>
              <a:rPr b="1" lang="en" sz="1400"/>
            </a:br>
            <a:r>
              <a:rPr b="1" lang="en" sz="1000"/>
              <a:t>Jul 2018</a:t>
            </a:r>
            <a:endParaRPr sz="11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2"/>
          <p:cNvSpPr txBox="1"/>
          <p:nvPr>
            <p:ph type="title"/>
          </p:nvPr>
        </p:nvSpPr>
        <p:spPr>
          <a:xfrm>
            <a:off x="2355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Integrantes</a:t>
            </a:r>
            <a:endParaRPr/>
          </a:p>
        </p:txBody>
      </p:sp>
      <p:sp>
        <p:nvSpPr>
          <p:cNvPr id="227" name="Google Shape;227;p32"/>
          <p:cNvSpPr txBox="1"/>
          <p:nvPr/>
        </p:nvSpPr>
        <p:spPr>
          <a:xfrm>
            <a:off x="1685725" y="2480275"/>
            <a:ext cx="1169100" cy="6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800"/>
              <a:t>Bethânia Almeida</a:t>
            </a:r>
            <a:endParaRPr b="1" sz="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1"/>
                </a:solidFill>
              </a:rPr>
              <a:t>Pesquisa e implantação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Cidacs</a:t>
            </a:r>
            <a:endParaRPr sz="800"/>
          </a:p>
        </p:txBody>
      </p:sp>
      <p:pic>
        <p:nvPicPr>
          <p:cNvPr id="228" name="Google Shape;22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48150" y="1449175"/>
            <a:ext cx="1008975" cy="100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32"/>
          <p:cNvSpPr txBox="1"/>
          <p:nvPr/>
        </p:nvSpPr>
        <p:spPr>
          <a:xfrm>
            <a:off x="256300" y="2467775"/>
            <a:ext cx="1336200" cy="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800"/>
              <a:t>Paula Xavier</a:t>
            </a:r>
            <a:endParaRPr b="1" sz="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/>
              <a:t>Coordenação geral</a:t>
            </a:r>
            <a:endParaRPr sz="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/>
              <a:t>VPEIC</a:t>
            </a:r>
            <a:endParaRPr sz="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32"/>
          <p:cNvSpPr txBox="1"/>
          <p:nvPr/>
        </p:nvSpPr>
        <p:spPr>
          <a:xfrm>
            <a:off x="2929780" y="2535575"/>
            <a:ext cx="1114500" cy="3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800"/>
              <a:t>Flávia Elias</a:t>
            </a:r>
            <a:endParaRPr b="1" sz="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/>
              <a:t>Pesquisa e implantação</a:t>
            </a:r>
            <a:endParaRPr sz="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Gereb</a:t>
            </a:r>
            <a:endParaRPr sz="800"/>
          </a:p>
        </p:txBody>
      </p:sp>
      <p:sp>
        <p:nvSpPr>
          <p:cNvPr id="231" name="Google Shape;231;p32"/>
          <p:cNvSpPr txBox="1"/>
          <p:nvPr/>
        </p:nvSpPr>
        <p:spPr>
          <a:xfrm>
            <a:off x="4527525" y="4526650"/>
            <a:ext cx="10572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</a:rPr>
              <a:t>Jaqueline Gomes</a:t>
            </a:r>
            <a:endParaRPr b="1" sz="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1"/>
                </a:solidFill>
              </a:rPr>
              <a:t>Apoio implantação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VPEIC</a:t>
            </a:r>
            <a:endParaRPr sz="800">
              <a:solidFill>
                <a:schemeClr val="dk1"/>
              </a:solidFill>
            </a:endParaRPr>
          </a:p>
        </p:txBody>
      </p:sp>
      <p:sp>
        <p:nvSpPr>
          <p:cNvPr id="232" name="Google Shape;232;p32"/>
          <p:cNvSpPr txBox="1"/>
          <p:nvPr/>
        </p:nvSpPr>
        <p:spPr>
          <a:xfrm>
            <a:off x="4131700" y="2535575"/>
            <a:ext cx="1008900" cy="3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800"/>
              <a:t>Márcia Motta</a:t>
            </a:r>
            <a:endParaRPr b="1" sz="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1"/>
                </a:solidFill>
              </a:rPr>
              <a:t>Pesquisa e implantação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Gereb</a:t>
            </a:r>
            <a:endParaRPr sz="800"/>
          </a:p>
        </p:txBody>
      </p:sp>
      <p:sp>
        <p:nvSpPr>
          <p:cNvPr id="233" name="Google Shape;233;p32"/>
          <p:cNvSpPr txBox="1"/>
          <p:nvPr/>
        </p:nvSpPr>
        <p:spPr>
          <a:xfrm>
            <a:off x="5214525" y="2535575"/>
            <a:ext cx="1114500" cy="3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800"/>
              <a:t>Paulo Guanaes</a:t>
            </a:r>
            <a:endParaRPr b="1" sz="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1"/>
                </a:solidFill>
              </a:rPr>
              <a:t>Pesquisa e implantação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/>
              <a:t>ESPJV</a:t>
            </a:r>
            <a:endParaRPr sz="800"/>
          </a:p>
        </p:txBody>
      </p:sp>
      <p:sp>
        <p:nvSpPr>
          <p:cNvPr id="234" name="Google Shape;234;p32"/>
          <p:cNvSpPr txBox="1"/>
          <p:nvPr/>
        </p:nvSpPr>
        <p:spPr>
          <a:xfrm>
            <a:off x="6490050" y="2539650"/>
            <a:ext cx="1114500" cy="7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/>
              <a:t>Vanessa Arruda</a:t>
            </a:r>
            <a:endParaRPr b="1" sz="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1"/>
                </a:solidFill>
              </a:rPr>
              <a:t>Pesquisa e implantação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INCQS</a:t>
            </a:r>
            <a:endParaRPr sz="800"/>
          </a:p>
        </p:txBody>
      </p:sp>
      <p:sp>
        <p:nvSpPr>
          <p:cNvPr id="235" name="Google Shape;235;p32"/>
          <p:cNvSpPr txBox="1"/>
          <p:nvPr/>
        </p:nvSpPr>
        <p:spPr>
          <a:xfrm>
            <a:off x="811893" y="4491459"/>
            <a:ext cx="1114500" cy="2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</a:rPr>
              <a:t>Patricia Henning</a:t>
            </a:r>
            <a:endParaRPr b="1" sz="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Apoio à pesquisa</a:t>
            </a:r>
            <a:endParaRPr sz="800">
              <a:solidFill>
                <a:schemeClr val="dk1"/>
              </a:solidFill>
            </a:endParaRPr>
          </a:p>
        </p:txBody>
      </p:sp>
      <p:sp>
        <p:nvSpPr>
          <p:cNvPr id="236" name="Google Shape;236;p32"/>
          <p:cNvSpPr txBox="1"/>
          <p:nvPr/>
        </p:nvSpPr>
        <p:spPr>
          <a:xfrm>
            <a:off x="7025500" y="4467525"/>
            <a:ext cx="1275900" cy="6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/>
              <a:t>Anne Clinio</a:t>
            </a:r>
            <a:endParaRPr b="1" sz="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1"/>
                </a:solidFill>
              </a:rPr>
              <a:t>Pesquisa e </a:t>
            </a:r>
            <a:br>
              <a:rPr lang="en" sz="800">
                <a:solidFill>
                  <a:schemeClr val="dk1"/>
                </a:solidFill>
              </a:rPr>
            </a:br>
            <a:r>
              <a:rPr lang="en" sz="800">
                <a:solidFill>
                  <a:schemeClr val="dk1"/>
                </a:solidFill>
              </a:rPr>
              <a:t>implantação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/>
              <a:t>VPEIC </a:t>
            </a:r>
            <a:endParaRPr sz="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solidFill>
                <a:srgbClr val="FF0000"/>
              </a:solidFill>
            </a:endParaRPr>
          </a:p>
        </p:txBody>
      </p:sp>
      <p:sp>
        <p:nvSpPr>
          <p:cNvPr id="237" name="Google Shape;237;p32"/>
          <p:cNvSpPr txBox="1"/>
          <p:nvPr/>
        </p:nvSpPr>
        <p:spPr>
          <a:xfrm>
            <a:off x="2121439" y="4499857"/>
            <a:ext cx="1224900" cy="2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800">
                <a:solidFill>
                  <a:schemeClr val="dk1"/>
                </a:solidFill>
              </a:rPr>
              <a:t>Fátima Martins</a:t>
            </a:r>
            <a:endParaRPr b="1" sz="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1"/>
                </a:solidFill>
              </a:rPr>
              <a:t>Pesquisa e implantação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VPEIC</a:t>
            </a:r>
            <a:endParaRPr sz="800">
              <a:solidFill>
                <a:schemeClr val="dk1"/>
              </a:solidFill>
            </a:endParaRPr>
          </a:p>
        </p:txBody>
      </p:sp>
      <p:sp>
        <p:nvSpPr>
          <p:cNvPr id="238" name="Google Shape;238;p32"/>
          <p:cNvSpPr txBox="1"/>
          <p:nvPr/>
        </p:nvSpPr>
        <p:spPr>
          <a:xfrm>
            <a:off x="3335866" y="4510850"/>
            <a:ext cx="1169100" cy="3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</a:rPr>
              <a:t>Ivone Sá</a:t>
            </a:r>
            <a:br>
              <a:rPr lang="en" sz="800">
                <a:solidFill>
                  <a:schemeClr val="dk1"/>
                </a:solidFill>
              </a:rPr>
            </a:br>
            <a:r>
              <a:rPr lang="en" sz="800">
                <a:solidFill>
                  <a:schemeClr val="dk1"/>
                </a:solidFill>
              </a:rPr>
              <a:t>Pesquisa e implantação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C. Oswaldo Cruz</a:t>
            </a:r>
            <a:endParaRPr sz="800"/>
          </a:p>
        </p:txBody>
      </p:sp>
      <p:pic>
        <p:nvPicPr>
          <p:cNvPr id="239" name="Google Shape;239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52625" y="3328288"/>
            <a:ext cx="1114425" cy="11049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ulo.png" id="240" name="Google Shape;240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86763" y="1404462"/>
            <a:ext cx="923925" cy="1127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52225" y="1351690"/>
            <a:ext cx="924000" cy="114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3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18130" y="1380700"/>
            <a:ext cx="857250" cy="113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3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918263" y="3280138"/>
            <a:ext cx="968475" cy="1201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212125" y="1373310"/>
            <a:ext cx="857250" cy="1155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3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498825" y="3322400"/>
            <a:ext cx="857250" cy="1182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32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203583" y="3346472"/>
            <a:ext cx="1057200" cy="1168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32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603200" y="3311556"/>
            <a:ext cx="968450" cy="1176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32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908575" y="3311550"/>
            <a:ext cx="800532" cy="1141675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32"/>
          <p:cNvSpPr txBox="1"/>
          <p:nvPr/>
        </p:nvSpPr>
        <p:spPr>
          <a:xfrm>
            <a:off x="5746725" y="4515683"/>
            <a:ext cx="10572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</a:rPr>
              <a:t>Viviane Veiga</a:t>
            </a:r>
            <a:br>
              <a:rPr lang="en" sz="800">
                <a:solidFill>
                  <a:schemeClr val="dk1"/>
                </a:solidFill>
              </a:rPr>
            </a:br>
            <a:r>
              <a:rPr lang="en" sz="800">
                <a:solidFill>
                  <a:schemeClr val="dk1"/>
                </a:solidFill>
              </a:rPr>
              <a:t>Pesquisa e implantação</a:t>
            </a:r>
            <a:br>
              <a:rPr lang="en" sz="800">
                <a:solidFill>
                  <a:schemeClr val="dk1"/>
                </a:solidFill>
              </a:rPr>
            </a:br>
            <a:r>
              <a:rPr lang="en" sz="800">
                <a:solidFill>
                  <a:schemeClr val="dk1"/>
                </a:solidFill>
              </a:rPr>
              <a:t>ICICT</a:t>
            </a:r>
            <a:endParaRPr sz="800"/>
          </a:p>
        </p:txBody>
      </p:sp>
      <p:pic>
        <p:nvPicPr>
          <p:cNvPr id="250" name="Google Shape;250;p32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7843850" y="1309700"/>
            <a:ext cx="1008975" cy="1204468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32"/>
          <p:cNvSpPr txBox="1"/>
          <p:nvPr/>
        </p:nvSpPr>
        <p:spPr>
          <a:xfrm>
            <a:off x="7794926" y="2539653"/>
            <a:ext cx="1114500" cy="5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/>
              <a:t>Ana Maranhão</a:t>
            </a:r>
            <a:endParaRPr b="1" sz="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/>
              <a:t>Pesquisa e implantação</a:t>
            </a:r>
            <a:endParaRPr sz="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Icict</a:t>
            </a:r>
            <a:endParaRPr sz="800"/>
          </a:p>
        </p:txBody>
      </p:sp>
      <p:sp>
        <p:nvSpPr>
          <p:cNvPr id="252" name="Google Shape;252;p32"/>
          <p:cNvSpPr/>
          <p:nvPr/>
        </p:nvSpPr>
        <p:spPr>
          <a:xfrm>
            <a:off x="0" y="0"/>
            <a:ext cx="9161100" cy="88200"/>
          </a:xfrm>
          <a:prstGeom prst="rect">
            <a:avLst/>
          </a:prstGeom>
          <a:solidFill>
            <a:srgbClr val="1CA68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53" name="Google Shape;253;p32"/>
          <p:cNvPicPr preferRelativeResize="0"/>
          <p:nvPr/>
        </p:nvPicPr>
        <p:blipFill rotWithShape="1">
          <a:blip r:embed="rId15">
            <a:alphaModFix/>
          </a:blip>
          <a:srcRect b="29383" l="10269" r="4435" t="0"/>
          <a:stretch/>
        </p:blipFill>
        <p:spPr>
          <a:xfrm>
            <a:off x="420650" y="1334811"/>
            <a:ext cx="968449" cy="1146759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32"/>
          <p:cNvSpPr txBox="1"/>
          <p:nvPr/>
        </p:nvSpPr>
        <p:spPr>
          <a:xfrm>
            <a:off x="7969475" y="4467525"/>
            <a:ext cx="1275900" cy="6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/>
              <a:t>Raiza Tourinho</a:t>
            </a:r>
            <a:endParaRPr b="1" sz="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1"/>
                </a:solidFill>
              </a:rPr>
              <a:t>Pesquisa e </a:t>
            </a:r>
            <a:br>
              <a:rPr lang="en" sz="800">
                <a:solidFill>
                  <a:schemeClr val="dk1"/>
                </a:solidFill>
              </a:rPr>
            </a:br>
            <a:r>
              <a:rPr lang="en" sz="800">
                <a:solidFill>
                  <a:schemeClr val="dk1"/>
                </a:solidFill>
              </a:rPr>
              <a:t>implantação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/>
              <a:t>Cidacs</a:t>
            </a:r>
            <a:endParaRPr sz="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solidFill>
                <a:srgbClr val="FF0000"/>
              </a:solidFill>
            </a:endParaRPr>
          </a:p>
        </p:txBody>
      </p:sp>
      <p:pic>
        <p:nvPicPr>
          <p:cNvPr id="255" name="Google Shape;255;p32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8134350" y="3369151"/>
            <a:ext cx="857251" cy="100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3"/>
          <p:cNvSpPr txBox="1"/>
          <p:nvPr>
            <p:ph type="title"/>
          </p:nvPr>
        </p:nvSpPr>
        <p:spPr>
          <a:xfrm>
            <a:off x="2355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Construindo a Política: etapas</a:t>
            </a:r>
            <a:endParaRPr/>
          </a:p>
        </p:txBody>
      </p:sp>
      <p:sp>
        <p:nvSpPr>
          <p:cNvPr id="261" name="Google Shape;261;p33"/>
          <p:cNvSpPr/>
          <p:nvPr/>
        </p:nvSpPr>
        <p:spPr>
          <a:xfrm>
            <a:off x="0" y="0"/>
            <a:ext cx="9161100" cy="88200"/>
          </a:xfrm>
          <a:prstGeom prst="rect">
            <a:avLst/>
          </a:prstGeom>
          <a:solidFill>
            <a:srgbClr val="1CA68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33"/>
          <p:cNvSpPr txBox="1"/>
          <p:nvPr>
            <p:ph idx="4294967295" type="body"/>
          </p:nvPr>
        </p:nvSpPr>
        <p:spPr>
          <a:xfrm>
            <a:off x="1524050" y="1203764"/>
            <a:ext cx="70797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/>
              <a:t>Jun</a:t>
            </a:r>
            <a:br>
              <a:rPr lang="en" sz="1100"/>
            </a:br>
            <a:r>
              <a:rPr lang="en" sz="1100"/>
              <a:t>Lançamento do Termo de Referência</a:t>
            </a:r>
            <a:endParaRPr sz="11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100"/>
              <a:t>Jun a Dez</a:t>
            </a:r>
            <a:br>
              <a:rPr lang="en" sz="1100"/>
            </a:br>
            <a:r>
              <a:rPr lang="en" sz="1100"/>
              <a:t>Mobilização da comunidade Fiocruz (campanha de comunicação e debates)</a:t>
            </a:r>
            <a:endParaRPr sz="1100"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1100"/>
              <a:t>Câmaras Técnicas, Fórum das Unidades Regionais, Projetos com exigência de abertura de dados</a:t>
            </a:r>
            <a:endParaRPr sz="1100"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1100"/>
              <a:t>Projetos Piloto da Política de abertura de dados</a:t>
            </a:r>
            <a:endParaRPr sz="1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Jun </a:t>
            </a:r>
            <a:br>
              <a:rPr lang="en" sz="1100"/>
            </a:br>
            <a:r>
              <a:rPr lang="en" sz="1100"/>
              <a:t>Convocatória: Mapeamento de experiências em curso de abertura de dados de pesquisa.</a:t>
            </a:r>
            <a:endParaRPr sz="1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Ago </a:t>
            </a:r>
            <a:endParaRPr b="1" sz="1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Consulta pública</a:t>
            </a:r>
            <a:endParaRPr sz="1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Nov </a:t>
            </a:r>
            <a:endParaRPr b="1" sz="1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Apreciação Conselho Deliberativo</a:t>
            </a:r>
            <a:br>
              <a:rPr lang="en" sz="1100"/>
            </a:br>
            <a:endParaRPr sz="1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2019 - 1o trimestre</a:t>
            </a:r>
            <a:endParaRPr b="1" sz="1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Publicação e vigência da Política de Abertura de Dados de Pesquisa</a:t>
            </a:r>
            <a:endParaRPr sz="1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cxnSp>
        <p:nvCxnSpPr>
          <p:cNvPr id="263" name="Google Shape;263;p33"/>
          <p:cNvCxnSpPr/>
          <p:nvPr/>
        </p:nvCxnSpPr>
        <p:spPr>
          <a:xfrm>
            <a:off x="708350" y="1110350"/>
            <a:ext cx="36000" cy="41976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ot"/>
            <a:round/>
            <a:headEnd len="sm" w="sm" type="none"/>
            <a:tailEnd len="sm" w="sm" type="none"/>
          </a:ln>
        </p:spPr>
      </p:cxnSp>
      <p:grpSp>
        <p:nvGrpSpPr>
          <p:cNvPr id="264" name="Google Shape;264;p33"/>
          <p:cNvGrpSpPr/>
          <p:nvPr/>
        </p:nvGrpSpPr>
        <p:grpSpPr>
          <a:xfrm rot="-5400000">
            <a:off x="978950" y="1014622"/>
            <a:ext cx="129000" cy="770742"/>
            <a:chOff x="369350" y="2864883"/>
            <a:chExt cx="129000" cy="770742"/>
          </a:xfrm>
        </p:grpSpPr>
        <p:sp>
          <p:nvSpPr>
            <p:cNvPr id="265" name="Google Shape;265;p33"/>
            <p:cNvSpPr/>
            <p:nvPr/>
          </p:nvSpPr>
          <p:spPr>
            <a:xfrm>
              <a:off x="369350" y="2864883"/>
              <a:ext cx="129000" cy="129000"/>
            </a:xfrm>
            <a:prstGeom prst="ellipse">
              <a:avLst/>
            </a:prstGeom>
            <a:solidFill>
              <a:srgbClr val="5D403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66" name="Google Shape;266;p33"/>
            <p:cNvCxnSpPr/>
            <p:nvPr/>
          </p:nvCxnSpPr>
          <p:spPr>
            <a:xfrm>
              <a:off x="433850" y="2991525"/>
              <a:ext cx="0" cy="644100"/>
            </a:xfrm>
            <a:prstGeom prst="straightConnector1">
              <a:avLst/>
            </a:prstGeom>
            <a:noFill/>
            <a:ln cap="flat" cmpd="sng" w="9525">
              <a:solidFill>
                <a:srgbClr val="5D4037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267" name="Google Shape;267;p33"/>
          <p:cNvGrpSpPr/>
          <p:nvPr/>
        </p:nvGrpSpPr>
        <p:grpSpPr>
          <a:xfrm rot="-5400000">
            <a:off x="978950" y="1929022"/>
            <a:ext cx="129000" cy="770742"/>
            <a:chOff x="369350" y="2864883"/>
            <a:chExt cx="129000" cy="770742"/>
          </a:xfrm>
        </p:grpSpPr>
        <p:sp>
          <p:nvSpPr>
            <p:cNvPr id="268" name="Google Shape;268;p33"/>
            <p:cNvSpPr/>
            <p:nvPr/>
          </p:nvSpPr>
          <p:spPr>
            <a:xfrm>
              <a:off x="369350" y="2864883"/>
              <a:ext cx="129000" cy="129000"/>
            </a:xfrm>
            <a:prstGeom prst="ellipse">
              <a:avLst/>
            </a:prstGeom>
            <a:solidFill>
              <a:srgbClr val="5D403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69" name="Google Shape;269;p33"/>
            <p:cNvCxnSpPr/>
            <p:nvPr/>
          </p:nvCxnSpPr>
          <p:spPr>
            <a:xfrm>
              <a:off x="433850" y="2991525"/>
              <a:ext cx="0" cy="644100"/>
            </a:xfrm>
            <a:prstGeom prst="straightConnector1">
              <a:avLst/>
            </a:prstGeom>
            <a:noFill/>
            <a:ln cap="flat" cmpd="sng" w="9525">
              <a:solidFill>
                <a:srgbClr val="5D4037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270" name="Google Shape;270;p33"/>
          <p:cNvGrpSpPr/>
          <p:nvPr/>
        </p:nvGrpSpPr>
        <p:grpSpPr>
          <a:xfrm rot="-5400000">
            <a:off x="978950" y="2767222"/>
            <a:ext cx="129000" cy="770742"/>
            <a:chOff x="369350" y="2864883"/>
            <a:chExt cx="129000" cy="770742"/>
          </a:xfrm>
        </p:grpSpPr>
        <p:sp>
          <p:nvSpPr>
            <p:cNvPr id="271" name="Google Shape;271;p33"/>
            <p:cNvSpPr/>
            <p:nvPr/>
          </p:nvSpPr>
          <p:spPr>
            <a:xfrm>
              <a:off x="369350" y="2864883"/>
              <a:ext cx="129000" cy="129000"/>
            </a:xfrm>
            <a:prstGeom prst="ellipse">
              <a:avLst/>
            </a:prstGeom>
            <a:solidFill>
              <a:srgbClr val="5D403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72" name="Google Shape;272;p33"/>
            <p:cNvCxnSpPr/>
            <p:nvPr/>
          </p:nvCxnSpPr>
          <p:spPr>
            <a:xfrm>
              <a:off x="433850" y="2991525"/>
              <a:ext cx="0" cy="644100"/>
            </a:xfrm>
            <a:prstGeom prst="straightConnector1">
              <a:avLst/>
            </a:prstGeom>
            <a:noFill/>
            <a:ln cap="flat" cmpd="sng" w="9525">
              <a:solidFill>
                <a:srgbClr val="5D4037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273" name="Google Shape;273;p33"/>
          <p:cNvGrpSpPr/>
          <p:nvPr/>
        </p:nvGrpSpPr>
        <p:grpSpPr>
          <a:xfrm rot="-5400000">
            <a:off x="978950" y="3224422"/>
            <a:ext cx="129000" cy="770742"/>
            <a:chOff x="369350" y="2864883"/>
            <a:chExt cx="129000" cy="770742"/>
          </a:xfrm>
        </p:grpSpPr>
        <p:sp>
          <p:nvSpPr>
            <p:cNvPr id="274" name="Google Shape;274;p33"/>
            <p:cNvSpPr/>
            <p:nvPr/>
          </p:nvSpPr>
          <p:spPr>
            <a:xfrm>
              <a:off x="369350" y="2864883"/>
              <a:ext cx="129000" cy="129000"/>
            </a:xfrm>
            <a:prstGeom prst="ellipse">
              <a:avLst/>
            </a:prstGeom>
            <a:solidFill>
              <a:srgbClr val="5D403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75" name="Google Shape;275;p33"/>
            <p:cNvCxnSpPr/>
            <p:nvPr/>
          </p:nvCxnSpPr>
          <p:spPr>
            <a:xfrm>
              <a:off x="433850" y="2991525"/>
              <a:ext cx="0" cy="644100"/>
            </a:xfrm>
            <a:prstGeom prst="straightConnector1">
              <a:avLst/>
            </a:prstGeom>
            <a:noFill/>
            <a:ln cap="flat" cmpd="sng" w="9525">
              <a:solidFill>
                <a:srgbClr val="5D4037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276" name="Google Shape;276;p33"/>
          <p:cNvGrpSpPr/>
          <p:nvPr/>
        </p:nvGrpSpPr>
        <p:grpSpPr>
          <a:xfrm rot="-5400000">
            <a:off x="1012228" y="3757822"/>
            <a:ext cx="129000" cy="770742"/>
            <a:chOff x="369350" y="2864883"/>
            <a:chExt cx="129000" cy="770742"/>
          </a:xfrm>
        </p:grpSpPr>
        <p:sp>
          <p:nvSpPr>
            <p:cNvPr id="277" name="Google Shape;277;p33"/>
            <p:cNvSpPr/>
            <p:nvPr/>
          </p:nvSpPr>
          <p:spPr>
            <a:xfrm>
              <a:off x="369350" y="2864883"/>
              <a:ext cx="129000" cy="129000"/>
            </a:xfrm>
            <a:prstGeom prst="ellipse">
              <a:avLst/>
            </a:prstGeom>
            <a:solidFill>
              <a:srgbClr val="5D403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78" name="Google Shape;278;p33"/>
            <p:cNvCxnSpPr/>
            <p:nvPr/>
          </p:nvCxnSpPr>
          <p:spPr>
            <a:xfrm>
              <a:off x="433850" y="2991525"/>
              <a:ext cx="0" cy="644100"/>
            </a:xfrm>
            <a:prstGeom prst="straightConnector1">
              <a:avLst/>
            </a:prstGeom>
            <a:noFill/>
            <a:ln cap="flat" cmpd="sng" w="9525">
              <a:solidFill>
                <a:srgbClr val="5D4037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279" name="Google Shape;279;p33"/>
          <p:cNvGrpSpPr/>
          <p:nvPr/>
        </p:nvGrpSpPr>
        <p:grpSpPr>
          <a:xfrm rot="-5400000">
            <a:off x="1019382" y="4291222"/>
            <a:ext cx="129000" cy="770742"/>
            <a:chOff x="369350" y="2864883"/>
            <a:chExt cx="129000" cy="770742"/>
          </a:xfrm>
        </p:grpSpPr>
        <p:sp>
          <p:nvSpPr>
            <p:cNvPr id="280" name="Google Shape;280;p33"/>
            <p:cNvSpPr/>
            <p:nvPr/>
          </p:nvSpPr>
          <p:spPr>
            <a:xfrm>
              <a:off x="369350" y="2864883"/>
              <a:ext cx="129000" cy="129000"/>
            </a:xfrm>
            <a:prstGeom prst="ellipse">
              <a:avLst/>
            </a:prstGeom>
            <a:solidFill>
              <a:srgbClr val="5D403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81" name="Google Shape;281;p33"/>
            <p:cNvCxnSpPr/>
            <p:nvPr/>
          </p:nvCxnSpPr>
          <p:spPr>
            <a:xfrm>
              <a:off x="433850" y="2991525"/>
              <a:ext cx="0" cy="644100"/>
            </a:xfrm>
            <a:prstGeom prst="straightConnector1">
              <a:avLst/>
            </a:prstGeom>
            <a:noFill/>
            <a:ln cap="flat" cmpd="sng" w="9525">
              <a:solidFill>
                <a:srgbClr val="5D4037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282" name="Google Shape;282;p33"/>
          <p:cNvGrpSpPr/>
          <p:nvPr/>
        </p:nvGrpSpPr>
        <p:grpSpPr>
          <a:xfrm rot="-5400000">
            <a:off x="970150" y="1504084"/>
            <a:ext cx="129000" cy="770742"/>
            <a:chOff x="369350" y="2864883"/>
            <a:chExt cx="129000" cy="770742"/>
          </a:xfrm>
        </p:grpSpPr>
        <p:sp>
          <p:nvSpPr>
            <p:cNvPr id="283" name="Google Shape;283;p33"/>
            <p:cNvSpPr/>
            <p:nvPr/>
          </p:nvSpPr>
          <p:spPr>
            <a:xfrm>
              <a:off x="369350" y="2864883"/>
              <a:ext cx="129000" cy="129000"/>
            </a:xfrm>
            <a:prstGeom prst="ellipse">
              <a:avLst/>
            </a:prstGeom>
            <a:solidFill>
              <a:srgbClr val="5D403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84" name="Google Shape;284;p33"/>
            <p:cNvCxnSpPr/>
            <p:nvPr/>
          </p:nvCxnSpPr>
          <p:spPr>
            <a:xfrm>
              <a:off x="433850" y="2991525"/>
              <a:ext cx="0" cy="644100"/>
            </a:xfrm>
            <a:prstGeom prst="straightConnector1">
              <a:avLst/>
            </a:prstGeom>
            <a:noFill/>
            <a:ln cap="flat" cmpd="sng" w="9525">
              <a:solidFill>
                <a:srgbClr val="5D4037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sp>
        <p:nvSpPr>
          <p:cNvPr id="285" name="Google Shape;285;p33"/>
          <p:cNvSpPr txBox="1"/>
          <p:nvPr/>
        </p:nvSpPr>
        <p:spPr>
          <a:xfrm>
            <a:off x="1560350" y="1762600"/>
            <a:ext cx="1049700" cy="3048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008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latin typeface="Open Sans"/>
                <a:ea typeface="Open Sans"/>
                <a:cs typeface="Open Sans"/>
                <a:sym typeface="Open Sans"/>
              </a:rPr>
              <a:t>VOCÊ ESTÁ AQUI</a:t>
            </a:r>
            <a:endParaRPr b="1" sz="8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