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y="5143500" cx="9144000"/>
  <p:notesSz cx="6858000" cy="9144000"/>
  <p:embeddedFontLst>
    <p:embeddedFont>
      <p:font typeface="Economica"/>
      <p:regular r:id="rId45"/>
      <p:bold r:id="rId46"/>
      <p:italic r:id="rId47"/>
      <p:boldItalic r:id="rId48"/>
    </p:embeddedFon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89A297E-E3B9-4BC0-9C34-C1075EB7EAED}">
  <a:tblStyle styleId="{289A297E-E3B9-4BC0-9C34-C1075EB7EAED}"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BCEA7A2-067C-4472-94B4-1F12C30378B0}" styleName="Table_1">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25400">
              <a:solidFill>
                <a:schemeClr val="dk1"/>
              </a:solidFill>
              <a:prstDash val="solid"/>
              <a:round/>
              <a:headEnd len="sm" w="sm" type="none"/>
              <a:tailEnd len="sm" w="sm" type="none"/>
            </a:ln>
          </a:top>
          <a:bottom>
            <a:ln cap="flat" cmpd="sng" w="25400">
              <a:solidFill>
                <a:schemeClr val="dk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6E6E6"/>
          </a:solidFill>
        </a:fill>
      </a:tcStyle>
    </a:band1H>
    <a:band2H>
      <a:tcTxStyle/>
    </a:band2H>
    <a:band1V>
      <a:tcTxStyle/>
      <a:tcStyle>
        <a:fill>
          <a:solidFill>
            <a:srgbClr val="E6E6E6"/>
          </a:solidFill>
        </a:fill>
      </a:tcStyle>
    </a:band1V>
    <a:band2V>
      <a:tcTxStyle/>
    </a:band2V>
    <a:lastCol>
      <a:tcTxStyle b="on" i="off">
        <a:font>
          <a:latin typeface="Arial"/>
          <a:ea typeface="Arial"/>
          <a:cs typeface="Arial"/>
        </a:font>
        <a:schemeClr val="lt1"/>
      </a:tcTxStyle>
      <a:tcStyle>
        <a:fill>
          <a:solidFill>
            <a:schemeClr val="accent5"/>
          </a:solidFill>
        </a:fill>
      </a:tcStyle>
    </a:lastCol>
    <a:firstCol>
      <a:tcTxStyle b="on" i="off">
        <a:font>
          <a:latin typeface="Arial"/>
          <a:ea typeface="Arial"/>
          <a:cs typeface="Arial"/>
        </a:font>
        <a:schemeClr val="lt1"/>
      </a:tcTxStyle>
      <a:tcStyle>
        <a:fill>
          <a:solidFill>
            <a:schemeClr val="accent5"/>
          </a:solidFill>
        </a:fill>
      </a:tcStyle>
    </a:firstCol>
    <a:lastRow>
      <a:tcTxStyle b="on" i="off"/>
      <a:tcStyle>
        <a:tcBdr>
          <a:top>
            <a:ln cap="flat" cmpd="sng" w="50800">
              <a:solidFill>
                <a:schemeClr val="dk1"/>
              </a:solidFill>
              <a:prstDash val="solid"/>
              <a:round/>
              <a:headEnd len="sm" w="sm" type="none"/>
              <a:tailEnd len="sm" w="sm" type="none"/>
            </a:ln>
          </a:top>
        </a:tcBdr>
        <a:fill>
          <a:solidFill>
            <a:schemeClr val="lt1"/>
          </a:solidFill>
        </a:fill>
      </a:tcStyle>
    </a:lastRow>
    <a:seCell>
      <a:tcTxStyle b="on" i="off">
        <a:font>
          <a:latin typeface="Arial"/>
          <a:ea typeface="Arial"/>
          <a:cs typeface="Arial"/>
        </a:font>
        <a:schemeClr val="dk1"/>
      </a:tcTxStyle>
    </a:seCell>
    <a:swCell>
      <a:tcTxStyle b="on" i="off">
        <a:font>
          <a:latin typeface="Arial"/>
          <a:ea typeface="Arial"/>
          <a:cs typeface="Arial"/>
        </a:font>
        <a:schemeClr val="dk1"/>
      </a:tcTxStyle>
    </a:swCell>
    <a:firstRow>
      <a:tcTxStyle b="on" i="off">
        <a:font>
          <a:latin typeface="Arial"/>
          <a:ea typeface="Arial"/>
          <a:cs typeface="Arial"/>
        </a:font>
        <a:schemeClr val="lt1"/>
      </a:tcTxStyle>
      <a:tcStyle>
        <a:tcBdr>
          <a:bottom>
            <a:ln cap="flat" cmpd="sng" w="25400">
              <a:solidFill>
                <a:schemeClr val="dk1"/>
              </a:solidFill>
              <a:prstDash val="solid"/>
              <a:round/>
              <a:headEnd len="sm" w="sm" type="none"/>
              <a:tailEnd len="sm" w="sm" type="none"/>
            </a:ln>
          </a:bottom>
        </a:tcBdr>
        <a:fill>
          <a:solidFill>
            <a:schemeClr val="accent5"/>
          </a:solidFill>
        </a:fill>
      </a:tcStyle>
    </a:firstRow>
    <a:neCell>
      <a:tcTxStyle/>
    </a:neCell>
    <a:nwCell>
      <a:tcTxStyle/>
    </a:nwCell>
  </a:tblStyle>
  <a:tblStyle styleId="{1A65442C-03D3-42FF-90B8-158A8D249026}" styleName="Table_2">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E9F3ED"/>
          </a:solidFill>
        </a:fill>
      </a:tcStyle>
    </a:wholeTbl>
    <a:band1H>
      <a:tcTxStyle/>
      <a:tcStyle>
        <a:fill>
          <a:solidFill>
            <a:srgbClr val="D0E7D9"/>
          </a:solidFill>
        </a:fill>
      </a:tcStyle>
    </a:band1H>
    <a:band2H>
      <a:tcTxStyle/>
    </a:band2H>
    <a:band1V>
      <a:tcTxStyle/>
      <a:tcStyle>
        <a:fill>
          <a:solidFill>
            <a:srgbClr val="D0E7D9"/>
          </a:solidFill>
        </a:fill>
      </a:tcStyle>
    </a:band1V>
    <a:band2V>
      <a:tcTxStyle/>
    </a:band2V>
    <a:lastCol>
      <a:tcTxStyle b="on" i="off"/>
    </a:lastCol>
    <a:firstCol>
      <a:tcTxStyle b="on" i="off"/>
    </a:firstCol>
    <a:lastRow>
      <a:tcTxStyle b="on" i="off"/>
      <a:tcStyle>
        <a:tcBdr>
          <a:top>
            <a:ln cap="flat" cmpd="sng" w="50800">
              <a:solidFill>
                <a:schemeClr val="dk1"/>
              </a:solidFill>
              <a:prstDash val="solid"/>
              <a:round/>
              <a:headEnd len="sm" w="sm" type="none"/>
              <a:tailEnd len="sm" w="sm" type="none"/>
            </a:ln>
          </a:top>
        </a:tcBdr>
        <a:fill>
          <a:solidFill>
            <a:srgbClr val="E9F3ED"/>
          </a:solidFill>
        </a:fill>
      </a:tcStyle>
    </a:lastRow>
    <a:seCell>
      <a:tcTxStyle/>
    </a:seCell>
    <a:swCell>
      <a:tcTxStyle/>
    </a:swCell>
    <a:firstRow>
      <a:tcTxStyle b="on" i="off">
        <a:font>
          <a:latin typeface="Arial"/>
          <a:ea typeface="Arial"/>
          <a:cs typeface="Arial"/>
        </a:font>
        <a:schemeClr val="lt1"/>
      </a:tcTxStyle>
      <a:tcStyle>
        <a:fill>
          <a:solidFill>
            <a:schemeClr val="accent6"/>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font" Target="fonts/Economica-bold.fntdata"/><Relationship Id="rId45" Type="http://schemas.openxmlformats.org/officeDocument/2006/relationships/font" Target="fonts/Economica-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Economica-boldItalic.fntdata"/><Relationship Id="rId47" Type="http://schemas.openxmlformats.org/officeDocument/2006/relationships/font" Target="fonts/Economica-italic.fntdata"/><Relationship Id="rId49"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OpenSans-italic.fntdata"/><Relationship Id="rId50" Type="http://schemas.openxmlformats.org/officeDocument/2006/relationships/font" Target="fonts/OpenSans-bold.fntdata"/><Relationship Id="rId52" Type="http://schemas.openxmlformats.org/officeDocument/2006/relationships/font" Target="fonts/Open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de332a552_1_62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de332a552_1_6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3de332a552_1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de332a552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Para trazer esse debate de forma sistematizada na instituição é preciso </a:t>
            </a:r>
            <a:r>
              <a:rPr b="1" i="0" lang="pt-BR" sz="1100" u="none" cap="none" strike="noStrike">
                <a:solidFill>
                  <a:srgbClr val="000000"/>
                </a:solidFill>
                <a:latin typeface="Arial"/>
                <a:ea typeface="Arial"/>
                <a:cs typeface="Arial"/>
                <a:sym typeface="Arial"/>
              </a:rPr>
              <a:t>criar uma base de conhecimento </a:t>
            </a:r>
            <a:r>
              <a:rPr b="0" i="0" lang="pt-BR" sz="1100" u="none" cap="none" strike="noStrike">
                <a:solidFill>
                  <a:srgbClr val="000000"/>
                </a:solidFill>
                <a:latin typeface="Arial"/>
                <a:ea typeface="Arial"/>
                <a:cs typeface="Arial"/>
                <a:sym typeface="Arial"/>
              </a:rPr>
              <a:t>que venha </a:t>
            </a:r>
            <a:r>
              <a:rPr b="1" i="0" lang="pt-BR" sz="1100" u="none" cap="none" strike="noStrike">
                <a:solidFill>
                  <a:srgbClr val="000000"/>
                </a:solidFill>
                <a:latin typeface="Arial"/>
                <a:ea typeface="Arial"/>
                <a:cs typeface="Arial"/>
                <a:sym typeface="Arial"/>
              </a:rPr>
              <a:t>orientar nossas ações</a:t>
            </a:r>
            <a:r>
              <a:rPr b="0" i="0" lang="pt-BR" sz="1100" u="none" cap="none" strike="noStrike">
                <a:solidFill>
                  <a:srgbClr val="000000"/>
                </a:solidFill>
                <a:latin typeface="Arial"/>
                <a:ea typeface="Arial"/>
                <a:cs typeface="Arial"/>
                <a:sym typeface="Arial"/>
              </a:rPr>
              <a:t>, porque a Ciência Aberta vai chegar, ou melhor já chegou na Fiocruz. Veremos nos resultados das pesquisas que estamos fazendo porque.</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3de332a552_1_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3de332a552_1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1" name="Google Shape;291;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5" name="Google Shape;325;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Pesquisa aplicada</a:t>
            </a:r>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Geraram relatórios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5" name="Google Shape;335;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200" u="none" cap="none" strike="noStrike">
                <a:solidFill>
                  <a:schemeClr val="dk1"/>
                </a:solidFill>
                <a:latin typeface="Times New Roman"/>
                <a:ea typeface="Times New Roman"/>
                <a:cs typeface="Times New Roman"/>
                <a:sym typeface="Times New Roman"/>
              </a:rPr>
              <a:t>a transição do modelo atual de produção do conhecimento rumo </a:t>
            </a:r>
            <a:r>
              <a:rPr b="0" i="0" lang="pt-BR" sz="1200" u="none" cap="none" strike="noStrike">
                <a:solidFill>
                  <a:srgbClr val="FF0000"/>
                </a:solidFill>
                <a:latin typeface="Times New Roman"/>
                <a:ea typeface="Times New Roman"/>
                <a:cs typeface="Times New Roman"/>
                <a:sym typeface="Times New Roman"/>
              </a:rPr>
              <a:t>a</a:t>
            </a:r>
            <a:r>
              <a:rPr b="0" i="0" lang="pt-BR" sz="1200" u="none" cap="none" strike="noStrike">
                <a:solidFill>
                  <a:schemeClr val="dk1"/>
                </a:solidFill>
                <a:latin typeface="Times New Roman"/>
                <a:ea typeface="Times New Roman"/>
                <a:cs typeface="Times New Roman"/>
                <a:sym typeface="Times New Roman"/>
              </a:rPr>
              <a:t> uma ciência pautada na colaboração e comprometimento social se dá pela orquestração de um ecossistema institucionalizado</a:t>
            </a:r>
            <a:endParaRPr b="0" i="0" sz="12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rPr b="0" i="0" lang="pt-BR" sz="1200" u="none" cap="none" strike="noStrike">
                <a:solidFill>
                  <a:schemeClr val="dk1"/>
                </a:solidFill>
                <a:latin typeface="Times New Roman"/>
                <a:ea typeface="Times New Roman"/>
                <a:cs typeface="Times New Roman"/>
                <a:sym typeface="Times New Roman"/>
              </a:rPr>
              <a:t>ação estratégica, com visão de longo prazo e esforços que envolvem toda a comunidade científica num leque de ações intensas desde o presente.</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2" name="Shape 342"/>
        <p:cNvGrpSpPr/>
        <p:nvPr/>
      </p:nvGrpSpPr>
      <p:grpSpPr>
        <a:xfrm>
          <a:off x="0" y="0"/>
          <a:ext cx="0" cy="0"/>
          <a:chOff x="0" y="0"/>
          <a:chExt cx="0" cy="0"/>
        </a:xfrm>
      </p:grpSpPr>
      <p:sp>
        <p:nvSpPr>
          <p:cNvPr id="343" name="Google Shape;343;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1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Google Shape;355;p1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6" name="Google Shape;356;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Chamar a atenção</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Abertura de dados é padrão</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Dados subjacentes ao artigo, mas outros dados tb são estimulados</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7" name="Shape 367"/>
        <p:cNvGrpSpPr/>
        <p:nvPr/>
      </p:nvGrpSpPr>
      <p:grpSpPr>
        <a:xfrm>
          <a:off x="0" y="0"/>
          <a:ext cx="0" cy="0"/>
          <a:chOff x="0" y="0"/>
          <a:chExt cx="0" cy="0"/>
        </a:xfrm>
      </p:grpSpPr>
      <p:sp>
        <p:nvSpPr>
          <p:cNvPr id="368" name="Google Shape;36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9" name="Google Shape;369;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2" name="Shape 382"/>
        <p:cNvGrpSpPr/>
        <p:nvPr/>
      </p:nvGrpSpPr>
      <p:grpSpPr>
        <a:xfrm>
          <a:off x="0" y="0"/>
          <a:ext cx="0" cy="0"/>
          <a:chOff x="0" y="0"/>
          <a:chExt cx="0" cy="0"/>
        </a:xfrm>
      </p:grpSpPr>
      <p:sp>
        <p:nvSpPr>
          <p:cNvPr id="383" name="Google Shape;38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4" name="Google Shape;38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3 ideias centrais – apresentar o debate sobre a ciência aberta</a:t>
            </a:r>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Apresentar o processo de construção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2" name="Shape 392"/>
        <p:cNvGrpSpPr/>
        <p:nvPr/>
      </p:nvGrpSpPr>
      <p:grpSpPr>
        <a:xfrm>
          <a:off x="0" y="0"/>
          <a:ext cx="0" cy="0"/>
          <a:chOff x="0" y="0"/>
          <a:chExt cx="0" cy="0"/>
        </a:xfrm>
      </p:grpSpPr>
      <p:sp>
        <p:nvSpPr>
          <p:cNvPr id="393" name="Google Shape;393;g3de332a552_1_1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3de332a552_1_1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Google Shape;427;g3de332a552_1_19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g3de332a552_1_19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3" name="Shape 433"/>
        <p:cNvGrpSpPr/>
        <p:nvPr/>
      </p:nvGrpSpPr>
      <p:grpSpPr>
        <a:xfrm>
          <a:off x="0" y="0"/>
          <a:ext cx="0" cy="0"/>
          <a:chOff x="0" y="0"/>
          <a:chExt cx="0" cy="0"/>
        </a:xfrm>
      </p:grpSpPr>
      <p:sp>
        <p:nvSpPr>
          <p:cNvPr id="434" name="Google Shape;434;g3de332a552_1_20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3de332a552_1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Google Shape;460;g3de332a552_1_2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61" name="Google Shape;461;g3de332a552_1_2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6" name="Shape 466"/>
        <p:cNvGrpSpPr/>
        <p:nvPr/>
      </p:nvGrpSpPr>
      <p:grpSpPr>
        <a:xfrm>
          <a:off x="0" y="0"/>
          <a:ext cx="0" cy="0"/>
          <a:chOff x="0" y="0"/>
          <a:chExt cx="0" cy="0"/>
        </a:xfrm>
      </p:grpSpPr>
      <p:sp>
        <p:nvSpPr>
          <p:cNvPr id="467" name="Google Shape;467;g3de332a552_1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g3de332a552_1_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Google Shape;490;g3de332a552_1_2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1" name="Google Shape;491;g3de332a552_1_2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6" name="Shape 506"/>
        <p:cNvGrpSpPr/>
        <p:nvPr/>
      </p:nvGrpSpPr>
      <p:grpSpPr>
        <a:xfrm>
          <a:off x="0" y="0"/>
          <a:ext cx="0" cy="0"/>
          <a:chOff x="0" y="0"/>
          <a:chExt cx="0" cy="0"/>
        </a:xfrm>
      </p:grpSpPr>
      <p:sp>
        <p:nvSpPr>
          <p:cNvPr id="507" name="Google Shape;507;g3de332a552_1_2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g3de332a552_1_2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0" name="Shape 520"/>
        <p:cNvGrpSpPr/>
        <p:nvPr/>
      </p:nvGrpSpPr>
      <p:grpSpPr>
        <a:xfrm>
          <a:off x="0" y="0"/>
          <a:ext cx="0" cy="0"/>
          <a:chOff x="0" y="0"/>
          <a:chExt cx="0" cy="0"/>
        </a:xfrm>
      </p:grpSpPr>
      <p:sp>
        <p:nvSpPr>
          <p:cNvPr id="521" name="Google Shape;521;g3de332a552_1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g3de332a552_1_2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Google Shape;535;g3eaf2e083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g3eaf2e083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8" name="Shape 548"/>
        <p:cNvGrpSpPr/>
        <p:nvPr/>
      </p:nvGrpSpPr>
      <p:grpSpPr>
        <a:xfrm>
          <a:off x="0" y="0"/>
          <a:ext cx="0" cy="0"/>
          <a:chOff x="0" y="0"/>
          <a:chExt cx="0" cy="0"/>
        </a:xfrm>
      </p:grpSpPr>
      <p:sp>
        <p:nvSpPr>
          <p:cNvPr id="549" name="Google Shape;549;g3eaf2e083d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g3eaf2e083d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Imagem do </a:t>
            </a:r>
            <a:r>
              <a:rPr b="1" i="0" lang="pt-BR" sz="1100" u="none" cap="none" strike="noStrike">
                <a:solidFill>
                  <a:srgbClr val="000000"/>
                </a:solidFill>
                <a:latin typeface="Arial"/>
                <a:ea typeface="Arial"/>
                <a:cs typeface="Arial"/>
                <a:sym typeface="Arial"/>
              </a:rPr>
              <a:t>guarda chuva </a:t>
            </a:r>
            <a:r>
              <a:rPr b="0" i="0" lang="pt-BR" sz="1100" u="none" cap="none" strike="noStrike">
                <a:solidFill>
                  <a:srgbClr val="000000"/>
                </a:solidFill>
                <a:latin typeface="Arial"/>
                <a:ea typeface="Arial"/>
                <a:cs typeface="Arial"/>
                <a:sym typeface="Arial"/>
              </a:rPr>
              <a:t>porque abriga várias ideias, práticas sobre a </a:t>
            </a:r>
            <a:r>
              <a:rPr b="1" i="0" lang="pt-BR" sz="1100" u="none" cap="none" strike="noStrike">
                <a:solidFill>
                  <a:srgbClr val="000000"/>
                </a:solidFill>
                <a:latin typeface="Arial"/>
                <a:ea typeface="Arial"/>
                <a:cs typeface="Arial"/>
                <a:sym typeface="Arial"/>
              </a:rPr>
              <a:t>organização e a comunicação </a:t>
            </a:r>
            <a:r>
              <a:rPr b="0" i="0" lang="pt-BR" sz="1100" u="none" cap="none" strike="noStrike">
                <a:solidFill>
                  <a:srgbClr val="000000"/>
                </a:solidFill>
                <a:latin typeface="Arial"/>
                <a:ea typeface="Arial"/>
                <a:cs typeface="Arial"/>
                <a:sym typeface="Arial"/>
              </a:rPr>
              <a:t>da pesquisa e mesmo de novas maneiras de </a:t>
            </a:r>
            <a:r>
              <a:rPr b="1" i="0" lang="pt-BR" sz="1100" u="none" cap="none" strike="noStrike">
                <a:solidFill>
                  <a:srgbClr val="000000"/>
                </a:solidFill>
                <a:latin typeface="Arial"/>
                <a:ea typeface="Arial"/>
                <a:cs typeface="Arial"/>
                <a:sym typeface="Arial"/>
              </a:rPr>
              <a:t>produção</a:t>
            </a:r>
            <a:r>
              <a:rPr b="0" i="0" lang="pt-BR" sz="1100" u="none" cap="none" strike="noStrike">
                <a:solidFill>
                  <a:srgbClr val="000000"/>
                </a:solidFill>
                <a:latin typeface="Arial"/>
                <a:ea typeface="Arial"/>
                <a:cs typeface="Arial"/>
                <a:sym typeface="Arial"/>
              </a:rPr>
              <a:t> do conhecimento como quando nos referimos à </a:t>
            </a:r>
            <a:r>
              <a:rPr b="1" i="0" lang="pt-BR" sz="1100" u="none" cap="none" strike="noStrike">
                <a:solidFill>
                  <a:srgbClr val="000000"/>
                </a:solidFill>
                <a:latin typeface="Arial"/>
                <a:ea typeface="Arial"/>
                <a:cs typeface="Arial"/>
                <a:sym typeface="Arial"/>
              </a:rPr>
              <a:t>Ciência Cidadã, </a:t>
            </a:r>
            <a:r>
              <a:rPr b="0" i="0" lang="pt-BR" sz="1100" u="none" cap="none" strike="noStrike">
                <a:solidFill>
                  <a:srgbClr val="000000"/>
                </a:solidFill>
                <a:latin typeface="Arial"/>
                <a:ea typeface="Arial"/>
                <a:cs typeface="Arial"/>
                <a:sym typeface="Arial"/>
              </a:rPr>
              <a:t>que promove a participação do cidadão não como objeto, mas como produtor do conhecimento</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Todas estas ideias partem da mesma perspectiva: a abertura de todo o processo científico</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2" name="Shape 562"/>
        <p:cNvGrpSpPr/>
        <p:nvPr/>
      </p:nvGrpSpPr>
      <p:grpSpPr>
        <a:xfrm>
          <a:off x="0" y="0"/>
          <a:ext cx="0" cy="0"/>
          <a:chOff x="0" y="0"/>
          <a:chExt cx="0" cy="0"/>
        </a:xfrm>
      </p:grpSpPr>
      <p:sp>
        <p:nvSpPr>
          <p:cNvPr id="563" name="Google Shape;563;g3de332a552_1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g3de332a552_1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6" name="Shape 576"/>
        <p:cNvGrpSpPr/>
        <p:nvPr/>
      </p:nvGrpSpPr>
      <p:grpSpPr>
        <a:xfrm>
          <a:off x="0" y="0"/>
          <a:ext cx="0" cy="0"/>
          <a:chOff x="0" y="0"/>
          <a:chExt cx="0" cy="0"/>
        </a:xfrm>
      </p:grpSpPr>
      <p:sp>
        <p:nvSpPr>
          <p:cNvPr id="577" name="Google Shape;577;g3de332a552_1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8" name="Google Shape;578;g3de332a552_1_3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0" name="Shape 590"/>
        <p:cNvGrpSpPr/>
        <p:nvPr/>
      </p:nvGrpSpPr>
      <p:grpSpPr>
        <a:xfrm>
          <a:off x="0" y="0"/>
          <a:ext cx="0" cy="0"/>
          <a:chOff x="0" y="0"/>
          <a:chExt cx="0" cy="0"/>
        </a:xfrm>
      </p:grpSpPr>
      <p:sp>
        <p:nvSpPr>
          <p:cNvPr id="591" name="Google Shape;591;g3eaf2e083d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2" name="Google Shape;592;g3eaf2e083d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4" name="Shape 604"/>
        <p:cNvGrpSpPr/>
        <p:nvPr/>
      </p:nvGrpSpPr>
      <p:grpSpPr>
        <a:xfrm>
          <a:off x="0" y="0"/>
          <a:ext cx="0" cy="0"/>
          <a:chOff x="0" y="0"/>
          <a:chExt cx="0" cy="0"/>
        </a:xfrm>
      </p:grpSpPr>
      <p:sp>
        <p:nvSpPr>
          <p:cNvPr id="605" name="Google Shape;605;g3de332a552_1_3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g3de332a552_1_3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7" name="Shape 617"/>
        <p:cNvGrpSpPr/>
        <p:nvPr/>
      </p:nvGrpSpPr>
      <p:grpSpPr>
        <a:xfrm>
          <a:off x="0" y="0"/>
          <a:ext cx="0" cy="0"/>
          <a:chOff x="0" y="0"/>
          <a:chExt cx="0" cy="0"/>
        </a:xfrm>
      </p:grpSpPr>
      <p:sp>
        <p:nvSpPr>
          <p:cNvPr id="618" name="Google Shape;618;g3de332a552_1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9" name="Google Shape;619;g3de332a552_1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1" name="Shape 631"/>
        <p:cNvGrpSpPr/>
        <p:nvPr/>
      </p:nvGrpSpPr>
      <p:grpSpPr>
        <a:xfrm>
          <a:off x="0" y="0"/>
          <a:ext cx="0" cy="0"/>
          <a:chOff x="0" y="0"/>
          <a:chExt cx="0" cy="0"/>
        </a:xfrm>
      </p:grpSpPr>
      <p:sp>
        <p:nvSpPr>
          <p:cNvPr id="632" name="Google Shape;632;g3eaf2e083d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g3eaf2e083d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5" name="Shape 645"/>
        <p:cNvGrpSpPr/>
        <p:nvPr/>
      </p:nvGrpSpPr>
      <p:grpSpPr>
        <a:xfrm>
          <a:off x="0" y="0"/>
          <a:ext cx="0" cy="0"/>
          <a:chOff x="0" y="0"/>
          <a:chExt cx="0" cy="0"/>
        </a:xfrm>
      </p:grpSpPr>
      <p:sp>
        <p:nvSpPr>
          <p:cNvPr id="646" name="Google Shape;646;g3de332a552_1_3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g3de332a552_1_3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9" name="Shape 659"/>
        <p:cNvGrpSpPr/>
        <p:nvPr/>
      </p:nvGrpSpPr>
      <p:grpSpPr>
        <a:xfrm>
          <a:off x="0" y="0"/>
          <a:ext cx="0" cy="0"/>
          <a:chOff x="0" y="0"/>
          <a:chExt cx="0" cy="0"/>
        </a:xfrm>
      </p:grpSpPr>
      <p:sp>
        <p:nvSpPr>
          <p:cNvPr id="660" name="Google Shape;660;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61" name="Google Shape;661;p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Isso implica em mudanças estruturais que impactam principalmente</a:t>
            </a:r>
            <a:endParaRPr b="0" i="0" sz="1100" u="none" cap="none" strike="noStrike">
              <a:solidFill>
                <a:srgbClr val="000000"/>
              </a:solidFill>
              <a:latin typeface="Arial"/>
              <a:ea typeface="Arial"/>
              <a:cs typeface="Arial"/>
              <a:sym typeface="Arial"/>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no fluxo da comunicação científica: revisão por pares aberta</a:t>
            </a:r>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acesso aberto aos artigos – prática consolidada há cerca de 20 anos, com metas rigorosas num movimento global, como o caso da União Europeia para </a:t>
            </a:r>
            <a:r>
              <a:rPr b="1" i="0" lang="pt-BR" sz="1100" u="none" cap="none" strike="noStrike">
                <a:solidFill>
                  <a:srgbClr val="000000"/>
                </a:solidFill>
                <a:latin typeface="Arial"/>
                <a:ea typeface="Arial"/>
                <a:cs typeface="Arial"/>
                <a:sym typeface="Arial"/>
              </a:rPr>
              <a:t>100% das publicações em acesso aberto até 2020</a:t>
            </a:r>
            <a:endParaRPr/>
          </a:p>
          <a:p>
            <a:pPr indent="-228600" lvl="0" marL="228600" marR="0" rtl="0" algn="l">
              <a:lnSpc>
                <a:spcPct val="100000"/>
              </a:lnSpc>
              <a:spcBef>
                <a:spcPts val="0"/>
              </a:spcBef>
              <a:spcAft>
                <a:spcPts val="0"/>
              </a:spcAft>
              <a:buClr>
                <a:srgbClr val="000000"/>
              </a:buClr>
              <a:buSzPts val="1400"/>
              <a:buFont typeface="Arial"/>
              <a:buAutoNum type="arabicParenR"/>
            </a:pPr>
            <a:r>
              <a:rPr b="0" i="0" lang="pt-BR" sz="1100" u="none" cap="none" strike="noStrike">
                <a:solidFill>
                  <a:srgbClr val="000000"/>
                </a:solidFill>
                <a:latin typeface="Arial"/>
                <a:ea typeface="Arial"/>
                <a:cs typeface="Arial"/>
                <a:sym typeface="Arial"/>
              </a:rPr>
              <a:t>Abertura de dados de pesquisa, tem sido o foco da ciência aberta, refletida nos esforços e altos investimentos dos países</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Estas mudanças já são uma realidade, muito concretas nas publicações, em </a:t>
            </a:r>
            <a:r>
              <a:rPr b="1" i="0" lang="pt-BR" sz="1100" u="none" cap="none" strike="noStrike">
                <a:solidFill>
                  <a:srgbClr val="000000"/>
                </a:solidFill>
                <a:latin typeface="Arial"/>
                <a:ea typeface="Arial"/>
                <a:cs typeface="Arial"/>
                <a:sym typeface="Arial"/>
              </a:rPr>
              <a:t>novas práticas </a:t>
            </a:r>
            <a:r>
              <a:rPr b="0" i="0" lang="pt-BR" sz="1100" u="none" cap="none" strike="noStrike">
                <a:solidFill>
                  <a:srgbClr val="000000"/>
                </a:solidFill>
                <a:latin typeface="Arial"/>
                <a:ea typeface="Arial"/>
                <a:cs typeface="Arial"/>
                <a:sym typeface="Arial"/>
              </a:rPr>
              <a:t>de </a:t>
            </a:r>
            <a:r>
              <a:rPr b="1" i="0" lang="pt-BR" sz="1100" u="none" cap="none" strike="noStrike">
                <a:solidFill>
                  <a:srgbClr val="000000"/>
                </a:solidFill>
                <a:latin typeface="Arial"/>
                <a:ea typeface="Arial"/>
                <a:cs typeface="Arial"/>
                <a:sym typeface="Arial"/>
              </a:rPr>
              <a:t>periódicos tradicionais </a:t>
            </a:r>
            <a:r>
              <a:rPr b="0" i="0" lang="pt-BR" sz="1100" u="none" cap="none" strike="noStrike">
                <a:solidFill>
                  <a:srgbClr val="000000"/>
                </a:solidFill>
                <a:latin typeface="Arial"/>
                <a:ea typeface="Arial"/>
                <a:cs typeface="Arial"/>
                <a:sym typeface="Arial"/>
              </a:rPr>
              <a:t>como JAMA e NATURE, seja na </a:t>
            </a:r>
            <a:r>
              <a:rPr b="1" i="0" lang="pt-BR" sz="1100" u="none" cap="none" strike="noStrike">
                <a:solidFill>
                  <a:srgbClr val="000000"/>
                </a:solidFill>
                <a:latin typeface="Arial"/>
                <a:ea typeface="Arial"/>
                <a:cs typeface="Arial"/>
                <a:sym typeface="Arial"/>
              </a:rPr>
              <a:t>criação de novas publicações como as revistas de dados</a:t>
            </a:r>
            <a:endParaRPr b="1"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p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8" name="Google Shape;15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Editorial de </a:t>
            </a:r>
            <a:r>
              <a:rPr b="1" i="0" lang="pt-BR" sz="1100" u="none" cap="none" strike="noStrike">
                <a:solidFill>
                  <a:srgbClr val="000000"/>
                </a:solidFill>
                <a:latin typeface="Arial"/>
                <a:ea typeface="Arial"/>
                <a:cs typeface="Arial"/>
                <a:sym typeface="Arial"/>
              </a:rPr>
              <a:t>abril deste ano </a:t>
            </a:r>
            <a:r>
              <a:rPr b="0" i="0" lang="pt-BR" sz="1100" u="none" cap="none" strike="noStrike">
                <a:solidFill>
                  <a:srgbClr val="000000"/>
                </a:solidFill>
                <a:latin typeface="Arial"/>
                <a:ea typeface="Arial"/>
                <a:cs typeface="Arial"/>
                <a:sym typeface="Arial"/>
              </a:rPr>
              <a:t>do JAMA agradece aos autores, pareceristas e leitores, que, são a </a:t>
            </a:r>
            <a:r>
              <a:rPr b="1" i="0" lang="pt-BR" sz="1100" u="none" cap="none" strike="noStrike">
                <a:solidFill>
                  <a:srgbClr val="000000"/>
                </a:solidFill>
                <a:latin typeface="Arial"/>
                <a:ea typeface="Arial"/>
                <a:cs typeface="Arial"/>
                <a:sym typeface="Arial"/>
              </a:rPr>
              <a:t>essência</a:t>
            </a:r>
            <a:r>
              <a:rPr b="0" i="0" lang="pt-BR" sz="1100" u="none" cap="none" strike="noStrike">
                <a:solidFill>
                  <a:srgbClr val="000000"/>
                </a:solidFill>
                <a:latin typeface="Arial"/>
                <a:ea typeface="Arial"/>
                <a:cs typeface="Arial"/>
                <a:sym typeface="Arial"/>
              </a:rPr>
              <a:t> do periódico, ainda que neste </a:t>
            </a:r>
            <a:r>
              <a:rPr b="1" i="0" lang="pt-BR" sz="1100" u="none" cap="none" strike="noStrike">
                <a:solidFill>
                  <a:srgbClr val="000000"/>
                </a:solidFill>
                <a:latin typeface="Arial"/>
                <a:ea typeface="Arial"/>
                <a:cs typeface="Arial"/>
                <a:sym typeface="Arial"/>
              </a:rPr>
              <a:t>cenário de mudanças radicais</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Editorial da Nature que anuncia sua política de abertura de dados 2016</a:t>
            </a:r>
            <a:endParaRPr/>
          </a:p>
          <a:p>
            <a:pPr indent="-317500" lvl="0" marL="457200" marR="0" rtl="0" algn="l">
              <a:lnSpc>
                <a:spcPct val="100000"/>
              </a:lnSpc>
              <a:spcBef>
                <a:spcPts val="0"/>
              </a:spcBef>
              <a:spcAft>
                <a:spcPts val="0"/>
              </a:spcAft>
              <a:buClr>
                <a:srgbClr val="000000"/>
              </a:buClr>
              <a:buSzPts val="1400"/>
              <a:buFont typeface="Arial"/>
              <a:buChar char="●"/>
            </a:pPr>
            <a:r>
              <a:rPr b="0" i="0" lang="pt-BR" sz="1100" u="none" cap="none" strike="noStrike">
                <a:solidFill>
                  <a:srgbClr val="000000"/>
                </a:solidFill>
                <a:latin typeface="Arial"/>
                <a:ea typeface="Arial"/>
                <a:cs typeface="Arial"/>
                <a:sym typeface="Arial"/>
              </a:rPr>
              <a:t>Vamos prestigiar o que é nosso, a Memórias que institui a </a:t>
            </a:r>
            <a:r>
              <a:rPr b="1" i="0" lang="pt-BR" sz="1100" u="none" cap="none" strike="noStrike">
                <a:solidFill>
                  <a:srgbClr val="000000"/>
                </a:solidFill>
                <a:latin typeface="Arial"/>
                <a:ea typeface="Arial"/>
                <a:cs typeface="Arial"/>
                <a:sym typeface="Arial"/>
              </a:rPr>
              <a:t>publicação de preprints </a:t>
            </a:r>
            <a:r>
              <a:rPr b="0" i="0" lang="pt-BR" sz="1100" u="none" cap="none" strike="noStrike">
                <a:solidFill>
                  <a:srgbClr val="000000"/>
                </a:solidFill>
                <a:latin typeface="Arial"/>
                <a:ea typeface="Arial"/>
                <a:cs typeface="Arial"/>
                <a:sym typeface="Arial"/>
              </a:rPr>
              <a:t>em dezembro de 2017</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Novo conceito de </a:t>
            </a:r>
            <a:r>
              <a:rPr b="1" i="0" lang="pt-BR" sz="1100" u="none" cap="none" strike="noStrike">
                <a:solidFill>
                  <a:srgbClr val="000000"/>
                </a:solidFill>
                <a:latin typeface="Arial"/>
                <a:ea typeface="Arial"/>
                <a:cs typeface="Arial"/>
                <a:sym typeface="Arial"/>
              </a:rPr>
              <a:t>PUBLICAÇÃO AMPLIADA  </a:t>
            </a:r>
            <a:r>
              <a:rPr b="0" i="0" lang="pt-BR" sz="1100" u="none" cap="none" strike="noStrike">
                <a:solidFill>
                  <a:srgbClr val="000000"/>
                </a:solidFill>
                <a:latin typeface="Arial"/>
                <a:ea typeface="Arial"/>
                <a:cs typeface="Arial"/>
                <a:sym typeface="Arial"/>
              </a:rPr>
              <a:t>com dados de pesquisa, dados de pós-publicação, registros de base de dados, com uma estrutura baseada em objeto. Assim, um objeto pode ser parte de um artigo, um data set, uma imagem, </a:t>
            </a:r>
            <a:r>
              <a:rPr b="1" i="0" lang="pt-BR" sz="1100" u="none" cap="none" strike="noStrike">
                <a:solidFill>
                  <a:srgbClr val="000000"/>
                </a:solidFill>
                <a:latin typeface="Arial"/>
                <a:ea typeface="Arial"/>
                <a:cs typeface="Arial"/>
                <a:sym typeface="Arial"/>
              </a:rPr>
              <a:t>u</a:t>
            </a:r>
            <a:r>
              <a:rPr b="0" i="0" lang="pt-BR" sz="1100" u="none" cap="none" strike="noStrike">
                <a:solidFill>
                  <a:srgbClr val="000000"/>
                </a:solidFill>
                <a:latin typeface="Arial"/>
                <a:ea typeface="Arial"/>
                <a:cs typeface="Arial"/>
                <a:sym typeface="Arial"/>
              </a:rPr>
              <a:t>m filme, um comentário, um módulo ou um link para informação em uma base de dados.</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Outra tendência são as </a:t>
            </a:r>
            <a:r>
              <a:rPr b="1" i="0" lang="pt-BR" sz="1100" u="none" cap="none" strike="noStrike">
                <a:solidFill>
                  <a:srgbClr val="000000"/>
                </a:solidFill>
                <a:latin typeface="Arial"/>
                <a:ea typeface="Arial"/>
                <a:cs typeface="Arial"/>
                <a:sym typeface="Arial"/>
              </a:rPr>
              <a:t>plataformas de publicação </a:t>
            </a:r>
            <a:r>
              <a:rPr b="0" i="0" lang="pt-BR" sz="1100" u="none" cap="none" strike="noStrike">
                <a:solidFill>
                  <a:srgbClr val="000000"/>
                </a:solidFill>
                <a:latin typeface="Arial"/>
                <a:ea typeface="Arial"/>
                <a:cs typeface="Arial"/>
                <a:sym typeface="Arial"/>
              </a:rPr>
              <a:t>nas quais o conceito de </a:t>
            </a:r>
            <a:r>
              <a:rPr b="1" i="0" lang="pt-BR" sz="1100" u="none" cap="none" strike="noStrike">
                <a:solidFill>
                  <a:srgbClr val="000000"/>
                </a:solidFill>
                <a:latin typeface="Arial"/>
                <a:ea typeface="Arial"/>
                <a:cs typeface="Arial"/>
                <a:sym typeface="Arial"/>
              </a:rPr>
              <a:t>abertura </a:t>
            </a:r>
            <a:r>
              <a:rPr b="0" i="0" lang="pt-BR" sz="1100" u="none" cap="none" strike="noStrike">
                <a:solidFill>
                  <a:srgbClr val="000000"/>
                </a:solidFill>
                <a:latin typeface="Arial"/>
                <a:ea typeface="Arial"/>
                <a:cs typeface="Arial"/>
                <a:sym typeface="Arial"/>
              </a:rPr>
              <a:t>se dá em todo o fluxo, desde o preprint, revisão aberta, novas versões do artigo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Aqui eu gostaria de </a:t>
            </a:r>
            <a:r>
              <a:rPr b="1" i="0" lang="pt-BR" sz="1100" u="sng" cap="none" strike="noStrike">
                <a:solidFill>
                  <a:srgbClr val="000000"/>
                </a:solidFill>
                <a:latin typeface="Arial"/>
                <a:ea typeface="Arial"/>
                <a:cs typeface="Arial"/>
                <a:sym typeface="Arial"/>
              </a:rPr>
              <a:t>chamar atenção </a:t>
            </a:r>
            <a:r>
              <a:rPr b="0" i="0" lang="pt-BR" sz="1100" u="none" cap="none" strike="noStrike">
                <a:solidFill>
                  <a:srgbClr val="000000"/>
                </a:solidFill>
                <a:latin typeface="Arial"/>
                <a:ea typeface="Arial"/>
                <a:cs typeface="Arial"/>
                <a:sym typeface="Arial"/>
              </a:rPr>
              <a:t>para um ponto importante do nosso debates:</a:t>
            </a:r>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Os benefícios e desafios postos parecem expressar de fato questões que são relevantes para a ciência e para a comunidade científica, independentemente da área disciplinar ou da região na qual a pesquisa é desenvolvida. </a:t>
            </a:r>
            <a:r>
              <a:rPr b="1" i="0" lang="pt-BR" sz="1100" u="none" cap="none" strike="noStrike">
                <a:solidFill>
                  <a:srgbClr val="000000"/>
                </a:solidFill>
                <a:latin typeface="Arial"/>
                <a:ea typeface="Arial"/>
                <a:cs typeface="Arial"/>
                <a:sym typeface="Arial"/>
              </a:rPr>
              <a:t>Por exemplo…….OU seja, são questões importantes para todos</a:t>
            </a:r>
            <a:endParaRPr/>
          </a:p>
          <a:p>
            <a:pPr indent="0" lvl="0" marL="0" marR="0" rtl="0" algn="l">
              <a:lnSpc>
                <a:spcPct val="100000"/>
              </a:lnSpc>
              <a:spcBef>
                <a:spcPts val="0"/>
              </a:spcBef>
              <a:spcAft>
                <a:spcPts val="0"/>
              </a:spcAft>
              <a:buClr>
                <a:schemeClr val="dk1"/>
              </a:buClr>
              <a:buSzPts val="1100"/>
              <a:buFont typeface="Arial"/>
              <a:buNone/>
            </a:pPr>
            <a:r>
              <a:rPr b="0" i="0" lang="pt-BR" sz="1100" u="none" cap="none" strike="noStrike">
                <a:solidFill>
                  <a:srgbClr val="000000"/>
                </a:solidFill>
                <a:latin typeface="Arial"/>
                <a:ea typeface="Arial"/>
                <a:cs typeface="Arial"/>
                <a:sym typeface="Arial"/>
              </a:rPr>
              <a:t>Entretanto estes aspectos não são </a:t>
            </a:r>
            <a:r>
              <a:rPr b="1" i="0" lang="pt-BR" sz="1100" u="none" cap="none" strike="noStrike">
                <a:solidFill>
                  <a:srgbClr val="000000"/>
                </a:solidFill>
                <a:latin typeface="Arial"/>
                <a:ea typeface="Arial"/>
                <a:cs typeface="Arial"/>
                <a:sym typeface="Arial"/>
              </a:rPr>
              <a:t>suficientes</a:t>
            </a:r>
            <a:r>
              <a:rPr b="0" i="0" lang="pt-BR" sz="1100" u="none" cap="none" strike="noStrike">
                <a:solidFill>
                  <a:srgbClr val="000000"/>
                </a:solidFill>
                <a:latin typeface="Arial"/>
                <a:ea typeface="Arial"/>
                <a:cs typeface="Arial"/>
                <a:sym typeface="Arial"/>
              </a:rPr>
              <a:t> para se delinear se queremos e de que forma devemos nos apropriar da ciência aberta como um novo modo de fazer pesquisa. Neste debate deverão ser considerados as especificidades da pesquisa em saúde pública, o fato da Fiocruz ser uma instituição pública estratégica de Estado, a assimetria científica entre os países e outros aspectos que vou deixar para comentar no final desta apresentação</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pt-BR" sz="1100" u="none" cap="none" strike="noStrike">
                <a:solidFill>
                  <a:srgbClr val="000000"/>
                </a:solidFill>
                <a:latin typeface="Arial"/>
                <a:ea typeface="Arial"/>
                <a:cs typeface="Arial"/>
                <a:sym typeface="Arial"/>
              </a:rPr>
              <a:t>A CA tem relações e resgata</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 name="Shape 9"/>
        <p:cNvGrpSpPr/>
        <p:nvPr/>
      </p:nvGrpSpPr>
      <p:grpSpPr>
        <a:xfrm>
          <a:off x="0" y="0"/>
          <a:ext cx="0" cy="0"/>
          <a:chOff x="0" y="0"/>
          <a:chExt cx="0" cy="0"/>
        </a:xfrm>
      </p:grpSpPr>
      <p:sp>
        <p:nvSpPr>
          <p:cNvPr id="10" name="Google Shape;10;p2"/>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11" name="Google Shape;11;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9500" y="4218925"/>
            <a:ext cx="5998800" cy="598800"/>
          </a:xfrm>
          <a:prstGeom prst="rect">
            <a:avLst/>
          </a:prstGeom>
          <a:noFill/>
          <a:ln>
            <a:noFill/>
          </a:ln>
        </p:spPr>
        <p:txBody>
          <a:bodyPr anchorCtr="0" anchor="ctr" bIns="91425" lIns="91425" spcFirstLastPara="1" rIns="91425" wrap="square" tIns="91425"/>
          <a:lstStyle>
            <a:lvl1pPr indent="-228600" lvl="0" marL="457200" marR="0" rtl="0" algn="l">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1pPr>
          </a:lstStyle>
          <a:p/>
        </p:txBody>
      </p:sp>
      <p:sp>
        <p:nvSpPr>
          <p:cNvPr id="52" name="Google Shape;52;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3" name="Shape 53"/>
        <p:cNvGrpSpPr/>
        <p:nvPr/>
      </p:nvGrpSpPr>
      <p:grpSpPr>
        <a:xfrm>
          <a:off x="0" y="0"/>
          <a:ext cx="0" cy="0"/>
          <a:chOff x="0" y="0"/>
          <a:chExt cx="0" cy="0"/>
        </a:xfrm>
      </p:grpSpPr>
      <p:sp>
        <p:nvSpPr>
          <p:cNvPr id="54" name="Google Shape;54;p12"/>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12"/>
          <p:cNvSpPr txBox="1"/>
          <p:nvPr>
            <p:ph hasCustomPrompt="1" type="title"/>
          </p:nvPr>
        </p:nvSpPr>
        <p:spPr>
          <a:xfrm>
            <a:off x="311700" y="957125"/>
            <a:ext cx="8520600" cy="2128800"/>
          </a:xfrm>
          <a:prstGeom prst="rect">
            <a:avLst/>
          </a:prstGeom>
          <a:noFill/>
          <a:ln>
            <a:noFill/>
          </a:ln>
        </p:spPr>
        <p:txBody>
          <a:bodyPr anchorCtr="0" anchor="ctr" bIns="91425" lIns="91425" spcFirstLastPara="1" rIns="91425" wrap="square" tIns="91425"/>
          <a:lstStyle>
            <a:lvl1pPr lvl="0"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1pPr>
            <a:lvl2pPr lvl="1"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2pPr>
            <a:lvl3pPr lvl="2"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3pPr>
            <a:lvl4pPr lvl="3"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4pPr>
            <a:lvl5pPr lvl="4"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5pPr>
            <a:lvl6pPr lvl="5"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6pPr>
            <a:lvl7pPr lvl="6"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7pPr>
            <a:lvl8pPr lvl="7"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8pPr>
            <a:lvl9pPr lvl="8" marR="0" rtl="0" algn="ctr">
              <a:lnSpc>
                <a:spcPct val="100000"/>
              </a:lnSpc>
              <a:spcBef>
                <a:spcPts val="0"/>
              </a:spcBef>
              <a:spcAft>
                <a:spcPts val="0"/>
              </a:spcAft>
              <a:buClr>
                <a:schemeClr val="lt2"/>
              </a:buClr>
              <a:buSzPts val="16000"/>
              <a:buFont typeface="Economica"/>
              <a:buNone/>
              <a:defRPr b="0" i="0" sz="16000" u="none" cap="none" strike="noStrike">
                <a:solidFill>
                  <a:schemeClr val="lt2"/>
                </a:solidFill>
                <a:latin typeface="Economica"/>
                <a:ea typeface="Economica"/>
                <a:cs typeface="Economica"/>
                <a:sym typeface="Economica"/>
              </a:defRPr>
            </a:lvl9pPr>
          </a:lstStyle>
          <a:p>
            <a:r>
              <a:t>xx%</a:t>
            </a:r>
          </a:p>
        </p:txBody>
      </p:sp>
      <p:sp>
        <p:nvSpPr>
          <p:cNvPr id="56" name="Google Shape;56;p12"/>
          <p:cNvSpPr txBox="1"/>
          <p:nvPr>
            <p:ph idx="1" type="body"/>
          </p:nvPr>
        </p:nvSpPr>
        <p:spPr>
          <a:xfrm>
            <a:off x="311700" y="3162000"/>
            <a:ext cx="8520600" cy="1071600"/>
          </a:xfrm>
          <a:prstGeom prst="rect">
            <a:avLst/>
          </a:prstGeom>
          <a:noFill/>
          <a:ln>
            <a:noFill/>
          </a:ln>
        </p:spPr>
        <p:txBody>
          <a:bodyPr anchorCtr="0" anchor="t" bIns="91425" lIns="91425" spcFirstLastPara="1" rIns="91425" wrap="square" tIns="91425"/>
          <a:lstStyle>
            <a:lvl1pPr indent="-342900" lvl="0" marL="457200" marR="0" rtl="0" algn="ctr">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ctr">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ctr">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57" name="Google Shape;57;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62" name="Shape 62"/>
        <p:cNvGrpSpPr/>
        <p:nvPr/>
      </p:nvGrpSpPr>
      <p:grpSpPr>
        <a:xfrm>
          <a:off x="0" y="0"/>
          <a:ext cx="0" cy="0"/>
          <a:chOff x="0" y="0"/>
          <a:chExt cx="0" cy="0"/>
        </a:xfrm>
      </p:grpSpPr>
      <p:sp>
        <p:nvSpPr>
          <p:cNvPr id="63" name="Google Shape;63;p14"/>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64" name="Google Shape;64;p14"/>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65" name="Google Shape;65;p14"/>
          <p:cNvSpPr txBox="1"/>
          <p:nvPr>
            <p:ph type="ctrTitle"/>
          </p:nvPr>
        </p:nvSpPr>
        <p:spPr>
          <a:xfrm>
            <a:off x="3044700" y="1444255"/>
            <a:ext cx="3054600" cy="1537200"/>
          </a:xfrm>
          <a:prstGeom prst="rect">
            <a:avLst/>
          </a:prstGeom>
        </p:spPr>
        <p:txBody>
          <a:bodyPr anchorCtr="0" anchor="b" bIns="91425" lIns="91425" spcFirstLastPara="1" rIns="91425" wrap="square" tIns="91425"/>
          <a:lstStyle>
            <a:lvl1pPr lvl="0" rtl="0" algn="ctr">
              <a:spcBef>
                <a:spcPts val="0"/>
              </a:spcBef>
              <a:spcAft>
                <a:spcPts val="0"/>
              </a:spcAft>
              <a:buSzPts val="4200"/>
              <a:buNone/>
              <a:defRPr/>
            </a:lvl1pPr>
            <a:lvl2pPr lvl="1" rtl="0" algn="ctr">
              <a:spcBef>
                <a:spcPts val="0"/>
              </a:spcBef>
              <a:spcAft>
                <a:spcPts val="0"/>
              </a:spcAft>
              <a:buSzPts val="4200"/>
              <a:buNone/>
              <a:defRPr/>
            </a:lvl2pPr>
            <a:lvl3pPr lvl="2" rtl="0" algn="ctr">
              <a:spcBef>
                <a:spcPts val="0"/>
              </a:spcBef>
              <a:spcAft>
                <a:spcPts val="0"/>
              </a:spcAft>
              <a:buSzPts val="4200"/>
              <a:buNone/>
              <a:defRPr/>
            </a:lvl3pPr>
            <a:lvl4pPr lvl="3" rtl="0" algn="ctr">
              <a:spcBef>
                <a:spcPts val="0"/>
              </a:spcBef>
              <a:spcAft>
                <a:spcPts val="0"/>
              </a:spcAft>
              <a:buSzPts val="4200"/>
              <a:buNone/>
              <a:defRPr/>
            </a:lvl4pPr>
            <a:lvl5pPr lvl="4" rtl="0" algn="ctr">
              <a:spcBef>
                <a:spcPts val="0"/>
              </a:spcBef>
              <a:spcAft>
                <a:spcPts val="0"/>
              </a:spcAft>
              <a:buSzPts val="4200"/>
              <a:buNone/>
              <a:defRPr/>
            </a:lvl5pPr>
            <a:lvl6pPr lvl="5" rtl="0" algn="ctr">
              <a:spcBef>
                <a:spcPts val="0"/>
              </a:spcBef>
              <a:spcAft>
                <a:spcPts val="0"/>
              </a:spcAft>
              <a:buSzPts val="4200"/>
              <a:buNone/>
              <a:defRPr/>
            </a:lvl6pPr>
            <a:lvl7pPr lvl="6" rtl="0" algn="ctr">
              <a:spcBef>
                <a:spcPts val="0"/>
              </a:spcBef>
              <a:spcAft>
                <a:spcPts val="0"/>
              </a:spcAft>
              <a:buSzPts val="4200"/>
              <a:buNone/>
              <a:defRPr/>
            </a:lvl7pPr>
            <a:lvl8pPr lvl="7" rtl="0" algn="ctr">
              <a:spcBef>
                <a:spcPts val="0"/>
              </a:spcBef>
              <a:spcAft>
                <a:spcPts val="0"/>
              </a:spcAft>
              <a:buSzPts val="4200"/>
              <a:buNone/>
              <a:defRPr/>
            </a:lvl8pPr>
            <a:lvl9pPr lvl="8" rtl="0" algn="ctr">
              <a:spcBef>
                <a:spcPts val="0"/>
              </a:spcBef>
              <a:spcAft>
                <a:spcPts val="0"/>
              </a:spcAft>
              <a:buSzPts val="4200"/>
              <a:buNone/>
              <a:defRPr/>
            </a:lvl9pPr>
          </a:lstStyle>
          <a:p/>
        </p:txBody>
      </p:sp>
      <p:sp>
        <p:nvSpPr>
          <p:cNvPr id="66" name="Google Shape;66;p14"/>
          <p:cNvSpPr txBox="1"/>
          <p:nvPr>
            <p:ph idx="1" type="subTitle"/>
          </p:nvPr>
        </p:nvSpPr>
        <p:spPr>
          <a:xfrm>
            <a:off x="3044700" y="3116580"/>
            <a:ext cx="3054600" cy="7014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rtl="0"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rtl="0"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rtl="0"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rtl="0"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rtl="0"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rtl="0"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rtl="0"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rtl="0"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67" name="Google Shape;6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8" name="Shape 68"/>
        <p:cNvGrpSpPr/>
        <p:nvPr/>
      </p:nvGrpSpPr>
      <p:grpSpPr>
        <a:xfrm>
          <a:off x="0" y="0"/>
          <a:ext cx="0" cy="0"/>
          <a:chOff x="0" y="0"/>
          <a:chExt cx="0" cy="0"/>
        </a:xfrm>
      </p:grpSpPr>
      <p:sp>
        <p:nvSpPr>
          <p:cNvPr id="69" name="Google Shape;69;p15"/>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70" name="Google Shape;70;p15"/>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71" name="Google Shape;71;p15"/>
          <p:cNvSpPr txBox="1"/>
          <p:nvPr>
            <p:ph type="title"/>
          </p:nvPr>
        </p:nvSpPr>
        <p:spPr>
          <a:xfrm>
            <a:off x="773700" y="1806450"/>
            <a:ext cx="7596600" cy="1530600"/>
          </a:xfrm>
          <a:prstGeom prst="rect">
            <a:avLst/>
          </a:prstGeom>
        </p:spPr>
        <p:txBody>
          <a:bodyPr anchorCtr="0" anchor="ctr" bIns="91425" lIns="91425" spcFirstLastPara="1" rIns="91425" wrap="square" tIns="91425"/>
          <a:lstStyle>
            <a:lvl1pPr lvl="0" rtl="0" algn="ctr">
              <a:spcBef>
                <a:spcPts val="0"/>
              </a:spcBef>
              <a:spcAft>
                <a:spcPts val="0"/>
              </a:spcAft>
              <a:buSzPts val="4200"/>
              <a:buNone/>
              <a:defRPr/>
            </a:lvl1pPr>
            <a:lvl2pPr lvl="1" rtl="0" algn="ctr">
              <a:spcBef>
                <a:spcPts val="0"/>
              </a:spcBef>
              <a:spcAft>
                <a:spcPts val="0"/>
              </a:spcAft>
              <a:buSzPts val="4200"/>
              <a:buNone/>
              <a:defRPr/>
            </a:lvl2pPr>
            <a:lvl3pPr lvl="2" rtl="0" algn="ctr">
              <a:spcBef>
                <a:spcPts val="0"/>
              </a:spcBef>
              <a:spcAft>
                <a:spcPts val="0"/>
              </a:spcAft>
              <a:buSzPts val="4200"/>
              <a:buNone/>
              <a:defRPr/>
            </a:lvl3pPr>
            <a:lvl4pPr lvl="3" rtl="0" algn="ctr">
              <a:spcBef>
                <a:spcPts val="0"/>
              </a:spcBef>
              <a:spcAft>
                <a:spcPts val="0"/>
              </a:spcAft>
              <a:buSzPts val="4200"/>
              <a:buNone/>
              <a:defRPr/>
            </a:lvl4pPr>
            <a:lvl5pPr lvl="4" rtl="0" algn="ctr">
              <a:spcBef>
                <a:spcPts val="0"/>
              </a:spcBef>
              <a:spcAft>
                <a:spcPts val="0"/>
              </a:spcAft>
              <a:buSzPts val="4200"/>
              <a:buNone/>
              <a:defRPr/>
            </a:lvl5pPr>
            <a:lvl6pPr lvl="5" rtl="0" algn="ctr">
              <a:spcBef>
                <a:spcPts val="0"/>
              </a:spcBef>
              <a:spcAft>
                <a:spcPts val="0"/>
              </a:spcAft>
              <a:buSzPts val="4200"/>
              <a:buNone/>
              <a:defRPr/>
            </a:lvl6pPr>
            <a:lvl7pPr lvl="6" rtl="0" algn="ctr">
              <a:spcBef>
                <a:spcPts val="0"/>
              </a:spcBef>
              <a:spcAft>
                <a:spcPts val="0"/>
              </a:spcAft>
              <a:buSzPts val="4200"/>
              <a:buNone/>
              <a:defRPr/>
            </a:lvl7pPr>
            <a:lvl8pPr lvl="7" rtl="0" algn="ctr">
              <a:spcBef>
                <a:spcPts val="0"/>
              </a:spcBef>
              <a:spcAft>
                <a:spcPts val="0"/>
              </a:spcAft>
              <a:buSzPts val="4200"/>
              <a:buNone/>
              <a:defRPr/>
            </a:lvl8pPr>
            <a:lvl9pPr lvl="8" rtl="0" algn="ctr">
              <a:spcBef>
                <a:spcPts val="0"/>
              </a:spcBef>
              <a:spcAft>
                <a:spcPts val="0"/>
              </a:spcAft>
              <a:buSzPts val="4200"/>
              <a:buNone/>
              <a:defRPr/>
            </a:lvl9pPr>
          </a:lstStyle>
          <a:p/>
        </p:txBody>
      </p:sp>
      <p:sp>
        <p:nvSpPr>
          <p:cNvPr id="72" name="Google Shape;72;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73" name="Shape 73"/>
        <p:cNvGrpSpPr/>
        <p:nvPr/>
      </p:nvGrpSpPr>
      <p:grpSpPr>
        <a:xfrm>
          <a:off x="0" y="0"/>
          <a:ext cx="0" cy="0"/>
          <a:chOff x="0" y="0"/>
          <a:chExt cx="0" cy="0"/>
        </a:xfrm>
      </p:grpSpPr>
      <p:sp>
        <p:nvSpPr>
          <p:cNvPr id="74" name="Google Shape;74;p16"/>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6"/>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76" name="Google Shape;76;p16"/>
          <p:cNvSpPr txBox="1"/>
          <p:nvPr>
            <p:ph idx="1" type="body"/>
          </p:nvPr>
        </p:nvSpPr>
        <p:spPr>
          <a:xfrm>
            <a:off x="311700" y="1225225"/>
            <a:ext cx="8520600" cy="3354000"/>
          </a:xfrm>
          <a:prstGeom prst="rect">
            <a:avLst/>
          </a:prstGeom>
        </p:spPr>
        <p:txBody>
          <a:bodyPr anchorCtr="0" anchor="t" bIns="91425" lIns="91425" spcFirstLastPara="1" rIns="91425" wrap="square" tIns="91425"/>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77" name="Google Shape;77;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78" name="Shape 78"/>
        <p:cNvGrpSpPr/>
        <p:nvPr/>
      </p:nvGrpSpPr>
      <p:grpSpPr>
        <a:xfrm>
          <a:off x="0" y="0"/>
          <a:ext cx="0" cy="0"/>
          <a:chOff x="0" y="0"/>
          <a:chExt cx="0" cy="0"/>
        </a:xfrm>
      </p:grpSpPr>
      <p:sp>
        <p:nvSpPr>
          <p:cNvPr id="79" name="Google Shape;79;p17"/>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80" name="Google Shape;80;p17"/>
          <p:cNvSpPr txBox="1"/>
          <p:nvPr>
            <p:ph idx="1" type="body"/>
          </p:nvPr>
        </p:nvSpPr>
        <p:spPr>
          <a:xfrm>
            <a:off x="311700" y="1225225"/>
            <a:ext cx="3999900" cy="33540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1" name="Google Shape;81;p17"/>
          <p:cNvSpPr txBox="1"/>
          <p:nvPr>
            <p:ph idx="2" type="body"/>
          </p:nvPr>
        </p:nvSpPr>
        <p:spPr>
          <a:xfrm>
            <a:off x="4832400" y="1225225"/>
            <a:ext cx="3999900" cy="3354000"/>
          </a:xfrm>
          <a:prstGeom prst="rect">
            <a:avLst/>
          </a:prstGeom>
        </p:spPr>
        <p:txBody>
          <a:bodyPr anchorCtr="0" anchor="t" bIns="91425" lIns="91425" spcFirstLastPara="1" rIns="91425" wrap="square" tIns="91425"/>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2" name="Google Shape;82;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83" name="Shape 83"/>
        <p:cNvGrpSpPr/>
        <p:nvPr/>
      </p:nvGrpSpPr>
      <p:grpSpPr>
        <a:xfrm>
          <a:off x="0" y="0"/>
          <a:ext cx="0" cy="0"/>
          <a:chOff x="0" y="0"/>
          <a:chExt cx="0" cy="0"/>
        </a:xfrm>
      </p:grpSpPr>
      <p:sp>
        <p:nvSpPr>
          <p:cNvPr id="84" name="Google Shape;84;p18"/>
          <p:cNvSpPr txBox="1"/>
          <p:nvPr>
            <p:ph type="title"/>
          </p:nvPr>
        </p:nvSpPr>
        <p:spPr>
          <a:xfrm>
            <a:off x="311700" y="315925"/>
            <a:ext cx="8520600" cy="831300"/>
          </a:xfrm>
          <a:prstGeom prst="rect">
            <a:avLst/>
          </a:prstGeom>
        </p:spPr>
        <p:txBody>
          <a:bodyPr anchorCtr="0" anchor="b" bIns="91425" lIns="91425" spcFirstLastPara="1" rIns="91425" wrap="square" tIns="91425"/>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p:txBody>
      </p:sp>
      <p:sp>
        <p:nvSpPr>
          <p:cNvPr id="85" name="Google Shape;85;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86" name="Shape 86"/>
        <p:cNvGrpSpPr/>
        <p:nvPr/>
      </p:nvGrpSpPr>
      <p:grpSpPr>
        <a:xfrm>
          <a:off x="0" y="0"/>
          <a:ext cx="0" cy="0"/>
          <a:chOff x="0" y="0"/>
          <a:chExt cx="0" cy="0"/>
        </a:xfrm>
      </p:grpSpPr>
      <p:sp>
        <p:nvSpPr>
          <p:cNvPr id="87" name="Google Shape;87;p1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88" name="Google Shape;88;p19"/>
          <p:cNvSpPr txBox="1"/>
          <p:nvPr>
            <p:ph idx="1" type="body"/>
          </p:nvPr>
        </p:nvSpPr>
        <p:spPr>
          <a:xfrm>
            <a:off x="311700" y="1399400"/>
            <a:ext cx="2808000" cy="2784900"/>
          </a:xfrm>
          <a:prstGeom prst="rect">
            <a:avLst/>
          </a:prstGeom>
        </p:spPr>
        <p:txBody>
          <a:bodyPr anchorCtr="0" anchor="t" bIns="91425" lIns="91425" spcFirstLastPara="1" rIns="91425" wrap="square" tIns="91425"/>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89" name="Google Shape;89;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90" name="Shape 90"/>
        <p:cNvGrpSpPr/>
        <p:nvPr/>
      </p:nvGrpSpPr>
      <p:grpSpPr>
        <a:xfrm>
          <a:off x="0" y="0"/>
          <a:ext cx="0" cy="0"/>
          <a:chOff x="0" y="0"/>
          <a:chExt cx="0" cy="0"/>
        </a:xfrm>
      </p:grpSpPr>
      <p:sp>
        <p:nvSpPr>
          <p:cNvPr id="91" name="Google Shape;91;p20"/>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20"/>
          <p:cNvSpPr txBox="1"/>
          <p:nvPr>
            <p:ph type="title"/>
          </p:nvPr>
        </p:nvSpPr>
        <p:spPr>
          <a:xfrm>
            <a:off x="490250" y="450150"/>
            <a:ext cx="5878800" cy="4090800"/>
          </a:xfrm>
          <a:prstGeom prst="rect">
            <a:avLst/>
          </a:prstGeom>
        </p:spPr>
        <p:txBody>
          <a:bodyPr anchorCtr="0" anchor="ctr" bIns="91425" lIns="91425" spcFirstLastPara="1" rIns="91425" wrap="square" tIns="91425"/>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3" name="Google Shape;93;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4" name="Shape 94"/>
        <p:cNvGrpSpPr/>
        <p:nvPr/>
      </p:nvGrpSpPr>
      <p:grpSpPr>
        <a:xfrm>
          <a:off x="0" y="0"/>
          <a:ext cx="0" cy="0"/>
          <a:chOff x="0" y="0"/>
          <a:chExt cx="0" cy="0"/>
        </a:xfrm>
      </p:grpSpPr>
      <p:sp>
        <p:nvSpPr>
          <p:cNvPr id="95" name="Google Shape;95;p21"/>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6" name="Google Shape;96;p21"/>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97" name="Google Shape;97;p21"/>
          <p:cNvSpPr txBox="1"/>
          <p:nvPr>
            <p:ph type="title"/>
          </p:nvPr>
        </p:nvSpPr>
        <p:spPr>
          <a:xfrm>
            <a:off x="265500" y="929275"/>
            <a:ext cx="4045200" cy="1786200"/>
          </a:xfrm>
          <a:prstGeom prst="rect">
            <a:avLst/>
          </a:prstGeom>
        </p:spPr>
        <p:txBody>
          <a:bodyPr anchorCtr="0" anchor="b" bIns="91425" lIns="91425" spcFirstLastPara="1" rIns="91425" wrap="square" tIns="91425"/>
          <a:lstStyle>
            <a:lvl1pPr lvl="0" rtl="0" algn="ctr">
              <a:spcBef>
                <a:spcPts val="0"/>
              </a:spcBef>
              <a:spcAft>
                <a:spcPts val="0"/>
              </a:spcAft>
              <a:buClr>
                <a:schemeClr val="lt2"/>
              </a:buClr>
              <a:buSzPts val="4200"/>
              <a:buNone/>
              <a:defRPr>
                <a:solidFill>
                  <a:schemeClr val="lt2"/>
                </a:solidFill>
              </a:defRPr>
            </a:lvl1pPr>
            <a:lvl2pPr lvl="1" rtl="0" algn="ctr">
              <a:spcBef>
                <a:spcPts val="0"/>
              </a:spcBef>
              <a:spcAft>
                <a:spcPts val="0"/>
              </a:spcAft>
              <a:buClr>
                <a:schemeClr val="lt2"/>
              </a:buClr>
              <a:buSzPts val="4200"/>
              <a:buNone/>
              <a:defRPr>
                <a:solidFill>
                  <a:schemeClr val="lt2"/>
                </a:solidFill>
              </a:defRPr>
            </a:lvl2pPr>
            <a:lvl3pPr lvl="2" rtl="0" algn="ctr">
              <a:spcBef>
                <a:spcPts val="0"/>
              </a:spcBef>
              <a:spcAft>
                <a:spcPts val="0"/>
              </a:spcAft>
              <a:buClr>
                <a:schemeClr val="lt2"/>
              </a:buClr>
              <a:buSzPts val="4200"/>
              <a:buNone/>
              <a:defRPr>
                <a:solidFill>
                  <a:schemeClr val="lt2"/>
                </a:solidFill>
              </a:defRPr>
            </a:lvl3pPr>
            <a:lvl4pPr lvl="3" rtl="0" algn="ctr">
              <a:spcBef>
                <a:spcPts val="0"/>
              </a:spcBef>
              <a:spcAft>
                <a:spcPts val="0"/>
              </a:spcAft>
              <a:buClr>
                <a:schemeClr val="lt2"/>
              </a:buClr>
              <a:buSzPts val="4200"/>
              <a:buNone/>
              <a:defRPr>
                <a:solidFill>
                  <a:schemeClr val="lt2"/>
                </a:solidFill>
              </a:defRPr>
            </a:lvl4pPr>
            <a:lvl5pPr lvl="4" rtl="0" algn="ctr">
              <a:spcBef>
                <a:spcPts val="0"/>
              </a:spcBef>
              <a:spcAft>
                <a:spcPts val="0"/>
              </a:spcAft>
              <a:buClr>
                <a:schemeClr val="lt2"/>
              </a:buClr>
              <a:buSzPts val="4200"/>
              <a:buNone/>
              <a:defRPr>
                <a:solidFill>
                  <a:schemeClr val="lt2"/>
                </a:solidFill>
              </a:defRPr>
            </a:lvl5pPr>
            <a:lvl6pPr lvl="5" rtl="0" algn="ctr">
              <a:spcBef>
                <a:spcPts val="0"/>
              </a:spcBef>
              <a:spcAft>
                <a:spcPts val="0"/>
              </a:spcAft>
              <a:buClr>
                <a:schemeClr val="lt2"/>
              </a:buClr>
              <a:buSzPts val="4200"/>
              <a:buNone/>
              <a:defRPr>
                <a:solidFill>
                  <a:schemeClr val="lt2"/>
                </a:solidFill>
              </a:defRPr>
            </a:lvl6pPr>
            <a:lvl7pPr lvl="6" rtl="0" algn="ctr">
              <a:spcBef>
                <a:spcPts val="0"/>
              </a:spcBef>
              <a:spcAft>
                <a:spcPts val="0"/>
              </a:spcAft>
              <a:buClr>
                <a:schemeClr val="lt2"/>
              </a:buClr>
              <a:buSzPts val="4200"/>
              <a:buNone/>
              <a:defRPr>
                <a:solidFill>
                  <a:schemeClr val="lt2"/>
                </a:solidFill>
              </a:defRPr>
            </a:lvl7pPr>
            <a:lvl8pPr lvl="7" rtl="0" algn="ctr">
              <a:spcBef>
                <a:spcPts val="0"/>
              </a:spcBef>
              <a:spcAft>
                <a:spcPts val="0"/>
              </a:spcAft>
              <a:buClr>
                <a:schemeClr val="lt2"/>
              </a:buClr>
              <a:buSzPts val="4200"/>
              <a:buNone/>
              <a:defRPr>
                <a:solidFill>
                  <a:schemeClr val="lt2"/>
                </a:solidFill>
              </a:defRPr>
            </a:lvl8pPr>
            <a:lvl9pPr lvl="8" rtl="0" algn="ctr">
              <a:spcBef>
                <a:spcPts val="0"/>
              </a:spcBef>
              <a:spcAft>
                <a:spcPts val="0"/>
              </a:spcAft>
              <a:buClr>
                <a:schemeClr val="lt2"/>
              </a:buClr>
              <a:buSzPts val="4200"/>
              <a:buNone/>
              <a:defRPr>
                <a:solidFill>
                  <a:schemeClr val="lt2"/>
                </a:solidFill>
              </a:defRPr>
            </a:lvl9pPr>
          </a:lstStyle>
          <a:p/>
        </p:txBody>
      </p:sp>
      <p:sp>
        <p:nvSpPr>
          <p:cNvPr id="98" name="Google Shape;98;p21"/>
          <p:cNvSpPr txBox="1"/>
          <p:nvPr>
            <p:ph idx="1" type="subTitle"/>
          </p:nvPr>
        </p:nvSpPr>
        <p:spPr>
          <a:xfrm>
            <a:off x="265500" y="2769001"/>
            <a:ext cx="4045200" cy="15741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rtl="0"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rtl="0"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rtl="0"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rtl="0"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rtl="0"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rtl="0"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rtl="0"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rtl="0"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99" name="Google Shape;99;p21"/>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100" name="Google Shape;100;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2" name="Shape 12"/>
        <p:cNvGrpSpPr/>
        <p:nvPr/>
      </p:nvGrpSpPr>
      <p:grpSpPr>
        <a:xfrm>
          <a:off x="0" y="0"/>
          <a:ext cx="0" cy="0"/>
          <a:chOff x="0" y="0"/>
          <a:chExt cx="0" cy="0"/>
        </a:xfrm>
      </p:grpSpPr>
      <p:sp>
        <p:nvSpPr>
          <p:cNvPr id="13" name="Google Shape;13;p3"/>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3"/>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15" name="Google Shape;15;p3"/>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16" name="Google Shape;16;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101" name="Shape 101"/>
        <p:cNvGrpSpPr/>
        <p:nvPr/>
      </p:nvGrpSpPr>
      <p:grpSpPr>
        <a:xfrm>
          <a:off x="0" y="0"/>
          <a:ext cx="0" cy="0"/>
          <a:chOff x="0" y="0"/>
          <a:chExt cx="0" cy="0"/>
        </a:xfrm>
      </p:grpSpPr>
      <p:sp>
        <p:nvSpPr>
          <p:cNvPr id="102" name="Google Shape;102;p22"/>
          <p:cNvSpPr txBox="1"/>
          <p:nvPr>
            <p:ph idx="1" type="body"/>
          </p:nvPr>
        </p:nvSpPr>
        <p:spPr>
          <a:xfrm>
            <a:off x="319500" y="4218925"/>
            <a:ext cx="5998800" cy="598800"/>
          </a:xfrm>
          <a:prstGeom prst="rect">
            <a:avLst/>
          </a:prstGeom>
        </p:spPr>
        <p:txBody>
          <a:bodyPr anchorCtr="0" anchor="ctr" bIns="91425" lIns="91425" spcFirstLastPara="1" rIns="91425" wrap="square" tIns="91425"/>
          <a:lstStyle>
            <a:lvl1pPr indent="-228600" lvl="0" marL="457200" rtl="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103" name="Google Shape;103;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4" name="Shape 104"/>
        <p:cNvGrpSpPr/>
        <p:nvPr/>
      </p:nvGrpSpPr>
      <p:grpSpPr>
        <a:xfrm>
          <a:off x="0" y="0"/>
          <a:ext cx="0" cy="0"/>
          <a:chOff x="0" y="0"/>
          <a:chExt cx="0" cy="0"/>
        </a:xfrm>
      </p:grpSpPr>
      <p:sp>
        <p:nvSpPr>
          <p:cNvPr id="105" name="Google Shape;105;p23"/>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23"/>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lstStyle>
            <a:lvl1pPr lvl="0" rtl="0" algn="ctr">
              <a:spcBef>
                <a:spcPts val="0"/>
              </a:spcBef>
              <a:spcAft>
                <a:spcPts val="0"/>
              </a:spcAft>
              <a:buClr>
                <a:schemeClr val="lt2"/>
              </a:buClr>
              <a:buSzPts val="16000"/>
              <a:buNone/>
              <a:defRPr sz="16000">
                <a:solidFill>
                  <a:schemeClr val="lt2"/>
                </a:solidFill>
              </a:defRPr>
            </a:lvl1pPr>
            <a:lvl2pPr lvl="1" rtl="0" algn="ctr">
              <a:spcBef>
                <a:spcPts val="0"/>
              </a:spcBef>
              <a:spcAft>
                <a:spcPts val="0"/>
              </a:spcAft>
              <a:buClr>
                <a:schemeClr val="lt2"/>
              </a:buClr>
              <a:buSzPts val="16000"/>
              <a:buNone/>
              <a:defRPr sz="16000">
                <a:solidFill>
                  <a:schemeClr val="lt2"/>
                </a:solidFill>
              </a:defRPr>
            </a:lvl2pPr>
            <a:lvl3pPr lvl="2" rtl="0" algn="ctr">
              <a:spcBef>
                <a:spcPts val="0"/>
              </a:spcBef>
              <a:spcAft>
                <a:spcPts val="0"/>
              </a:spcAft>
              <a:buClr>
                <a:schemeClr val="lt2"/>
              </a:buClr>
              <a:buSzPts val="16000"/>
              <a:buNone/>
              <a:defRPr sz="16000">
                <a:solidFill>
                  <a:schemeClr val="lt2"/>
                </a:solidFill>
              </a:defRPr>
            </a:lvl3pPr>
            <a:lvl4pPr lvl="3" rtl="0" algn="ctr">
              <a:spcBef>
                <a:spcPts val="0"/>
              </a:spcBef>
              <a:spcAft>
                <a:spcPts val="0"/>
              </a:spcAft>
              <a:buClr>
                <a:schemeClr val="lt2"/>
              </a:buClr>
              <a:buSzPts val="16000"/>
              <a:buNone/>
              <a:defRPr sz="16000">
                <a:solidFill>
                  <a:schemeClr val="lt2"/>
                </a:solidFill>
              </a:defRPr>
            </a:lvl4pPr>
            <a:lvl5pPr lvl="4" rtl="0" algn="ctr">
              <a:spcBef>
                <a:spcPts val="0"/>
              </a:spcBef>
              <a:spcAft>
                <a:spcPts val="0"/>
              </a:spcAft>
              <a:buClr>
                <a:schemeClr val="lt2"/>
              </a:buClr>
              <a:buSzPts val="16000"/>
              <a:buNone/>
              <a:defRPr sz="16000">
                <a:solidFill>
                  <a:schemeClr val="lt2"/>
                </a:solidFill>
              </a:defRPr>
            </a:lvl5pPr>
            <a:lvl6pPr lvl="5" rtl="0" algn="ctr">
              <a:spcBef>
                <a:spcPts val="0"/>
              </a:spcBef>
              <a:spcAft>
                <a:spcPts val="0"/>
              </a:spcAft>
              <a:buClr>
                <a:schemeClr val="lt2"/>
              </a:buClr>
              <a:buSzPts val="16000"/>
              <a:buNone/>
              <a:defRPr sz="16000">
                <a:solidFill>
                  <a:schemeClr val="lt2"/>
                </a:solidFill>
              </a:defRPr>
            </a:lvl6pPr>
            <a:lvl7pPr lvl="6" rtl="0" algn="ctr">
              <a:spcBef>
                <a:spcPts val="0"/>
              </a:spcBef>
              <a:spcAft>
                <a:spcPts val="0"/>
              </a:spcAft>
              <a:buClr>
                <a:schemeClr val="lt2"/>
              </a:buClr>
              <a:buSzPts val="16000"/>
              <a:buNone/>
              <a:defRPr sz="16000">
                <a:solidFill>
                  <a:schemeClr val="lt2"/>
                </a:solidFill>
              </a:defRPr>
            </a:lvl7pPr>
            <a:lvl8pPr lvl="7" rtl="0" algn="ctr">
              <a:spcBef>
                <a:spcPts val="0"/>
              </a:spcBef>
              <a:spcAft>
                <a:spcPts val="0"/>
              </a:spcAft>
              <a:buClr>
                <a:schemeClr val="lt2"/>
              </a:buClr>
              <a:buSzPts val="16000"/>
              <a:buNone/>
              <a:defRPr sz="16000">
                <a:solidFill>
                  <a:schemeClr val="lt2"/>
                </a:solidFill>
              </a:defRPr>
            </a:lvl8pPr>
            <a:lvl9pPr lvl="8" rtl="0" algn="ctr">
              <a:spcBef>
                <a:spcPts val="0"/>
              </a:spcBef>
              <a:spcAft>
                <a:spcPts val="0"/>
              </a:spcAft>
              <a:buClr>
                <a:schemeClr val="lt2"/>
              </a:buClr>
              <a:buSzPts val="16000"/>
              <a:buNone/>
              <a:defRPr sz="16000">
                <a:solidFill>
                  <a:schemeClr val="lt2"/>
                </a:solidFill>
              </a:defRPr>
            </a:lvl9pPr>
          </a:lstStyle>
          <a:p>
            <a:r>
              <a:t>xx%</a:t>
            </a:r>
          </a:p>
        </p:txBody>
      </p:sp>
      <p:sp>
        <p:nvSpPr>
          <p:cNvPr id="107" name="Google Shape;107;p23"/>
          <p:cNvSpPr txBox="1"/>
          <p:nvPr>
            <p:ph idx="1" type="body"/>
          </p:nvPr>
        </p:nvSpPr>
        <p:spPr>
          <a:xfrm>
            <a:off x="311700" y="3162000"/>
            <a:ext cx="8520600" cy="1071600"/>
          </a:xfrm>
          <a:prstGeom prst="rect">
            <a:avLst/>
          </a:prstGeom>
        </p:spPr>
        <p:txBody>
          <a:bodyPr anchorCtr="0" anchor="t" bIns="91425" lIns="91425" spcFirstLastPara="1" rIns="91425" wrap="square" tIns="91425"/>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08" name="Google Shape;108;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09" name="Shape 109"/>
        <p:cNvGrpSpPr/>
        <p:nvPr/>
      </p:nvGrpSpPr>
      <p:grpSpPr>
        <a:xfrm>
          <a:off x="0" y="0"/>
          <a:ext cx="0" cy="0"/>
          <a:chOff x="0" y="0"/>
          <a:chExt cx="0" cy="0"/>
        </a:xfrm>
      </p:grpSpPr>
      <p:sp>
        <p:nvSpPr>
          <p:cNvPr id="110" name="Google Shape;110;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7" name="Shape 17"/>
        <p:cNvGrpSpPr/>
        <p:nvPr/>
      </p:nvGrpSpPr>
      <p:grpSpPr>
        <a:xfrm>
          <a:off x="0" y="0"/>
          <a:ext cx="0" cy="0"/>
          <a:chOff x="0" y="0"/>
          <a:chExt cx="0" cy="0"/>
        </a:xfrm>
      </p:grpSpPr>
      <p:sp>
        <p:nvSpPr>
          <p:cNvPr id="18" name="Google Shape;18;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ítulo e conteúdo" type="obj">
  <p:cSld name="OBJECT">
    <p:spTree>
      <p:nvGrpSpPr>
        <p:cNvPr id="19" name="Shape 19"/>
        <p:cNvGrpSpPr/>
        <p:nvPr/>
      </p:nvGrpSpPr>
      <p:grpSpPr>
        <a:xfrm>
          <a:off x="0" y="0"/>
          <a:ext cx="0" cy="0"/>
          <a:chOff x="0" y="0"/>
          <a:chExt cx="0" cy="0"/>
        </a:xfrm>
      </p:grpSpPr>
      <p:sp>
        <p:nvSpPr>
          <p:cNvPr id="20" name="Google Shape;20;p5"/>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21" name="Google Shape;21;p5"/>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22" name="Google Shape;22;p5"/>
          <p:cNvSpPr txBox="1"/>
          <p:nvPr>
            <p:ph idx="10" type="dt"/>
          </p:nvPr>
        </p:nvSpPr>
        <p:spPr>
          <a:xfrm>
            <a:off x="0" y="0"/>
            <a:ext cx="3000000" cy="3000000"/>
          </a:xfrm>
          <a:prstGeom prst="rect">
            <a:avLst/>
          </a:prstGeom>
          <a:noFill/>
          <a:ln>
            <a:noFill/>
          </a:ln>
        </p:spPr>
        <p:txBody>
          <a:bodyPr anchorCtr="0" anchor="t" bIns="45700" lIns="91425" spcFirstLastPara="1" rIns="91425" wrap="square" tIns="45700"/>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3" name="Google Shape;23;p5"/>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4" name="Google Shape;24;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rgbClr val="888888"/>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sp>
        <p:nvSpPr>
          <p:cNvPr id="26" name="Google Shape;26;p6"/>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27" name="Google Shape;27;p6"/>
          <p:cNvSpPr txBox="1"/>
          <p:nvPr>
            <p:ph idx="1" type="body"/>
          </p:nvPr>
        </p:nvSpPr>
        <p:spPr>
          <a:xfrm>
            <a:off x="311700" y="1225225"/>
            <a:ext cx="3999900" cy="3354000"/>
          </a:xfrm>
          <a:prstGeom prst="rect">
            <a:avLst/>
          </a:prstGeom>
          <a:noFill/>
          <a:ln>
            <a:noFill/>
          </a:ln>
        </p:spPr>
        <p:txBody>
          <a:bodyPr anchorCtr="0" anchor="t" bIns="91425" lIns="91425" spcFirstLastPara="1" rIns="91425" wrap="square" tIns="91425"/>
          <a:lstStyle>
            <a:lvl1pPr indent="-317500" lvl="0" marL="457200" marR="0" rtl="0" algn="l">
              <a:lnSpc>
                <a:spcPct val="115000"/>
              </a:lnSpc>
              <a:spcBef>
                <a:spcPts val="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28" name="Google Shape;28;p6"/>
          <p:cNvSpPr txBox="1"/>
          <p:nvPr>
            <p:ph idx="2" type="body"/>
          </p:nvPr>
        </p:nvSpPr>
        <p:spPr>
          <a:xfrm>
            <a:off x="4832400" y="1225225"/>
            <a:ext cx="3999900" cy="3354000"/>
          </a:xfrm>
          <a:prstGeom prst="rect">
            <a:avLst/>
          </a:prstGeom>
          <a:noFill/>
          <a:ln>
            <a:noFill/>
          </a:ln>
        </p:spPr>
        <p:txBody>
          <a:bodyPr anchorCtr="0" anchor="t" bIns="91425" lIns="91425" spcFirstLastPara="1" rIns="91425" wrap="square" tIns="91425"/>
          <a:lstStyle>
            <a:lvl1pPr indent="-317500" lvl="0" marL="457200" marR="0" rtl="0" algn="l">
              <a:lnSpc>
                <a:spcPct val="115000"/>
              </a:lnSpc>
              <a:spcBef>
                <a:spcPts val="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29" name="Google Shape;29;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0" name="Shape 30"/>
        <p:cNvGrpSpPr/>
        <p:nvPr/>
      </p:nvGrpSpPr>
      <p:grpSpPr>
        <a:xfrm>
          <a:off x="0" y="0"/>
          <a:ext cx="0" cy="0"/>
          <a:chOff x="0" y="0"/>
          <a:chExt cx="0" cy="0"/>
        </a:xfrm>
      </p:grpSpPr>
      <p:sp>
        <p:nvSpPr>
          <p:cNvPr id="31" name="Google Shape;31;p7"/>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32" name="Google Shape;32;p7"/>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33" name="Google Shape;33;p7"/>
          <p:cNvSpPr txBox="1"/>
          <p:nvPr>
            <p:ph type="title"/>
          </p:nvPr>
        </p:nvSpPr>
        <p:spPr>
          <a:xfrm>
            <a:off x="773700" y="1806450"/>
            <a:ext cx="7596600" cy="1530600"/>
          </a:xfrm>
          <a:prstGeom prst="rect">
            <a:avLst/>
          </a:prstGeom>
          <a:noFill/>
          <a:ln>
            <a:noFill/>
          </a:ln>
        </p:spPr>
        <p:txBody>
          <a:bodyPr anchorCtr="0" anchor="ctr" bIns="91425" lIns="91425" spcFirstLastPara="1" rIns="91425" wrap="square" tIns="91425"/>
          <a:lstStyle>
            <a:lvl1pPr lvl="0"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ctr">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34" name="Google Shape;34;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5" name="Shape 35"/>
        <p:cNvGrpSpPr/>
        <p:nvPr/>
      </p:nvGrpSpPr>
      <p:grpSpPr>
        <a:xfrm>
          <a:off x="0" y="0"/>
          <a:ext cx="0" cy="0"/>
          <a:chOff x="0" y="0"/>
          <a:chExt cx="0" cy="0"/>
        </a:xfrm>
      </p:grpSpPr>
      <p:sp>
        <p:nvSpPr>
          <p:cNvPr id="36" name="Google Shape;36;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3000"/>
              <a:buFont typeface="Economica"/>
              <a:buNone/>
              <a:defRPr b="0" i="0" sz="3000" u="none" cap="none" strike="noStrike">
                <a:solidFill>
                  <a:schemeClr val="dk1"/>
                </a:solidFill>
                <a:latin typeface="Economica"/>
                <a:ea typeface="Economica"/>
                <a:cs typeface="Economica"/>
                <a:sym typeface="Economica"/>
              </a:defRPr>
            </a:lvl9pPr>
          </a:lstStyle>
          <a:p/>
        </p:txBody>
      </p:sp>
      <p:sp>
        <p:nvSpPr>
          <p:cNvPr id="37" name="Google Shape;37;p8"/>
          <p:cNvSpPr txBox="1"/>
          <p:nvPr>
            <p:ph idx="1" type="body"/>
          </p:nvPr>
        </p:nvSpPr>
        <p:spPr>
          <a:xfrm>
            <a:off x="311700" y="1399400"/>
            <a:ext cx="2808000" cy="2784900"/>
          </a:xfrm>
          <a:prstGeom prst="rect">
            <a:avLst/>
          </a:prstGeom>
          <a:noFill/>
          <a:ln>
            <a:noFill/>
          </a:ln>
        </p:spPr>
        <p:txBody>
          <a:bodyPr anchorCtr="0" anchor="t" bIns="91425" lIns="91425" spcFirstLastPara="1" rIns="91425" wrap="square" tIns="91425"/>
          <a:lstStyle>
            <a:lvl1pPr indent="-304800" lvl="0" marL="457200" marR="0" rtl="0" algn="l">
              <a:lnSpc>
                <a:spcPct val="115000"/>
              </a:lnSpc>
              <a:spcBef>
                <a:spcPts val="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1pPr>
            <a:lvl2pPr indent="-304800" lvl="1" marL="914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2pPr>
            <a:lvl3pPr indent="-304800" lvl="2" marL="1371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3pPr>
            <a:lvl4pPr indent="-304800" lvl="3" marL="18288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4pPr>
            <a:lvl5pPr indent="-304800" lvl="4" marL="22860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5pPr>
            <a:lvl6pPr indent="-304800" lvl="5" marL="27432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6pPr>
            <a:lvl7pPr indent="-304800" lvl="6" marL="32004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7pPr>
            <a:lvl8pPr indent="-304800" lvl="7" marL="3657600" marR="0" rtl="0" algn="l">
              <a:lnSpc>
                <a:spcPct val="115000"/>
              </a:lnSpc>
              <a:spcBef>
                <a:spcPts val="1600"/>
              </a:spcBef>
              <a:spcAft>
                <a:spcPts val="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8pPr>
            <a:lvl9pPr indent="-304800" lvl="8" marL="4114800" marR="0" rtl="0" algn="l">
              <a:lnSpc>
                <a:spcPct val="115000"/>
              </a:lnSpc>
              <a:spcBef>
                <a:spcPts val="1600"/>
              </a:spcBef>
              <a:spcAft>
                <a:spcPts val="1600"/>
              </a:spcAft>
              <a:buClr>
                <a:schemeClr val="dk1"/>
              </a:buClr>
              <a:buSzPts val="1200"/>
              <a:buFont typeface="Open Sans"/>
              <a:buChar char="■"/>
              <a:defRPr b="0" i="0" sz="1200" u="none" cap="none" strike="noStrike">
                <a:solidFill>
                  <a:schemeClr val="dk1"/>
                </a:solidFill>
                <a:latin typeface="Open Sans"/>
                <a:ea typeface="Open Sans"/>
                <a:cs typeface="Open Sans"/>
                <a:sym typeface="Open Sans"/>
              </a:defRPr>
            </a:lvl9pPr>
          </a:lstStyle>
          <a:p/>
        </p:txBody>
      </p:sp>
      <p:sp>
        <p:nvSpPr>
          <p:cNvPr id="38" name="Google Shape;38;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9" name="Shape 39"/>
        <p:cNvGrpSpPr/>
        <p:nvPr/>
      </p:nvGrpSpPr>
      <p:grpSpPr>
        <a:xfrm>
          <a:off x="0" y="0"/>
          <a:ext cx="0" cy="0"/>
          <a:chOff x="0" y="0"/>
          <a:chExt cx="0" cy="0"/>
        </a:xfrm>
      </p:grpSpPr>
      <p:sp>
        <p:nvSpPr>
          <p:cNvPr id="40" name="Google Shape;40;p9"/>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1" name="Google Shape;41;p9"/>
          <p:cNvSpPr txBox="1"/>
          <p:nvPr>
            <p:ph type="title"/>
          </p:nvPr>
        </p:nvSpPr>
        <p:spPr>
          <a:xfrm>
            <a:off x="490250" y="450150"/>
            <a:ext cx="5878800" cy="4090800"/>
          </a:xfrm>
          <a:prstGeom prst="rect">
            <a:avLst/>
          </a:prstGeom>
          <a:noFill/>
          <a:ln>
            <a:noFill/>
          </a:ln>
        </p:spPr>
        <p:txBody>
          <a:bodyPr anchorCtr="0" anchor="ctr" bIns="91425" lIns="91425" spcFirstLastPara="1" rIns="91425" wrap="square" tIns="91425"/>
          <a:lstStyle>
            <a:lvl1pPr lvl="0"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800"/>
              <a:buFont typeface="Economica"/>
              <a:buNone/>
              <a:defRPr b="0" i="0" sz="4800" u="none" cap="none" strike="noStrike">
                <a:solidFill>
                  <a:schemeClr val="dk1"/>
                </a:solidFill>
                <a:latin typeface="Economica"/>
                <a:ea typeface="Economica"/>
                <a:cs typeface="Economica"/>
                <a:sym typeface="Economica"/>
              </a:defRPr>
            </a:lvl9pPr>
          </a:lstStyle>
          <a:p/>
        </p:txBody>
      </p:sp>
      <p:sp>
        <p:nvSpPr>
          <p:cNvPr id="42" name="Google Shape;42;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3" name="Shape 43"/>
        <p:cNvGrpSpPr/>
        <p:nvPr/>
      </p:nvGrpSpPr>
      <p:grpSpPr>
        <a:xfrm>
          <a:off x="0" y="0"/>
          <a:ext cx="0" cy="0"/>
          <a:chOff x="0" y="0"/>
          <a:chExt cx="0" cy="0"/>
        </a:xfrm>
      </p:grpSpPr>
      <p:sp>
        <p:nvSpPr>
          <p:cNvPr id="44" name="Google Shape;44;p10"/>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45" name="Google Shape;45;p10"/>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10"/>
          <p:cNvSpPr txBox="1"/>
          <p:nvPr>
            <p:ph type="title"/>
          </p:nvPr>
        </p:nvSpPr>
        <p:spPr>
          <a:xfrm>
            <a:off x="265500" y="929275"/>
            <a:ext cx="4045200" cy="1786200"/>
          </a:xfrm>
          <a:prstGeom prst="rect">
            <a:avLst/>
          </a:prstGeom>
          <a:noFill/>
          <a:ln>
            <a:noFill/>
          </a:ln>
        </p:spPr>
        <p:txBody>
          <a:bodyPr anchorCtr="0" anchor="b" bIns="91425" lIns="91425" spcFirstLastPara="1" rIns="91425" wrap="square" tIns="91425"/>
          <a:lstStyle>
            <a:lvl1pPr lvl="0"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1pPr>
            <a:lvl2pPr lvl="1"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2pPr>
            <a:lvl3pPr lvl="2"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3pPr>
            <a:lvl4pPr lvl="3"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4pPr>
            <a:lvl5pPr lvl="4"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5pPr>
            <a:lvl6pPr lvl="5"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6pPr>
            <a:lvl7pPr lvl="6"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7pPr>
            <a:lvl8pPr lvl="7"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8pPr>
            <a:lvl9pPr lvl="8" marR="0" rtl="0" algn="ctr">
              <a:lnSpc>
                <a:spcPct val="100000"/>
              </a:lnSpc>
              <a:spcBef>
                <a:spcPts val="0"/>
              </a:spcBef>
              <a:spcAft>
                <a:spcPts val="0"/>
              </a:spcAft>
              <a:buClr>
                <a:schemeClr val="lt2"/>
              </a:buClr>
              <a:buSzPts val="4200"/>
              <a:buFont typeface="Economica"/>
              <a:buNone/>
              <a:defRPr b="0" i="0" sz="4200" u="none" cap="none" strike="noStrike">
                <a:solidFill>
                  <a:schemeClr val="lt2"/>
                </a:solidFill>
                <a:latin typeface="Economica"/>
                <a:ea typeface="Economica"/>
                <a:cs typeface="Economica"/>
                <a:sym typeface="Economica"/>
              </a:defRPr>
            </a:lvl9pPr>
          </a:lstStyle>
          <a:p/>
        </p:txBody>
      </p:sp>
      <p:sp>
        <p:nvSpPr>
          <p:cNvPr id="47" name="Google Shape;47;p10"/>
          <p:cNvSpPr txBox="1"/>
          <p:nvPr>
            <p:ph idx="1" type="subTitle"/>
          </p:nvPr>
        </p:nvSpPr>
        <p:spPr>
          <a:xfrm>
            <a:off x="265500" y="2769001"/>
            <a:ext cx="4045200" cy="1574100"/>
          </a:xfrm>
          <a:prstGeom prst="rect">
            <a:avLst/>
          </a:prstGeom>
          <a:noFill/>
          <a:ln>
            <a:noFill/>
          </a:ln>
        </p:spPr>
        <p:txBody>
          <a:bodyPr anchorCtr="0" anchor="t" bIns="91425" lIns="91425" spcFirstLastPara="1" rIns="91425" wrap="square" tIns="91425"/>
          <a:lstStyle>
            <a:lvl1pPr lvl="0"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1pPr>
            <a:lvl2pPr lvl="1"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2pPr>
            <a:lvl3pPr lvl="2"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3pPr>
            <a:lvl4pPr lvl="3"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4pPr>
            <a:lvl5pPr lvl="4"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5pPr>
            <a:lvl6pPr lvl="5"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6pPr>
            <a:lvl7pPr lvl="6"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7pPr>
            <a:lvl8pPr lvl="7"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8pPr>
            <a:lvl9pPr lvl="8" marR="0" rtl="0" algn="ctr">
              <a:lnSpc>
                <a:spcPct val="100000"/>
              </a:lnSpc>
              <a:spcBef>
                <a:spcPts val="0"/>
              </a:spcBef>
              <a:spcAft>
                <a:spcPts val="0"/>
              </a:spcAft>
              <a:buClr>
                <a:schemeClr val="dk1"/>
              </a:buClr>
              <a:buSzPts val="2400"/>
              <a:buFont typeface="Economica"/>
              <a:buNone/>
              <a:defRPr b="0" i="0" sz="2400" u="none" cap="none" strike="noStrike">
                <a:solidFill>
                  <a:schemeClr val="dk1"/>
                </a:solidFill>
                <a:latin typeface="Economica"/>
                <a:ea typeface="Economica"/>
                <a:cs typeface="Economica"/>
                <a:sym typeface="Economica"/>
              </a:defRPr>
            </a:lvl9pPr>
          </a:lstStyle>
          <a:p/>
        </p:txBody>
      </p:sp>
      <p:sp>
        <p:nvSpPr>
          <p:cNvPr id="48" name="Google Shape;48;p10"/>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lstStyle>
            <a:lvl1pPr indent="-342900" lvl="0" marL="457200" marR="0" rtl="0" algn="l">
              <a:lnSpc>
                <a:spcPct val="115000"/>
              </a:lnSpc>
              <a:spcBef>
                <a:spcPts val="0"/>
              </a:spcBef>
              <a:spcAft>
                <a:spcPts val="0"/>
              </a:spcAft>
              <a:buClr>
                <a:schemeClr val="lt1"/>
              </a:buClr>
              <a:buSzPts val="1800"/>
              <a:buFont typeface="Open Sans"/>
              <a:buChar char="●"/>
              <a:defRPr b="0" i="0" sz="1800" u="none" cap="none" strike="noStrike">
                <a:solidFill>
                  <a:schemeClr val="lt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lt1"/>
              </a:buClr>
              <a:buSzPts val="1400"/>
              <a:buFont typeface="Open Sans"/>
              <a:buChar char="■"/>
              <a:defRPr b="0" i="0" sz="1400" u="none" cap="none" strike="noStrike">
                <a:solidFill>
                  <a:schemeClr val="lt1"/>
                </a:solidFill>
                <a:latin typeface="Open Sans"/>
                <a:ea typeface="Open Sans"/>
                <a:cs typeface="Open Sans"/>
                <a:sym typeface="Open Sans"/>
              </a:defRPr>
            </a:lvl9pPr>
          </a:lstStyle>
          <a:p/>
        </p:txBody>
      </p:sp>
      <p:sp>
        <p:nvSpPr>
          <p:cNvPr id="49" name="Google Shape;49;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1pPr>
            <a:lvl2pPr lvl="1"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2pPr>
            <a:lvl3pPr lvl="2"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3pPr>
            <a:lvl4pPr lvl="3"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4pPr>
            <a:lvl5pPr lvl="4"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5pPr>
            <a:lvl6pPr lvl="5"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6pPr>
            <a:lvl7pPr lvl="6"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7pPr>
            <a:lvl8pPr lvl="7"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8pPr>
            <a:lvl9pPr lvl="8" marR="0" rtl="0" algn="l">
              <a:lnSpc>
                <a:spcPct val="100000"/>
              </a:lnSpc>
              <a:spcBef>
                <a:spcPts val="0"/>
              </a:spcBef>
              <a:spcAft>
                <a:spcPts val="0"/>
              </a:spcAft>
              <a:buClr>
                <a:schemeClr val="dk1"/>
              </a:buClr>
              <a:buSzPts val="4200"/>
              <a:buFont typeface="Economica"/>
              <a:buNone/>
              <a:defRPr b="0" i="0" sz="4200" u="none" cap="none" strike="noStrike">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marR="0" rtl="0" algn="l">
              <a:lnSpc>
                <a:spcPct val="115000"/>
              </a:lnSpc>
              <a:spcBef>
                <a:spcPts val="0"/>
              </a:spcBef>
              <a:spcAft>
                <a:spcPts val="0"/>
              </a:spcAft>
              <a:buClr>
                <a:schemeClr val="dk1"/>
              </a:buClr>
              <a:buSzPts val="1800"/>
              <a:buFont typeface="Open Sans"/>
              <a:buChar char="●"/>
              <a:defRPr b="0" i="0" sz="1800" u="none" cap="none" strike="noStrike">
                <a:solidFill>
                  <a:schemeClr val="dk1"/>
                </a:solidFill>
                <a:latin typeface="Open Sans"/>
                <a:ea typeface="Open Sans"/>
                <a:cs typeface="Open Sans"/>
                <a:sym typeface="Open Sans"/>
              </a:defRPr>
            </a:lvl1pPr>
            <a:lvl2pPr indent="-317500" lvl="1" marL="914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2pPr>
            <a:lvl3pPr indent="-317500" lvl="2" marL="1371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3pPr>
            <a:lvl4pPr indent="-317500" lvl="3" marL="18288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15000"/>
              </a:lnSpc>
              <a:spcBef>
                <a:spcPts val="1600"/>
              </a:spcBef>
              <a:spcAft>
                <a:spcPts val="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15000"/>
              </a:lnSpc>
              <a:spcBef>
                <a:spcPts val="1600"/>
              </a:spcBef>
              <a:spcAft>
                <a:spcPts val="1600"/>
              </a:spcAft>
              <a:buClr>
                <a:schemeClr val="dk1"/>
              </a:buClr>
              <a:buSzPts val="1400"/>
              <a:buFont typeface="Open Sans"/>
              <a:buChar char="■"/>
              <a:defRPr b="0" i="0" sz="1400" u="none" cap="none" strike="noStrike">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luxe">
    <p:bg>
      <p:bgPr>
        <a:solidFill>
          <a:schemeClr val="lt1"/>
        </a:solidFill>
      </p:bgPr>
    </p:bg>
    <p:spTree>
      <p:nvGrpSpPr>
        <p:cNvPr id="58" name="Shape 58"/>
        <p:cNvGrpSpPr/>
        <p:nvPr/>
      </p:nvGrpSpPr>
      <p:grpSpPr>
        <a:xfrm>
          <a:off x="0" y="0"/>
          <a:ext cx="0" cy="0"/>
          <a:chOff x="0" y="0"/>
          <a:chExt cx="0" cy="0"/>
        </a:xfrm>
      </p:grpSpPr>
      <p:sp>
        <p:nvSpPr>
          <p:cNvPr id="59" name="Google Shape;59;p13"/>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lstStyle>
            <a:lvl1pPr lvl="0"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rt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60" name="Google Shape;60;p13"/>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lstStyle>
            <a:lvl1pPr indent="-342900" lvl="0" marL="457200" rtl="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rtl="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rtl="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61" name="Google Shape;61;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1"/>
                </a:solidFill>
                <a:latin typeface="Economica"/>
                <a:ea typeface="Economica"/>
                <a:cs typeface="Economica"/>
                <a:sym typeface="Economica"/>
              </a:defRPr>
            </a:lvl1pPr>
            <a:lvl2pPr lvl="1" rtl="0" algn="r">
              <a:buNone/>
              <a:defRPr sz="1000">
                <a:solidFill>
                  <a:schemeClr val="dk1"/>
                </a:solidFill>
                <a:latin typeface="Economica"/>
                <a:ea typeface="Economica"/>
                <a:cs typeface="Economica"/>
                <a:sym typeface="Economica"/>
              </a:defRPr>
            </a:lvl2pPr>
            <a:lvl3pPr lvl="2" rtl="0" algn="r">
              <a:buNone/>
              <a:defRPr sz="1000">
                <a:solidFill>
                  <a:schemeClr val="dk1"/>
                </a:solidFill>
                <a:latin typeface="Economica"/>
                <a:ea typeface="Economica"/>
                <a:cs typeface="Economica"/>
                <a:sym typeface="Economica"/>
              </a:defRPr>
            </a:lvl3pPr>
            <a:lvl4pPr lvl="3" rtl="0" algn="r">
              <a:buNone/>
              <a:defRPr sz="1000">
                <a:solidFill>
                  <a:schemeClr val="dk1"/>
                </a:solidFill>
                <a:latin typeface="Economica"/>
                <a:ea typeface="Economica"/>
                <a:cs typeface="Economica"/>
                <a:sym typeface="Economica"/>
              </a:defRPr>
            </a:lvl4pPr>
            <a:lvl5pPr lvl="4" rtl="0" algn="r">
              <a:buNone/>
              <a:defRPr sz="1000">
                <a:solidFill>
                  <a:schemeClr val="dk1"/>
                </a:solidFill>
                <a:latin typeface="Economica"/>
                <a:ea typeface="Economica"/>
                <a:cs typeface="Economica"/>
                <a:sym typeface="Economica"/>
              </a:defRPr>
            </a:lvl5pPr>
            <a:lvl6pPr lvl="5" rtl="0" algn="r">
              <a:buNone/>
              <a:defRPr sz="1000">
                <a:solidFill>
                  <a:schemeClr val="dk1"/>
                </a:solidFill>
                <a:latin typeface="Economica"/>
                <a:ea typeface="Economica"/>
                <a:cs typeface="Economica"/>
                <a:sym typeface="Economica"/>
              </a:defRPr>
            </a:lvl6pPr>
            <a:lvl7pPr lvl="6" rtl="0" algn="r">
              <a:buNone/>
              <a:defRPr sz="1000">
                <a:solidFill>
                  <a:schemeClr val="dk1"/>
                </a:solidFill>
                <a:latin typeface="Economica"/>
                <a:ea typeface="Economica"/>
                <a:cs typeface="Economica"/>
                <a:sym typeface="Economica"/>
              </a:defRPr>
            </a:lvl7pPr>
            <a:lvl8pPr lvl="7" rtl="0" algn="r">
              <a:buNone/>
              <a:defRPr sz="1000">
                <a:solidFill>
                  <a:schemeClr val="dk1"/>
                </a:solidFill>
                <a:latin typeface="Economica"/>
                <a:ea typeface="Economica"/>
                <a:cs typeface="Economica"/>
                <a:sym typeface="Economica"/>
              </a:defRPr>
            </a:lvl8pPr>
            <a:lvl9pPr lvl="8" rtl="0"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1.png"/><Relationship Id="rId5"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 Id="rId3" Type="http://schemas.openxmlformats.org/officeDocument/2006/relationships/image" Target="../media/image5.png"/><Relationship Id="rId4" Type="http://schemas.openxmlformats.org/officeDocument/2006/relationships/image" Target="../media/image65.png"/><Relationship Id="rId5" Type="http://schemas.openxmlformats.org/officeDocument/2006/relationships/image" Target="../media/image11.png"/><Relationship Id="rId6" Type="http://schemas.openxmlformats.org/officeDocument/2006/relationships/image" Target="../media/image16.png"/></Relationships>
</file>

<file path=ppt/slides/_rels/slide13.xml.rels><?xml version="1.0" encoding="UTF-8" standalone="yes"?><Relationships xmlns="http://schemas.openxmlformats.org/package/2006/relationships"><Relationship Id="rId11" Type="http://schemas.openxmlformats.org/officeDocument/2006/relationships/image" Target="../media/image29.jpg"/><Relationship Id="rId10" Type="http://schemas.openxmlformats.org/officeDocument/2006/relationships/image" Target="../media/image27.jpg"/><Relationship Id="rId13" Type="http://schemas.openxmlformats.org/officeDocument/2006/relationships/image" Target="../media/image23.png"/><Relationship Id="rId12" Type="http://schemas.openxmlformats.org/officeDocument/2006/relationships/image" Target="../media/image74.png"/><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21.png"/><Relationship Id="rId9" Type="http://schemas.openxmlformats.org/officeDocument/2006/relationships/image" Target="../media/image19.jpg"/><Relationship Id="rId15" Type="http://schemas.openxmlformats.org/officeDocument/2006/relationships/image" Target="../media/image71.png"/><Relationship Id="rId14" Type="http://schemas.openxmlformats.org/officeDocument/2006/relationships/image" Target="../media/image30.png"/><Relationship Id="rId16" Type="http://schemas.openxmlformats.org/officeDocument/2006/relationships/image" Target="../media/image31.png"/><Relationship Id="rId5" Type="http://schemas.openxmlformats.org/officeDocument/2006/relationships/image" Target="../media/image26.png"/><Relationship Id="rId6" Type="http://schemas.openxmlformats.org/officeDocument/2006/relationships/image" Target="../media/image20.png"/><Relationship Id="rId7" Type="http://schemas.openxmlformats.org/officeDocument/2006/relationships/image" Target="../media/image17.png"/><Relationship Id="rId8"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2.png"/><Relationship Id="rId4" Type="http://schemas.openxmlformats.org/officeDocument/2006/relationships/image" Target="../media/image28.png"/><Relationship Id="rId5" Type="http://schemas.openxmlformats.org/officeDocument/2006/relationships/image" Target="../media/image4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43.png"/><Relationship Id="rId4" Type="http://schemas.openxmlformats.org/officeDocument/2006/relationships/image" Target="../media/image33.png"/><Relationship Id="rId5" Type="http://schemas.openxmlformats.org/officeDocument/2006/relationships/image" Target="../media/image36.png"/><Relationship Id="rId6" Type="http://schemas.openxmlformats.org/officeDocument/2006/relationships/image" Target="../media/image35.png"/><Relationship Id="rId7" Type="http://schemas.openxmlformats.org/officeDocument/2006/relationships/image" Target="../media/image4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39.png"/><Relationship Id="rId4" Type="http://schemas.openxmlformats.org/officeDocument/2006/relationships/image" Target="../media/image57.png"/><Relationship Id="rId9" Type="http://schemas.openxmlformats.org/officeDocument/2006/relationships/image" Target="../media/image75.png"/><Relationship Id="rId5" Type="http://schemas.openxmlformats.org/officeDocument/2006/relationships/image" Target="../media/image49.png"/><Relationship Id="rId6" Type="http://schemas.openxmlformats.org/officeDocument/2006/relationships/image" Target="../media/image41.png"/><Relationship Id="rId7" Type="http://schemas.openxmlformats.org/officeDocument/2006/relationships/image" Target="../media/image45.png"/><Relationship Id="rId8"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7.png"/><Relationship Id="rId4" Type="http://schemas.openxmlformats.org/officeDocument/2006/relationships/image" Target="../media/image44.png"/><Relationship Id="rId9" Type="http://schemas.openxmlformats.org/officeDocument/2006/relationships/image" Target="../media/image52.png"/><Relationship Id="rId5" Type="http://schemas.openxmlformats.org/officeDocument/2006/relationships/image" Target="../media/image46.png"/><Relationship Id="rId6" Type="http://schemas.openxmlformats.org/officeDocument/2006/relationships/image" Target="../media/image70.png"/><Relationship Id="rId7" Type="http://schemas.openxmlformats.org/officeDocument/2006/relationships/image" Target="../media/image48.png"/><Relationship Id="rId8" Type="http://schemas.openxmlformats.org/officeDocument/2006/relationships/image" Target="../media/image5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5.png"/><Relationship Id="rId6"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image" Target="../media/image76.png"/><Relationship Id="rId10" Type="http://schemas.openxmlformats.org/officeDocument/2006/relationships/image" Target="../media/image61.png"/><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68.png"/><Relationship Id="rId4" Type="http://schemas.openxmlformats.org/officeDocument/2006/relationships/image" Target="../media/image58.png"/><Relationship Id="rId9" Type="http://schemas.openxmlformats.org/officeDocument/2006/relationships/image" Target="../media/image63.png"/><Relationship Id="rId5" Type="http://schemas.openxmlformats.org/officeDocument/2006/relationships/image" Target="../media/image59.png"/><Relationship Id="rId6" Type="http://schemas.openxmlformats.org/officeDocument/2006/relationships/image" Target="../media/image56.png"/><Relationship Id="rId7" Type="http://schemas.openxmlformats.org/officeDocument/2006/relationships/image" Target="../media/image60.png"/><Relationship Id="rId8" Type="http://schemas.openxmlformats.org/officeDocument/2006/relationships/image" Target="../media/image6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6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64.png"/><Relationship Id="rId4" Type="http://schemas.openxmlformats.org/officeDocument/2006/relationships/image" Target="../media/image76.png"/><Relationship Id="rId5" Type="http://schemas.openxmlformats.org/officeDocument/2006/relationships/image" Target="../media/image67.png"/><Relationship Id="rId6" Type="http://schemas.openxmlformats.org/officeDocument/2006/relationships/image" Target="../media/image69.png"/><Relationship Id="rId7" Type="http://schemas.openxmlformats.org/officeDocument/2006/relationships/image" Target="../media/image72.png"/><Relationship Id="rId8" Type="http://schemas.openxmlformats.org/officeDocument/2006/relationships/image" Target="../media/image6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4.png"/><Relationship Id="rId4" Type="http://schemas.openxmlformats.org/officeDocument/2006/relationships/image" Target="../media/image8.png"/><Relationship Id="rId5" Type="http://schemas.openxmlformats.org/officeDocument/2006/relationships/image" Target="../media/image7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5.png"/><Relationship Id="rId4" Type="http://schemas.openxmlformats.org/officeDocument/2006/relationships/image" Target="../media/image18.png"/><Relationship Id="rId5" Type="http://schemas.openxmlformats.org/officeDocument/2006/relationships/image" Target="../media/image10.png"/><Relationship Id="rId6"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5"/>
          <p:cNvSpPr txBox="1"/>
          <p:nvPr>
            <p:ph type="title"/>
          </p:nvPr>
        </p:nvSpPr>
        <p:spPr>
          <a:xfrm>
            <a:off x="5155950" y="1382025"/>
            <a:ext cx="3905100" cy="1670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sz="2400"/>
              <a:t>Gestão e</a:t>
            </a:r>
            <a:r>
              <a:rPr lang="pt-BR" sz="2200"/>
              <a:t> abertura de dados para pesquisa: processo de construção coletiva de diretrizes institucionais no campo da saúde pública brasileira</a:t>
            </a:r>
            <a:endParaRPr sz="2200"/>
          </a:p>
        </p:txBody>
      </p:sp>
      <p:sp>
        <p:nvSpPr>
          <p:cNvPr id="116" name="Google Shape;116;p25"/>
          <p:cNvSpPr txBox="1"/>
          <p:nvPr>
            <p:ph idx="4294967295" type="subTitle"/>
          </p:nvPr>
        </p:nvSpPr>
        <p:spPr>
          <a:xfrm>
            <a:off x="5171450" y="3422225"/>
            <a:ext cx="4024800" cy="444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t-BR" sz="1400">
                <a:latin typeface="Economica"/>
                <a:ea typeface="Economica"/>
                <a:cs typeface="Economica"/>
                <a:sym typeface="Economica"/>
              </a:rPr>
              <a:t>Paula Xavier</a:t>
            </a:r>
            <a:br>
              <a:rPr b="1" lang="pt-BR" sz="1400">
                <a:latin typeface="Economica"/>
                <a:ea typeface="Economica"/>
                <a:cs typeface="Economica"/>
                <a:sym typeface="Economica"/>
              </a:rPr>
            </a:br>
            <a:endParaRPr b="1" sz="1400">
              <a:latin typeface="Economica"/>
              <a:ea typeface="Economica"/>
              <a:cs typeface="Economica"/>
              <a:sym typeface="Economica"/>
            </a:endParaRPr>
          </a:p>
          <a:p>
            <a:pPr indent="0" lvl="0" marL="0" rtl="0" algn="l">
              <a:lnSpc>
                <a:spcPct val="100000"/>
              </a:lnSpc>
              <a:spcBef>
                <a:spcPts val="0"/>
              </a:spcBef>
              <a:spcAft>
                <a:spcPts val="0"/>
              </a:spcAft>
              <a:buNone/>
            </a:pPr>
            <a:r>
              <a:rPr lang="pt-BR" sz="1400">
                <a:latin typeface="Economica"/>
                <a:ea typeface="Economica"/>
                <a:cs typeface="Economica"/>
                <a:sym typeface="Economica"/>
              </a:rPr>
              <a:t>Grupo de Trabalho em Ciência Aberta </a:t>
            </a:r>
            <a:endParaRPr sz="1400">
              <a:latin typeface="Economica"/>
              <a:ea typeface="Economica"/>
              <a:cs typeface="Economica"/>
              <a:sym typeface="Economica"/>
            </a:endParaRPr>
          </a:p>
          <a:p>
            <a:pPr indent="0" lvl="0" marL="0" rtl="0" algn="l">
              <a:lnSpc>
                <a:spcPct val="100000"/>
              </a:lnSpc>
              <a:spcBef>
                <a:spcPts val="0"/>
              </a:spcBef>
              <a:spcAft>
                <a:spcPts val="0"/>
              </a:spcAft>
              <a:buNone/>
            </a:pPr>
            <a:r>
              <a:rPr lang="pt-BR" sz="1400">
                <a:latin typeface="Economica"/>
                <a:ea typeface="Economica"/>
                <a:cs typeface="Economica"/>
                <a:sym typeface="Economica"/>
              </a:rPr>
              <a:t>Vice-presidência de Educação, Informação e Comunicação (VPEIC)</a:t>
            </a:r>
            <a:endParaRPr b="1" sz="1400">
              <a:latin typeface="Economica"/>
              <a:ea typeface="Economica"/>
              <a:cs typeface="Economica"/>
              <a:sym typeface="Economica"/>
            </a:endParaRPr>
          </a:p>
        </p:txBody>
      </p:sp>
      <p:pic>
        <p:nvPicPr>
          <p:cNvPr id="117" name="Google Shape;117;p25"/>
          <p:cNvPicPr preferRelativeResize="0"/>
          <p:nvPr/>
        </p:nvPicPr>
        <p:blipFill>
          <a:blip r:embed="rId3">
            <a:alphaModFix/>
          </a:blip>
          <a:stretch>
            <a:fillRect/>
          </a:stretch>
        </p:blipFill>
        <p:spPr>
          <a:xfrm>
            <a:off x="207475" y="144575"/>
            <a:ext cx="1777609" cy="616325"/>
          </a:xfrm>
          <a:prstGeom prst="rect">
            <a:avLst/>
          </a:prstGeom>
          <a:noFill/>
          <a:ln>
            <a:noFill/>
          </a:ln>
        </p:spPr>
      </p:pic>
      <p:pic>
        <p:nvPicPr>
          <p:cNvPr id="118" name="Google Shape;118;p25"/>
          <p:cNvPicPr preferRelativeResize="0"/>
          <p:nvPr/>
        </p:nvPicPr>
        <p:blipFill>
          <a:blip r:embed="rId4">
            <a:alphaModFix/>
          </a:blip>
          <a:stretch>
            <a:fillRect/>
          </a:stretch>
        </p:blipFill>
        <p:spPr>
          <a:xfrm>
            <a:off x="8153400" y="4709941"/>
            <a:ext cx="628025" cy="220400"/>
          </a:xfrm>
          <a:prstGeom prst="rect">
            <a:avLst/>
          </a:prstGeom>
          <a:noFill/>
          <a:ln>
            <a:noFill/>
          </a:ln>
        </p:spPr>
      </p:pic>
      <p:pic>
        <p:nvPicPr>
          <p:cNvPr id="119" name="Google Shape;119;p25"/>
          <p:cNvPicPr preferRelativeResize="0"/>
          <p:nvPr/>
        </p:nvPicPr>
        <p:blipFill>
          <a:blip r:embed="rId5">
            <a:alphaModFix/>
          </a:blip>
          <a:stretch>
            <a:fillRect/>
          </a:stretch>
        </p:blipFill>
        <p:spPr>
          <a:xfrm>
            <a:off x="283675" y="1419864"/>
            <a:ext cx="4692499" cy="3152137"/>
          </a:xfrm>
          <a:prstGeom prst="rect">
            <a:avLst/>
          </a:prstGeom>
          <a:noFill/>
          <a:ln>
            <a:noFill/>
          </a:ln>
        </p:spPr>
      </p:pic>
      <p:sp>
        <p:nvSpPr>
          <p:cNvPr id="120" name="Google Shape;120;p25"/>
          <p:cNvSpPr txBox="1"/>
          <p:nvPr>
            <p:ph idx="4294967295" type="subTitle"/>
          </p:nvPr>
        </p:nvSpPr>
        <p:spPr>
          <a:xfrm>
            <a:off x="6822525" y="306650"/>
            <a:ext cx="2022600" cy="444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lang="pt-BR" sz="1200">
                <a:latin typeface="Economica"/>
                <a:ea typeface="Economica"/>
                <a:cs typeface="Economica"/>
                <a:sym typeface="Economica"/>
              </a:rPr>
              <a:t>Fórum de Unidades Regionais (FUR)</a:t>
            </a:r>
            <a:endParaRPr b="1" i="0" sz="1200" u="none" cap="none" strike="noStrike">
              <a:solidFill>
                <a:schemeClr val="dk1"/>
              </a:solidFill>
              <a:latin typeface="Economica"/>
              <a:ea typeface="Economica"/>
              <a:cs typeface="Economica"/>
              <a:sym typeface="Economica"/>
            </a:endParaRPr>
          </a:p>
          <a:p>
            <a:pPr indent="0" lvl="0" marL="0" marR="0" rtl="0" algn="ctr">
              <a:lnSpc>
                <a:spcPct val="115000"/>
              </a:lnSpc>
              <a:spcBef>
                <a:spcPts val="0"/>
              </a:spcBef>
              <a:spcAft>
                <a:spcPts val="1600"/>
              </a:spcAft>
              <a:buClr>
                <a:schemeClr val="dk1"/>
              </a:buClr>
              <a:buSzPts val="1800"/>
              <a:buFont typeface="Open Sans"/>
              <a:buNone/>
            </a:pPr>
            <a:r>
              <a:rPr b="1" lang="pt-BR" sz="1200">
                <a:latin typeface="Economica"/>
                <a:ea typeface="Economica"/>
                <a:cs typeface="Economica"/>
                <a:sym typeface="Economica"/>
              </a:rPr>
              <a:t>Manaus</a:t>
            </a:r>
            <a:r>
              <a:rPr b="1" i="0" lang="pt-BR" sz="1200" u="none" cap="none" strike="noStrike">
                <a:solidFill>
                  <a:schemeClr val="dk1"/>
                </a:solidFill>
                <a:latin typeface="Economica"/>
                <a:ea typeface="Economica"/>
                <a:cs typeface="Economica"/>
                <a:sym typeface="Economica"/>
              </a:rPr>
              <a:t>,  ju</a:t>
            </a:r>
            <a:r>
              <a:rPr b="1" lang="pt-BR" sz="1200">
                <a:latin typeface="Economica"/>
                <a:ea typeface="Economica"/>
                <a:cs typeface="Economica"/>
                <a:sym typeface="Economica"/>
              </a:rPr>
              <a:t>l</a:t>
            </a:r>
            <a:r>
              <a:rPr b="1" i="0" lang="pt-BR" sz="1200" u="none" cap="none" strike="noStrike">
                <a:solidFill>
                  <a:schemeClr val="dk1"/>
                </a:solidFill>
                <a:latin typeface="Economica"/>
                <a:ea typeface="Economica"/>
                <a:cs typeface="Economica"/>
                <a:sym typeface="Economica"/>
              </a:rPr>
              <a:t>ho de  2018</a:t>
            </a:r>
            <a:endParaRPr b="1" i="0" sz="1200" u="none" cap="none" strike="noStrike">
              <a:solidFill>
                <a:schemeClr val="dk1"/>
              </a:solidFill>
              <a:latin typeface="Economica"/>
              <a:ea typeface="Economica"/>
              <a:cs typeface="Economica"/>
              <a:sym typeface="Economic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325450"/>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a:t>Do Acesso Aberto à Ciência Aberta:</a:t>
            </a:r>
            <a:endParaRPr sz="3000"/>
          </a:p>
        </p:txBody>
      </p:sp>
      <p:pic>
        <p:nvPicPr>
          <p:cNvPr id="210" name="Google Shape;210;p34"/>
          <p:cNvPicPr preferRelativeResize="0"/>
          <p:nvPr/>
        </p:nvPicPr>
        <p:blipFill>
          <a:blip r:embed="rId3">
            <a:alphaModFix/>
          </a:blip>
          <a:stretch>
            <a:fillRect/>
          </a:stretch>
        </p:blipFill>
        <p:spPr>
          <a:xfrm>
            <a:off x="621650" y="1615925"/>
            <a:ext cx="2350425" cy="2233375"/>
          </a:xfrm>
          <a:prstGeom prst="rect">
            <a:avLst/>
          </a:prstGeom>
          <a:noFill/>
          <a:ln>
            <a:noFill/>
          </a:ln>
        </p:spPr>
      </p:pic>
      <p:sp>
        <p:nvSpPr>
          <p:cNvPr id="211" name="Google Shape;211;p34"/>
          <p:cNvSpPr txBox="1"/>
          <p:nvPr>
            <p:ph idx="4294967295" type="body"/>
          </p:nvPr>
        </p:nvSpPr>
        <p:spPr>
          <a:xfrm>
            <a:off x="3858150" y="3939125"/>
            <a:ext cx="2494500" cy="1017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100"/>
              <a:t>Caráter mandatório</a:t>
            </a:r>
            <a:endParaRPr b="1" sz="1100"/>
          </a:p>
          <a:p>
            <a:pPr indent="-298450" lvl="0" marL="457200" rtl="0" algn="l">
              <a:spcBef>
                <a:spcPts val="800"/>
              </a:spcBef>
              <a:spcAft>
                <a:spcPts val="0"/>
              </a:spcAft>
              <a:buSzPts val="1100"/>
              <a:buChar char="●"/>
            </a:pPr>
            <a:r>
              <a:rPr lang="pt-BR" sz="1100"/>
              <a:t>Artigos científicos  </a:t>
            </a:r>
            <a:endParaRPr sz="1100"/>
          </a:p>
          <a:p>
            <a:pPr indent="-298450" lvl="0" marL="457200" rtl="0" algn="l">
              <a:spcBef>
                <a:spcPts val="0"/>
              </a:spcBef>
              <a:spcAft>
                <a:spcPts val="0"/>
              </a:spcAft>
              <a:buSzPts val="1100"/>
              <a:buChar char="●"/>
            </a:pPr>
            <a:r>
              <a:rPr lang="pt-BR" sz="1100"/>
              <a:t>Dissertações</a:t>
            </a:r>
            <a:endParaRPr sz="1100"/>
          </a:p>
          <a:p>
            <a:pPr indent="-298450" lvl="0" marL="457200" rtl="0" algn="l">
              <a:spcBef>
                <a:spcPts val="0"/>
              </a:spcBef>
              <a:spcAft>
                <a:spcPts val="0"/>
              </a:spcAft>
              <a:buSzPts val="1100"/>
              <a:buChar char="●"/>
            </a:pPr>
            <a:r>
              <a:rPr lang="pt-BR" sz="1100"/>
              <a:t>Teses</a:t>
            </a:r>
            <a:endParaRPr sz="1100"/>
          </a:p>
        </p:txBody>
      </p:sp>
      <p:sp>
        <p:nvSpPr>
          <p:cNvPr id="212" name="Google Shape;212;p34"/>
          <p:cNvSpPr txBox="1"/>
          <p:nvPr>
            <p:ph idx="4294967295" type="body"/>
          </p:nvPr>
        </p:nvSpPr>
        <p:spPr>
          <a:xfrm>
            <a:off x="6277800" y="3881975"/>
            <a:ext cx="2647200" cy="115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100"/>
              <a:t>Governança em rede</a:t>
            </a:r>
            <a:endParaRPr sz="1100"/>
          </a:p>
          <a:p>
            <a:pPr indent="-298450" lvl="0" marL="457200" rtl="0" algn="l">
              <a:spcBef>
                <a:spcPts val="800"/>
              </a:spcBef>
              <a:spcAft>
                <a:spcPts val="0"/>
              </a:spcAft>
              <a:buSzPts val="1100"/>
              <a:buChar char="●"/>
            </a:pPr>
            <a:r>
              <a:rPr lang="pt-BR" sz="1100"/>
              <a:t>Comitê de Regulação</a:t>
            </a:r>
            <a:endParaRPr sz="1100"/>
          </a:p>
          <a:p>
            <a:pPr indent="-298450" lvl="0" marL="457200" rtl="0" algn="l">
              <a:spcBef>
                <a:spcPts val="0"/>
              </a:spcBef>
              <a:spcAft>
                <a:spcPts val="0"/>
              </a:spcAft>
              <a:buSzPts val="1100"/>
              <a:buChar char="●"/>
            </a:pPr>
            <a:r>
              <a:rPr lang="pt-BR" sz="1100"/>
              <a:t>Comitê Gestor </a:t>
            </a:r>
            <a:endParaRPr sz="1100"/>
          </a:p>
          <a:p>
            <a:pPr indent="-298450" lvl="0" marL="457200" rtl="0" algn="l">
              <a:spcBef>
                <a:spcPts val="0"/>
              </a:spcBef>
              <a:spcAft>
                <a:spcPts val="0"/>
              </a:spcAft>
              <a:buSzPts val="1100"/>
              <a:buChar char="●"/>
            </a:pPr>
            <a:r>
              <a:rPr lang="pt-BR" sz="1100"/>
              <a:t>Núcleos de Acesso Aberto ao Conhecimento</a:t>
            </a:r>
            <a:endParaRPr sz="1100"/>
          </a:p>
        </p:txBody>
      </p:sp>
      <p:sp>
        <p:nvSpPr>
          <p:cNvPr id="213" name="Google Shape;213;p3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4"/>
          <p:cNvSpPr txBox="1"/>
          <p:nvPr>
            <p:ph type="title"/>
          </p:nvPr>
        </p:nvSpPr>
        <p:spPr>
          <a:xfrm>
            <a:off x="3327303" y="1413375"/>
            <a:ext cx="5597400" cy="6468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1" lang="pt-BR" sz="1600">
                <a:solidFill>
                  <a:srgbClr val="000000"/>
                </a:solidFill>
                <a:latin typeface="Open Sans"/>
                <a:ea typeface="Open Sans"/>
                <a:cs typeface="Open Sans"/>
                <a:sym typeface="Open Sans"/>
              </a:rPr>
              <a:t>2014 - </a:t>
            </a:r>
            <a:r>
              <a:rPr b="1" i="0" lang="pt-BR" sz="1600" u="none" cap="none" strike="noStrike">
                <a:solidFill>
                  <a:srgbClr val="000000"/>
                </a:solidFill>
                <a:latin typeface="Open Sans"/>
                <a:ea typeface="Open Sans"/>
                <a:cs typeface="Open Sans"/>
                <a:sym typeface="Open Sans"/>
              </a:rPr>
              <a:t>Política de Acesso Aberto ao Conhecimento</a:t>
            </a:r>
            <a:endParaRPr b="1" sz="1600">
              <a:solidFill>
                <a:srgbClr val="000000"/>
              </a:solidFill>
              <a:latin typeface="Open Sans"/>
              <a:ea typeface="Open Sans"/>
              <a:cs typeface="Open Sans"/>
              <a:sym typeface="Open Sans"/>
            </a:endParaRPr>
          </a:p>
        </p:txBody>
      </p:sp>
      <p:sp>
        <p:nvSpPr>
          <p:cNvPr id="215" name="Google Shape;215;p34"/>
          <p:cNvSpPr/>
          <p:nvPr/>
        </p:nvSpPr>
        <p:spPr>
          <a:xfrm>
            <a:off x="4028275" y="2272075"/>
            <a:ext cx="4439700" cy="1323300"/>
          </a:xfrm>
          <a:prstGeom prst="rect">
            <a:avLst/>
          </a:prstGeom>
          <a:no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None/>
            </a:pPr>
            <a:r>
              <a:rPr i="0" lang="pt-BR" sz="1600" u="none" cap="none" strike="noStrike">
                <a:solidFill>
                  <a:srgbClr val="000000"/>
                </a:solidFill>
                <a:latin typeface="Open Sans"/>
                <a:ea typeface="Open Sans"/>
                <a:cs typeface="Open Sans"/>
                <a:sym typeface="Open Sans"/>
              </a:rPr>
              <a:t>“...garantir à sociedade o </a:t>
            </a:r>
            <a:r>
              <a:rPr b="1" i="0" lang="pt-BR" sz="1600" u="none" cap="none" strike="noStrike">
                <a:solidFill>
                  <a:srgbClr val="000000"/>
                </a:solidFill>
                <a:latin typeface="Open Sans"/>
                <a:ea typeface="Open Sans"/>
                <a:cs typeface="Open Sans"/>
                <a:sym typeface="Open Sans"/>
              </a:rPr>
              <a:t>acesso gratuito, público e aberto </a:t>
            </a:r>
            <a:r>
              <a:rPr i="0" lang="pt-BR" sz="1600" u="none" cap="none" strike="noStrike">
                <a:solidFill>
                  <a:srgbClr val="000000"/>
                </a:solidFill>
                <a:latin typeface="Open Sans"/>
                <a:ea typeface="Open Sans"/>
                <a:cs typeface="Open Sans"/>
                <a:sym typeface="Open Sans"/>
              </a:rPr>
              <a:t>ao conteúdo integral de toda </a:t>
            </a:r>
            <a:r>
              <a:rPr b="1" i="0" lang="pt-BR" sz="1600" u="none" cap="none" strike="noStrike">
                <a:solidFill>
                  <a:srgbClr val="000000"/>
                </a:solidFill>
                <a:latin typeface="Open Sans"/>
                <a:ea typeface="Open Sans"/>
                <a:cs typeface="Open Sans"/>
                <a:sym typeface="Open Sans"/>
              </a:rPr>
              <a:t>obra intelectual </a:t>
            </a:r>
            <a:r>
              <a:rPr i="0" lang="pt-BR" sz="1600" u="none" cap="none" strike="noStrike">
                <a:solidFill>
                  <a:srgbClr val="000000"/>
                </a:solidFill>
                <a:latin typeface="Open Sans"/>
                <a:ea typeface="Open Sans"/>
                <a:cs typeface="Open Sans"/>
                <a:sym typeface="Open Sans"/>
              </a:rPr>
              <a:t>produzida pela Fiocruz.” </a:t>
            </a:r>
            <a:endParaRPr sz="1600">
              <a:latin typeface="Open Sans"/>
              <a:ea typeface="Open Sans"/>
              <a:cs typeface="Open Sans"/>
              <a:sym typeface="Open Sans"/>
            </a:endParaRPr>
          </a:p>
        </p:txBody>
      </p:sp>
      <p:cxnSp>
        <p:nvCxnSpPr>
          <p:cNvPr id="216" name="Google Shape;216;p34"/>
          <p:cNvCxnSpPr/>
          <p:nvPr/>
        </p:nvCxnSpPr>
        <p:spPr>
          <a:xfrm flipH="1">
            <a:off x="3734075" y="3842396"/>
            <a:ext cx="5645700" cy="8700"/>
          </a:xfrm>
          <a:prstGeom prst="straightConnector1">
            <a:avLst/>
          </a:prstGeom>
          <a:noFill/>
          <a:ln cap="flat" cmpd="sng" w="9525">
            <a:solidFill>
              <a:srgbClr val="B7B7B7"/>
            </a:solidFill>
            <a:prstDash val="solid"/>
            <a:round/>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cxnSp>
        <p:nvCxnSpPr>
          <p:cNvPr id="221" name="Google Shape;221;p35"/>
          <p:cNvCxnSpPr/>
          <p:nvPr/>
        </p:nvCxnSpPr>
        <p:spPr>
          <a:xfrm flipH="1" rot="10800000">
            <a:off x="174950" y="2904359"/>
            <a:ext cx="8831147" cy="34791"/>
          </a:xfrm>
          <a:prstGeom prst="straightConnector1">
            <a:avLst/>
          </a:prstGeom>
          <a:noFill/>
          <a:ln cap="flat" cmpd="sng" w="28575">
            <a:solidFill>
              <a:srgbClr val="99D6B7"/>
            </a:solidFill>
            <a:prstDash val="dot"/>
            <a:round/>
            <a:headEnd len="lg" w="lg" type="oval"/>
            <a:tailEnd len="lg" w="lg" type="stealth"/>
          </a:ln>
        </p:spPr>
      </p:cxnSp>
      <p:sp>
        <p:nvSpPr>
          <p:cNvPr id="222" name="Google Shape;222;p35"/>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0" i="0" lang="pt-BR" sz="4200" u="none" cap="none" strike="noStrike">
                <a:solidFill>
                  <a:schemeClr val="dk1"/>
                </a:solidFill>
                <a:latin typeface="Economica"/>
                <a:ea typeface="Economica"/>
                <a:cs typeface="Economica"/>
                <a:sym typeface="Economica"/>
              </a:rPr>
              <a:t>Ciência Aberta na Fiocruz</a:t>
            </a:r>
            <a:endParaRPr b="0" i="0" sz="4200" u="none" cap="none" strike="noStrike">
              <a:solidFill>
                <a:schemeClr val="dk1"/>
              </a:solidFill>
              <a:latin typeface="Economica"/>
              <a:ea typeface="Economica"/>
              <a:cs typeface="Economica"/>
              <a:sym typeface="Economica"/>
            </a:endParaRPr>
          </a:p>
        </p:txBody>
      </p:sp>
      <p:grpSp>
        <p:nvGrpSpPr>
          <p:cNvPr id="223" name="Google Shape;223;p35"/>
          <p:cNvGrpSpPr/>
          <p:nvPr/>
        </p:nvGrpSpPr>
        <p:grpSpPr>
          <a:xfrm>
            <a:off x="2494200" y="2862653"/>
            <a:ext cx="129000" cy="614135"/>
            <a:chOff x="3484800" y="2862533"/>
            <a:chExt cx="129000" cy="773080"/>
          </a:xfrm>
        </p:grpSpPr>
        <p:sp>
          <p:nvSpPr>
            <p:cNvPr id="224" name="Google Shape;224;p35"/>
            <p:cNvSpPr/>
            <p:nvPr/>
          </p:nvSpPr>
          <p:spPr>
            <a:xfrm>
              <a:off x="3484800" y="2862533"/>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5" name="Google Shape;225;p35"/>
            <p:cNvCxnSpPr/>
            <p:nvPr/>
          </p:nvCxnSpPr>
          <p:spPr>
            <a:xfrm>
              <a:off x="3546200" y="2991513"/>
              <a:ext cx="0" cy="644100"/>
            </a:xfrm>
            <a:prstGeom prst="straightConnector1">
              <a:avLst/>
            </a:prstGeom>
            <a:noFill/>
            <a:ln cap="rnd" cmpd="sng" w="22225">
              <a:solidFill>
                <a:schemeClr val="accent5"/>
              </a:solidFill>
              <a:prstDash val="solid"/>
              <a:round/>
              <a:headEnd len="sm" w="sm" type="oval"/>
              <a:tailEnd len="med" w="med" type="oval"/>
            </a:ln>
          </p:spPr>
        </p:cxnSp>
      </p:grpSp>
      <p:grpSp>
        <p:nvGrpSpPr>
          <p:cNvPr id="226" name="Google Shape;226;p35"/>
          <p:cNvGrpSpPr/>
          <p:nvPr/>
        </p:nvGrpSpPr>
        <p:grpSpPr>
          <a:xfrm>
            <a:off x="352900" y="1737738"/>
            <a:ext cx="129000" cy="1254971"/>
            <a:chOff x="1553050" y="1736575"/>
            <a:chExt cx="129000" cy="1254971"/>
          </a:xfrm>
        </p:grpSpPr>
        <p:sp>
          <p:nvSpPr>
            <p:cNvPr id="227" name="Google Shape;227;p35"/>
            <p:cNvSpPr/>
            <p:nvPr/>
          </p:nvSpPr>
          <p:spPr>
            <a:xfrm>
              <a:off x="1553050" y="2862546"/>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28" name="Google Shape;228;p35"/>
            <p:cNvCxnSpPr/>
            <p:nvPr/>
          </p:nvCxnSpPr>
          <p:spPr>
            <a:xfrm rot="10800000">
              <a:off x="1614125" y="1736575"/>
              <a:ext cx="0" cy="1128300"/>
            </a:xfrm>
            <a:prstGeom prst="straightConnector1">
              <a:avLst/>
            </a:prstGeom>
            <a:noFill/>
            <a:ln cap="rnd" cmpd="sng" w="22225">
              <a:solidFill>
                <a:schemeClr val="accent5"/>
              </a:solidFill>
              <a:prstDash val="solid"/>
              <a:round/>
              <a:headEnd len="sm" w="sm" type="oval"/>
              <a:tailEnd len="med" w="med" type="oval"/>
            </a:ln>
          </p:spPr>
        </p:cxnSp>
      </p:grpSp>
      <p:grpSp>
        <p:nvGrpSpPr>
          <p:cNvPr id="229" name="Google Shape;229;p35"/>
          <p:cNvGrpSpPr/>
          <p:nvPr/>
        </p:nvGrpSpPr>
        <p:grpSpPr>
          <a:xfrm>
            <a:off x="3048575" y="1704538"/>
            <a:ext cx="129000" cy="1257296"/>
            <a:chOff x="5144075" y="1736575"/>
            <a:chExt cx="129000" cy="1257296"/>
          </a:xfrm>
        </p:grpSpPr>
        <p:sp>
          <p:nvSpPr>
            <p:cNvPr id="230" name="Google Shape;230;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1" name="Google Shape;231;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
        <p:nvSpPr>
          <p:cNvPr id="232" name="Google Shape;232;p35"/>
          <p:cNvSpPr txBox="1"/>
          <p:nvPr>
            <p:ph idx="4294967295" type="body"/>
          </p:nvPr>
        </p:nvSpPr>
        <p:spPr>
          <a:xfrm>
            <a:off x="481900" y="1549075"/>
            <a:ext cx="2141400" cy="1098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GTCA</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Fev 2017</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Constituição do GT </a:t>
            </a:r>
            <a:br>
              <a:rPr b="0" i="0" lang="pt-BR" sz="1100" u="none" cap="none" strike="noStrike">
                <a:solidFill>
                  <a:schemeClr val="dk1"/>
                </a:solidFill>
                <a:latin typeface="Open Sans"/>
                <a:ea typeface="Open Sans"/>
                <a:cs typeface="Open Sans"/>
                <a:sym typeface="Open Sans"/>
              </a:rPr>
            </a:br>
            <a:r>
              <a:rPr b="0" i="0" lang="pt-BR" sz="1100" u="none" cap="none" strike="noStrike">
                <a:solidFill>
                  <a:schemeClr val="dk1"/>
                </a:solidFill>
                <a:latin typeface="Open Sans"/>
                <a:ea typeface="Open Sans"/>
                <a:cs typeface="Open Sans"/>
                <a:sym typeface="Open Sans"/>
              </a:rPr>
              <a:t>Definição das estratégias: pesquisa, política, pilotos, capacitação</a:t>
            </a:r>
            <a:endParaRPr b="0" i="0" sz="1100" u="none" cap="none" strike="noStrike">
              <a:solidFill>
                <a:schemeClr val="dk1"/>
              </a:solidFill>
              <a:latin typeface="Open Sans"/>
              <a:ea typeface="Open Sans"/>
              <a:cs typeface="Open Sans"/>
              <a:sym typeface="Open Sans"/>
            </a:endParaRPr>
          </a:p>
        </p:txBody>
      </p:sp>
      <p:sp>
        <p:nvSpPr>
          <p:cNvPr id="233" name="Google Shape;233;p35"/>
          <p:cNvSpPr txBox="1"/>
          <p:nvPr>
            <p:ph idx="4294967295" type="body"/>
          </p:nvPr>
        </p:nvSpPr>
        <p:spPr>
          <a:xfrm>
            <a:off x="790575" y="3290550"/>
            <a:ext cx="4632900" cy="13386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Pesquisa aplicada</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2017</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1" lang="pt-BR" sz="1100" u="none" cap="none" strike="noStrike">
                <a:solidFill>
                  <a:schemeClr val="dk1"/>
                </a:solidFill>
                <a:latin typeface="Open Sans"/>
                <a:ea typeface="Open Sans"/>
                <a:cs typeface="Open Sans"/>
                <a:sym typeface="Open Sans"/>
              </a:rPr>
              <a:t>Livro Verde Ciência Aberta e Dados Abertos</a:t>
            </a:r>
            <a:br>
              <a:rPr b="0" i="1" lang="pt-BR" sz="1100" u="none" cap="none" strike="noStrike">
                <a:solidFill>
                  <a:schemeClr val="dk1"/>
                </a:solidFill>
                <a:latin typeface="Open Sans"/>
                <a:ea typeface="Open Sans"/>
                <a:cs typeface="Open Sans"/>
                <a:sym typeface="Open Sans"/>
              </a:rPr>
            </a:b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1" lang="pt-BR" sz="1000" u="none" cap="none" strike="noStrike">
                <a:solidFill>
                  <a:schemeClr val="dk1"/>
                </a:solidFill>
                <a:latin typeface="Open Sans"/>
                <a:ea typeface="Open Sans"/>
                <a:cs typeface="Open Sans"/>
                <a:sym typeface="Open Sans"/>
              </a:rPr>
              <a:t>2018</a:t>
            </a:r>
            <a:endParaRPr b="1" i="1" sz="10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Clr>
                <a:srgbClr val="000000"/>
              </a:buClr>
              <a:buSzPts val="1100"/>
              <a:buFont typeface="Arial"/>
              <a:buNone/>
            </a:pPr>
            <a:r>
              <a:rPr b="0" i="1" lang="pt-BR" sz="1100" u="none" cap="none" strike="noStrike">
                <a:solidFill>
                  <a:schemeClr val="dk1"/>
                </a:solidFill>
                <a:latin typeface="Open Sans"/>
                <a:ea typeface="Open Sans"/>
                <a:cs typeface="Open Sans"/>
                <a:sym typeface="Open Sans"/>
              </a:rPr>
              <a:t>Marcos legais nacionais em face da abertura de dados de pesquisa em saúde: dados pessoais, sensíveis ou sigilosos e direitos autorais</a:t>
            </a: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100"/>
              <a:buFont typeface="Arial"/>
              <a:buNone/>
            </a:pPr>
            <a:r>
              <a:t/>
            </a:r>
            <a:endParaRPr b="0" i="1"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sp>
        <p:nvSpPr>
          <p:cNvPr id="234" name="Google Shape;234;p3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35"/>
          <p:cNvSpPr txBox="1"/>
          <p:nvPr>
            <p:ph idx="4294967295" type="body"/>
          </p:nvPr>
        </p:nvSpPr>
        <p:spPr>
          <a:xfrm>
            <a:off x="6158450" y="3758850"/>
            <a:ext cx="2007300" cy="1098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Pilotos</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Plataforma Zika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Rede Ciências Sociais e Zika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sp>
        <p:nvSpPr>
          <p:cNvPr id="236" name="Google Shape;236;p35"/>
          <p:cNvSpPr txBox="1"/>
          <p:nvPr>
            <p:ph idx="4294967295" type="body"/>
          </p:nvPr>
        </p:nvSpPr>
        <p:spPr>
          <a:xfrm>
            <a:off x="3204650" y="1515188"/>
            <a:ext cx="4267200" cy="1453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400" u="none" cap="none" strike="noStrike">
                <a:solidFill>
                  <a:schemeClr val="dk1"/>
                </a:solidFill>
                <a:latin typeface="Open Sans"/>
                <a:ea typeface="Open Sans"/>
                <a:cs typeface="Open Sans"/>
                <a:sym typeface="Open Sans"/>
              </a:rPr>
              <a:t>Capacitação</a:t>
            </a:r>
            <a:endParaRPr b="1" i="0" sz="14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1" i="0" lang="pt-BR" sz="1000" u="none" cap="none" strike="noStrike">
                <a:solidFill>
                  <a:schemeClr val="dk1"/>
                </a:solidFill>
                <a:latin typeface="Open Sans"/>
                <a:ea typeface="Open Sans"/>
                <a:cs typeface="Open Sans"/>
                <a:sym typeface="Open Sans"/>
              </a:rPr>
              <a:t>2018</a:t>
            </a:r>
            <a:endParaRPr b="1" i="0" sz="10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Curso à distância CA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Cooperação: Escola Corporativa, Campus Virtual e UMinho</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3 módulos: Introdução, Pesquisa e Educação</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rPr b="0" i="0" lang="pt-BR" sz="1100" u="none" cap="none" strike="noStrike">
                <a:solidFill>
                  <a:schemeClr val="dk1"/>
                </a:solidFill>
                <a:latin typeface="Open Sans"/>
                <a:ea typeface="Open Sans"/>
                <a:cs typeface="Open Sans"/>
                <a:sym typeface="Open Sans"/>
              </a:rPr>
              <a:t>Lançamento outubro - Semana do Professor e ConfOA</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0"/>
              </a:spcAft>
              <a:buClr>
                <a:schemeClr val="dk1"/>
              </a:buClr>
              <a:buSzPts val="1800"/>
              <a:buFont typeface="Open Sans"/>
              <a:buNone/>
            </a:pPr>
            <a:r>
              <a:t/>
            </a:r>
            <a:endParaRPr b="0" i="0" sz="1100" u="none" cap="none" strike="noStrike">
              <a:solidFill>
                <a:schemeClr val="dk1"/>
              </a:solidFill>
              <a:latin typeface="Open Sans"/>
              <a:ea typeface="Open Sans"/>
              <a:cs typeface="Open Sans"/>
              <a:sym typeface="Open Sans"/>
            </a:endParaRPr>
          </a:p>
        </p:txBody>
      </p:sp>
      <p:grpSp>
        <p:nvGrpSpPr>
          <p:cNvPr id="237" name="Google Shape;237;p35"/>
          <p:cNvGrpSpPr/>
          <p:nvPr/>
        </p:nvGrpSpPr>
        <p:grpSpPr>
          <a:xfrm rot="10800000">
            <a:off x="6134743" y="2879439"/>
            <a:ext cx="129000" cy="1257296"/>
            <a:chOff x="5144075" y="1736575"/>
            <a:chExt cx="129000" cy="1257296"/>
          </a:xfrm>
        </p:grpSpPr>
        <p:sp>
          <p:nvSpPr>
            <p:cNvPr id="238" name="Google Shape;238;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39" name="Google Shape;239;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
        <p:nvSpPr>
          <p:cNvPr id="240" name="Google Shape;240;p35"/>
          <p:cNvSpPr txBox="1"/>
          <p:nvPr/>
        </p:nvSpPr>
        <p:spPr>
          <a:xfrm rot="-1242952">
            <a:off x="7483868" y="900823"/>
            <a:ext cx="1403100" cy="930000"/>
          </a:xfrm>
          <a:prstGeom prst="rect">
            <a:avLst/>
          </a:prstGeom>
          <a:noFill/>
          <a:ln cap="flat" cmpd="sng" w="38100">
            <a:solidFill>
              <a:schemeClr val="accent5"/>
            </a:solidFill>
            <a:prstDash val="dashDot"/>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pt-BR" sz="1400" u="none" cap="none" strike="noStrike">
                <a:solidFill>
                  <a:srgbClr val="276145"/>
                </a:solidFill>
                <a:latin typeface="Open Sans"/>
                <a:ea typeface="Open Sans"/>
                <a:cs typeface="Open Sans"/>
                <a:sym typeface="Open Sans"/>
              </a:rPr>
              <a:t>Construção da Política </a:t>
            </a:r>
            <a:br>
              <a:rPr b="1" i="0" lang="pt-BR" sz="1400" u="none" cap="none" strike="noStrike">
                <a:solidFill>
                  <a:srgbClr val="276145"/>
                </a:solidFill>
                <a:latin typeface="Open Sans"/>
                <a:ea typeface="Open Sans"/>
                <a:cs typeface="Open Sans"/>
                <a:sym typeface="Open Sans"/>
              </a:rPr>
            </a:br>
            <a:r>
              <a:rPr b="1" i="0" lang="pt-BR" sz="1400" u="none" cap="none" strike="noStrike">
                <a:solidFill>
                  <a:srgbClr val="276145"/>
                </a:solidFill>
                <a:latin typeface="Open Sans"/>
                <a:ea typeface="Open Sans"/>
                <a:cs typeface="Open Sans"/>
                <a:sym typeface="Open Sans"/>
              </a:rPr>
              <a:t>e do Plano Operacional</a:t>
            </a:r>
            <a:endParaRPr b="1" i="0" sz="1400" u="none" cap="none" strike="noStrike">
              <a:solidFill>
                <a:srgbClr val="276145"/>
              </a:solidFill>
              <a:latin typeface="Open Sans"/>
              <a:ea typeface="Open Sans"/>
              <a:cs typeface="Open Sans"/>
              <a:sym typeface="Open Sans"/>
            </a:endParaRPr>
          </a:p>
        </p:txBody>
      </p:sp>
      <p:grpSp>
        <p:nvGrpSpPr>
          <p:cNvPr id="241" name="Google Shape;241;p35"/>
          <p:cNvGrpSpPr/>
          <p:nvPr/>
        </p:nvGrpSpPr>
        <p:grpSpPr>
          <a:xfrm>
            <a:off x="7471850" y="1711563"/>
            <a:ext cx="129000" cy="1257296"/>
            <a:chOff x="5144075" y="1736575"/>
            <a:chExt cx="129000" cy="1257296"/>
          </a:xfrm>
        </p:grpSpPr>
        <p:sp>
          <p:nvSpPr>
            <p:cNvPr id="242" name="Google Shape;242;p35"/>
            <p:cNvSpPr/>
            <p:nvPr/>
          </p:nvSpPr>
          <p:spPr>
            <a:xfrm>
              <a:off x="5144075" y="2864871"/>
              <a:ext cx="129000" cy="129000"/>
            </a:xfrm>
            <a:prstGeom prst="ellipse">
              <a:avLst/>
            </a:prstGeom>
            <a:solidFill>
              <a:srgbClr val="3B9267"/>
            </a:solidFill>
            <a:ln cap="rnd" cmpd="sng" w="222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243" name="Google Shape;243;p35"/>
            <p:cNvCxnSpPr/>
            <p:nvPr/>
          </p:nvCxnSpPr>
          <p:spPr>
            <a:xfrm rot="10800000">
              <a:off x="5208575" y="1736575"/>
              <a:ext cx="0" cy="1128300"/>
            </a:xfrm>
            <a:prstGeom prst="straightConnector1">
              <a:avLst/>
            </a:prstGeom>
            <a:noFill/>
            <a:ln cap="rnd" cmpd="sng" w="22225">
              <a:solidFill>
                <a:schemeClr val="accent5"/>
              </a:solidFill>
              <a:prstDash val="solid"/>
              <a:round/>
              <a:headEnd len="sm" w="sm" type="oval"/>
              <a:tailEnd len="med" w="med" type="oval"/>
            </a:ln>
          </p:spPr>
        </p:cxn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cxnSp>
        <p:nvCxnSpPr>
          <p:cNvPr id="248" name="Google Shape;248;p36"/>
          <p:cNvCxnSpPr/>
          <p:nvPr/>
        </p:nvCxnSpPr>
        <p:spPr>
          <a:xfrm flipH="1" rot="10800000">
            <a:off x="174950" y="2892650"/>
            <a:ext cx="8829000" cy="46500"/>
          </a:xfrm>
          <a:prstGeom prst="straightConnector1">
            <a:avLst/>
          </a:prstGeom>
          <a:noFill/>
          <a:ln cap="flat" cmpd="sng" w="19050">
            <a:solidFill>
              <a:schemeClr val="dk1"/>
            </a:solidFill>
            <a:prstDash val="dot"/>
            <a:round/>
            <a:headEnd len="sm" w="sm" type="none"/>
            <a:tailEnd len="sm" w="sm" type="none"/>
          </a:ln>
        </p:spPr>
      </p:cxnSp>
      <p:sp>
        <p:nvSpPr>
          <p:cNvPr id="249" name="Google Shape;249;p3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pt-BR"/>
              <a:t>Ciência Aberta na Fiocruz</a:t>
            </a:r>
            <a:endParaRPr/>
          </a:p>
        </p:txBody>
      </p:sp>
      <p:grpSp>
        <p:nvGrpSpPr>
          <p:cNvPr id="250" name="Google Shape;250;p36"/>
          <p:cNvGrpSpPr/>
          <p:nvPr/>
        </p:nvGrpSpPr>
        <p:grpSpPr>
          <a:xfrm>
            <a:off x="474900" y="2891228"/>
            <a:ext cx="129000" cy="614134"/>
            <a:chOff x="3484800" y="2862533"/>
            <a:chExt cx="129000" cy="773079"/>
          </a:xfrm>
        </p:grpSpPr>
        <p:sp>
          <p:nvSpPr>
            <p:cNvPr id="251" name="Google Shape;251;p36"/>
            <p:cNvSpPr/>
            <p:nvPr/>
          </p:nvSpPr>
          <p:spPr>
            <a:xfrm>
              <a:off x="3484800" y="2862533"/>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2" name="Google Shape;252;p36"/>
            <p:cNvCxnSpPr/>
            <p:nvPr/>
          </p:nvCxnSpPr>
          <p:spPr>
            <a:xfrm>
              <a:off x="3546200" y="2991513"/>
              <a:ext cx="0" cy="644100"/>
            </a:xfrm>
            <a:prstGeom prst="straightConnector1">
              <a:avLst/>
            </a:prstGeom>
            <a:noFill/>
            <a:ln cap="flat" cmpd="sng" w="9525">
              <a:solidFill>
                <a:schemeClr val="accent1"/>
              </a:solidFill>
              <a:prstDash val="solid"/>
              <a:round/>
              <a:headEnd len="sm" w="sm" type="none"/>
              <a:tailEnd len="med" w="med" type="oval"/>
            </a:ln>
          </p:spPr>
        </p:cxnSp>
      </p:grpSp>
      <p:grpSp>
        <p:nvGrpSpPr>
          <p:cNvPr id="253" name="Google Shape;253;p36"/>
          <p:cNvGrpSpPr/>
          <p:nvPr/>
        </p:nvGrpSpPr>
        <p:grpSpPr>
          <a:xfrm>
            <a:off x="200500" y="1737738"/>
            <a:ext cx="129000" cy="1254971"/>
            <a:chOff x="1553050" y="1736575"/>
            <a:chExt cx="129000" cy="1254971"/>
          </a:xfrm>
        </p:grpSpPr>
        <p:sp>
          <p:nvSpPr>
            <p:cNvPr id="254" name="Google Shape;254;p36"/>
            <p:cNvSpPr/>
            <p:nvPr/>
          </p:nvSpPr>
          <p:spPr>
            <a:xfrm>
              <a:off x="1553050" y="2862546"/>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5" name="Google Shape;255;p36"/>
            <p:cNvCxnSpPr/>
            <p:nvPr/>
          </p:nvCxnSpPr>
          <p:spPr>
            <a:xfrm rot="10800000">
              <a:off x="1614125" y="1736575"/>
              <a:ext cx="0" cy="1128300"/>
            </a:xfrm>
            <a:prstGeom prst="straightConnector1">
              <a:avLst/>
            </a:prstGeom>
            <a:noFill/>
            <a:ln cap="flat" cmpd="sng" w="9525">
              <a:solidFill>
                <a:schemeClr val="accent1"/>
              </a:solidFill>
              <a:prstDash val="solid"/>
              <a:round/>
              <a:headEnd len="sm" w="sm" type="none"/>
              <a:tailEnd len="med" w="med" type="oval"/>
            </a:ln>
          </p:spPr>
        </p:cxnSp>
      </p:grpSp>
      <p:grpSp>
        <p:nvGrpSpPr>
          <p:cNvPr id="256" name="Google Shape;256;p36"/>
          <p:cNvGrpSpPr/>
          <p:nvPr/>
        </p:nvGrpSpPr>
        <p:grpSpPr>
          <a:xfrm>
            <a:off x="2277050" y="1723588"/>
            <a:ext cx="129000" cy="1257296"/>
            <a:chOff x="5144075" y="1736575"/>
            <a:chExt cx="129000" cy="1257296"/>
          </a:xfrm>
        </p:grpSpPr>
        <p:sp>
          <p:nvSpPr>
            <p:cNvPr id="257" name="Google Shape;257;p36"/>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8" name="Google Shape;258;p36"/>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
        <p:nvSpPr>
          <p:cNvPr id="259" name="Google Shape;259;p36"/>
          <p:cNvSpPr txBox="1"/>
          <p:nvPr>
            <p:ph idx="4294967295" type="body"/>
          </p:nvPr>
        </p:nvSpPr>
        <p:spPr>
          <a:xfrm>
            <a:off x="329500" y="1549075"/>
            <a:ext cx="2141400" cy="109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GTCA</a:t>
            </a:r>
            <a:endParaRPr b="1" sz="1400"/>
          </a:p>
          <a:p>
            <a:pPr indent="0" lvl="0" marL="0" rtl="0" algn="l">
              <a:spcBef>
                <a:spcPts val="0"/>
              </a:spcBef>
              <a:spcAft>
                <a:spcPts val="0"/>
              </a:spcAft>
              <a:buNone/>
            </a:pPr>
            <a:r>
              <a:rPr b="1" lang="pt-BR" sz="1000"/>
              <a:t>Fev 2017</a:t>
            </a:r>
            <a:endParaRPr b="1" sz="1000"/>
          </a:p>
          <a:p>
            <a:pPr indent="0" lvl="0" marL="0" rtl="0" algn="l">
              <a:spcBef>
                <a:spcPts val="0"/>
              </a:spcBef>
              <a:spcAft>
                <a:spcPts val="0"/>
              </a:spcAft>
              <a:buNone/>
            </a:pPr>
            <a:r>
              <a:rPr lang="pt-BR" sz="1100"/>
              <a:t>Constituição do GT </a:t>
            </a:r>
            <a:br>
              <a:rPr lang="pt-BR" sz="1100"/>
            </a:br>
            <a:r>
              <a:rPr lang="pt-BR" sz="1100"/>
              <a:t>Definição das estratégias: pesquisa, política, pilotos, capacitação</a:t>
            </a:r>
            <a:endParaRPr sz="1100"/>
          </a:p>
        </p:txBody>
      </p:sp>
      <p:sp>
        <p:nvSpPr>
          <p:cNvPr id="260" name="Google Shape;260;p36"/>
          <p:cNvSpPr txBox="1"/>
          <p:nvPr>
            <p:ph idx="4294967295" type="body"/>
          </p:nvPr>
        </p:nvSpPr>
        <p:spPr>
          <a:xfrm>
            <a:off x="2362200" y="1462850"/>
            <a:ext cx="1817400" cy="66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Pesquisa aplicada</a:t>
            </a:r>
            <a:endParaRPr b="1" sz="1400"/>
          </a:p>
          <a:p>
            <a:pPr indent="0" lvl="0" marL="0" rtl="0" algn="l">
              <a:spcBef>
                <a:spcPts val="0"/>
              </a:spcBef>
              <a:spcAft>
                <a:spcPts val="0"/>
              </a:spcAft>
              <a:buNone/>
            </a:pPr>
            <a:r>
              <a:rPr b="1" lang="pt-BR" sz="1000"/>
              <a:t>2017</a:t>
            </a:r>
            <a:endParaRPr b="1" sz="1000"/>
          </a:p>
          <a:p>
            <a:pPr indent="0" lvl="0" marL="0" rtl="0" algn="l">
              <a:spcBef>
                <a:spcPts val="0"/>
              </a:spcBef>
              <a:spcAft>
                <a:spcPts val="0"/>
              </a:spcAft>
              <a:buNone/>
            </a:pPr>
            <a:br>
              <a:rPr i="1" lang="pt-BR" sz="1100"/>
            </a:br>
            <a:endParaRPr sz="1100"/>
          </a:p>
        </p:txBody>
      </p:sp>
      <p:sp>
        <p:nvSpPr>
          <p:cNvPr id="261" name="Google Shape;261;p3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36"/>
          <p:cNvSpPr txBox="1"/>
          <p:nvPr>
            <p:ph idx="4294967295" type="body"/>
          </p:nvPr>
        </p:nvSpPr>
        <p:spPr>
          <a:xfrm>
            <a:off x="7530050" y="3530250"/>
            <a:ext cx="2007300" cy="109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Pilotos</a:t>
            </a:r>
            <a:br>
              <a:rPr b="1" lang="pt-BR" sz="1400"/>
            </a:br>
            <a:r>
              <a:rPr b="1" lang="pt-BR" sz="1000"/>
              <a:t>2018</a:t>
            </a:r>
            <a:br>
              <a:rPr b="1" lang="pt-BR" sz="1000"/>
            </a:br>
            <a:endParaRPr b="1" sz="1000"/>
          </a:p>
          <a:p>
            <a:pPr indent="0" lvl="0" marL="0" rtl="0" algn="l">
              <a:spcBef>
                <a:spcPts val="0"/>
              </a:spcBef>
              <a:spcAft>
                <a:spcPts val="0"/>
              </a:spcAft>
              <a:buNone/>
            </a:pPr>
            <a:r>
              <a:rPr lang="pt-BR" sz="1100"/>
              <a:t>Plataforma Zika</a:t>
            </a:r>
            <a:endParaRPr sz="1100"/>
          </a:p>
          <a:p>
            <a:pPr indent="0" lvl="0" marL="0" rtl="0" algn="l">
              <a:spcBef>
                <a:spcPts val="0"/>
              </a:spcBef>
              <a:spcAft>
                <a:spcPts val="0"/>
              </a:spcAft>
              <a:buNone/>
            </a:pPr>
            <a:r>
              <a:rPr lang="pt-BR" sz="1100"/>
              <a:t>Rede Ciências Sociais </a:t>
            </a:r>
            <a:endParaRPr sz="1100"/>
          </a:p>
          <a:p>
            <a:pPr indent="0" lvl="0" marL="0" rtl="0" algn="l">
              <a:spcBef>
                <a:spcPts val="0"/>
              </a:spcBef>
              <a:spcAft>
                <a:spcPts val="0"/>
              </a:spcAft>
              <a:buNone/>
            </a:pPr>
            <a:r>
              <a:rPr lang="pt-BR" sz="1100"/>
              <a:t>e Zika</a:t>
            </a:r>
            <a:endParaRPr sz="1100"/>
          </a:p>
          <a:p>
            <a:pPr indent="0" lvl="0" marL="0" rtl="0" algn="l">
              <a:spcBef>
                <a:spcPts val="0"/>
              </a:spcBef>
              <a:spcAft>
                <a:spcPts val="0"/>
              </a:spcAft>
              <a:buNone/>
            </a:pPr>
            <a:r>
              <a:t/>
            </a:r>
            <a:endParaRPr sz="1100"/>
          </a:p>
        </p:txBody>
      </p:sp>
      <p:sp>
        <p:nvSpPr>
          <p:cNvPr id="263" name="Google Shape;263;p36"/>
          <p:cNvSpPr txBox="1"/>
          <p:nvPr>
            <p:ph idx="4294967295" type="body"/>
          </p:nvPr>
        </p:nvSpPr>
        <p:spPr>
          <a:xfrm>
            <a:off x="4612175" y="1384025"/>
            <a:ext cx="2141400" cy="133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Capacitação</a:t>
            </a:r>
            <a:endParaRPr b="1" sz="1400"/>
          </a:p>
          <a:p>
            <a:pPr indent="0" lvl="0" marL="0" rtl="0" algn="l">
              <a:spcBef>
                <a:spcPts val="0"/>
              </a:spcBef>
              <a:spcAft>
                <a:spcPts val="0"/>
              </a:spcAft>
              <a:buNone/>
            </a:pPr>
            <a:r>
              <a:rPr b="1" lang="pt-BR" sz="1000"/>
              <a:t>2018</a:t>
            </a:r>
            <a:br>
              <a:rPr b="1" lang="pt-BR" sz="1000"/>
            </a:br>
            <a:endParaRPr b="1" sz="1000"/>
          </a:p>
          <a:p>
            <a:pPr indent="0" lvl="0" marL="0" rtl="0" algn="l">
              <a:spcBef>
                <a:spcPts val="0"/>
              </a:spcBef>
              <a:spcAft>
                <a:spcPts val="0"/>
              </a:spcAft>
              <a:buNone/>
            </a:pPr>
            <a:r>
              <a:rPr lang="pt-BR" sz="1100"/>
              <a:t>EAD: Escola Corporativa, Campus Virtual e UMinho</a:t>
            </a:r>
            <a:endParaRPr sz="1100"/>
          </a:p>
          <a:p>
            <a:pPr indent="0" lvl="0" marL="0" rtl="0" algn="l">
              <a:spcBef>
                <a:spcPts val="0"/>
              </a:spcBef>
              <a:spcAft>
                <a:spcPts val="0"/>
              </a:spcAft>
              <a:buNone/>
            </a:pPr>
            <a:r>
              <a:rPr lang="pt-BR" sz="1100"/>
              <a:t>Outubro - ConfOA</a:t>
            </a:r>
            <a:endParaRPr sz="1100"/>
          </a:p>
          <a:p>
            <a:pPr indent="0" lvl="0" marL="0" rtl="0" algn="l">
              <a:spcBef>
                <a:spcPts val="0"/>
              </a:spcBef>
              <a:spcAft>
                <a:spcPts val="0"/>
              </a:spcAft>
              <a:buNone/>
            </a:pPr>
            <a:r>
              <a:t/>
            </a:r>
            <a:endParaRPr sz="1100"/>
          </a:p>
        </p:txBody>
      </p:sp>
      <p:grpSp>
        <p:nvGrpSpPr>
          <p:cNvPr id="264" name="Google Shape;264;p36"/>
          <p:cNvGrpSpPr/>
          <p:nvPr/>
        </p:nvGrpSpPr>
        <p:grpSpPr>
          <a:xfrm rot="10800000">
            <a:off x="7468243" y="2860389"/>
            <a:ext cx="129000" cy="1257296"/>
            <a:chOff x="5144075" y="1736575"/>
            <a:chExt cx="129000" cy="1257296"/>
          </a:xfrm>
        </p:grpSpPr>
        <p:sp>
          <p:nvSpPr>
            <p:cNvPr id="265" name="Google Shape;265;p36"/>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6" name="Google Shape;266;p36"/>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
        <p:nvSpPr>
          <p:cNvPr id="267" name="Google Shape;267;p36"/>
          <p:cNvSpPr txBox="1"/>
          <p:nvPr/>
        </p:nvSpPr>
        <p:spPr>
          <a:xfrm>
            <a:off x="6934350" y="1188750"/>
            <a:ext cx="1628700" cy="1098900"/>
          </a:xfrm>
          <a:prstGeom prst="rect">
            <a:avLst/>
          </a:prstGeom>
          <a:noFill/>
          <a:ln cap="flat" cmpd="sng" w="9525">
            <a:solidFill>
              <a:srgbClr val="000000"/>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pt-BR" sz="1200">
                <a:solidFill>
                  <a:srgbClr val="38761D"/>
                </a:solidFill>
                <a:latin typeface="Open Sans"/>
                <a:ea typeface="Open Sans"/>
                <a:cs typeface="Open Sans"/>
                <a:sym typeface="Open Sans"/>
              </a:rPr>
              <a:t>Construção da Política de Gestão e Abertura de Dados e do Plano Operacional</a:t>
            </a:r>
            <a:endParaRPr b="1" sz="1200">
              <a:solidFill>
                <a:srgbClr val="38761D"/>
              </a:solidFill>
              <a:latin typeface="Open Sans"/>
              <a:ea typeface="Open Sans"/>
              <a:cs typeface="Open Sans"/>
              <a:sym typeface="Open Sans"/>
            </a:endParaRPr>
          </a:p>
        </p:txBody>
      </p:sp>
      <p:grpSp>
        <p:nvGrpSpPr>
          <p:cNvPr id="268" name="Google Shape;268;p36"/>
          <p:cNvGrpSpPr/>
          <p:nvPr/>
        </p:nvGrpSpPr>
        <p:grpSpPr>
          <a:xfrm>
            <a:off x="8614850" y="1711563"/>
            <a:ext cx="129000" cy="1257296"/>
            <a:chOff x="5144075" y="1736575"/>
            <a:chExt cx="129000" cy="1257296"/>
          </a:xfrm>
        </p:grpSpPr>
        <p:sp>
          <p:nvSpPr>
            <p:cNvPr id="269" name="Google Shape;269;p36"/>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0" name="Google Shape;270;p36"/>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pic>
        <p:nvPicPr>
          <p:cNvPr id="271" name="Google Shape;271;p36"/>
          <p:cNvPicPr preferRelativeResize="0"/>
          <p:nvPr/>
        </p:nvPicPr>
        <p:blipFill>
          <a:blip r:embed="rId3">
            <a:alphaModFix/>
          </a:blip>
          <a:stretch>
            <a:fillRect/>
          </a:stretch>
        </p:blipFill>
        <p:spPr>
          <a:xfrm>
            <a:off x="5900750" y="1502975"/>
            <a:ext cx="371201" cy="383000"/>
          </a:xfrm>
          <a:prstGeom prst="rect">
            <a:avLst/>
          </a:prstGeom>
          <a:noFill/>
          <a:ln>
            <a:noFill/>
          </a:ln>
        </p:spPr>
      </p:pic>
      <p:sp>
        <p:nvSpPr>
          <p:cNvPr id="272" name="Google Shape;272;p36"/>
          <p:cNvSpPr txBox="1"/>
          <p:nvPr>
            <p:ph idx="4294967295" type="body"/>
          </p:nvPr>
        </p:nvSpPr>
        <p:spPr>
          <a:xfrm>
            <a:off x="584250" y="3191674"/>
            <a:ext cx="1489200" cy="47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8a ConfOA</a:t>
            </a:r>
            <a:br>
              <a:rPr b="1" lang="pt-BR" sz="1400"/>
            </a:br>
            <a:r>
              <a:rPr b="1" lang="pt-BR" sz="1000"/>
              <a:t>Out 2017</a:t>
            </a:r>
            <a:endParaRPr b="1" sz="1000"/>
          </a:p>
          <a:p>
            <a:pPr indent="0" lvl="0" marL="0" rtl="0" algn="l">
              <a:spcBef>
                <a:spcPts val="0"/>
              </a:spcBef>
              <a:spcAft>
                <a:spcPts val="0"/>
              </a:spcAft>
              <a:buNone/>
            </a:pPr>
            <a:r>
              <a:t/>
            </a:r>
            <a:endParaRPr sz="1100"/>
          </a:p>
        </p:txBody>
      </p:sp>
      <p:grpSp>
        <p:nvGrpSpPr>
          <p:cNvPr id="273" name="Google Shape;273;p36"/>
          <p:cNvGrpSpPr/>
          <p:nvPr/>
        </p:nvGrpSpPr>
        <p:grpSpPr>
          <a:xfrm>
            <a:off x="4436250" y="1719375"/>
            <a:ext cx="129000" cy="1257296"/>
            <a:chOff x="5144075" y="1736575"/>
            <a:chExt cx="129000" cy="1257296"/>
          </a:xfrm>
        </p:grpSpPr>
        <p:sp>
          <p:nvSpPr>
            <p:cNvPr id="274" name="Google Shape;274;p36"/>
            <p:cNvSpPr/>
            <p:nvPr/>
          </p:nvSpPr>
          <p:spPr>
            <a:xfrm>
              <a:off x="5144075" y="2864871"/>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75" name="Google Shape;275;p36"/>
            <p:cNvCxnSpPr/>
            <p:nvPr/>
          </p:nvCxnSpPr>
          <p:spPr>
            <a:xfrm rot="10800000">
              <a:off x="5208575" y="1736575"/>
              <a:ext cx="0" cy="1128300"/>
            </a:xfrm>
            <a:prstGeom prst="straightConnector1">
              <a:avLst/>
            </a:prstGeom>
            <a:noFill/>
            <a:ln cap="flat" cmpd="sng" w="9525">
              <a:solidFill>
                <a:schemeClr val="accent1"/>
              </a:solidFill>
              <a:prstDash val="solid"/>
              <a:round/>
              <a:headEnd len="sm" w="sm" type="none"/>
              <a:tailEnd len="med" w="med" type="oval"/>
            </a:ln>
          </p:spPr>
        </p:cxnSp>
      </p:grpSp>
      <p:sp>
        <p:nvSpPr>
          <p:cNvPr id="276" name="Google Shape;276;p36"/>
          <p:cNvSpPr txBox="1"/>
          <p:nvPr>
            <p:ph idx="4294967295" type="body"/>
          </p:nvPr>
        </p:nvSpPr>
        <p:spPr>
          <a:xfrm>
            <a:off x="5104050" y="3263063"/>
            <a:ext cx="2007300" cy="133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pt-BR" sz="1400"/>
              <a:t>Pesquisa aplicada</a:t>
            </a:r>
            <a:endParaRPr b="1" sz="1400"/>
          </a:p>
          <a:p>
            <a:pPr indent="0" lvl="0" marL="0" rtl="0" algn="l">
              <a:spcBef>
                <a:spcPts val="0"/>
              </a:spcBef>
              <a:spcAft>
                <a:spcPts val="0"/>
              </a:spcAft>
              <a:buNone/>
            </a:pPr>
            <a:r>
              <a:rPr b="1" lang="pt-BR" sz="1000"/>
              <a:t>2018</a:t>
            </a:r>
            <a:br>
              <a:rPr i="1" lang="pt-BR" sz="1100"/>
            </a:br>
            <a:endParaRPr b="1" i="1" sz="1000"/>
          </a:p>
          <a:p>
            <a:pPr indent="0" lvl="0" marL="0" rtl="0" algn="just">
              <a:lnSpc>
                <a:spcPct val="100000"/>
              </a:lnSpc>
              <a:spcBef>
                <a:spcPts val="0"/>
              </a:spcBef>
              <a:spcAft>
                <a:spcPts val="0"/>
              </a:spcAft>
              <a:buClr>
                <a:srgbClr val="000000"/>
              </a:buClr>
              <a:buSzPts val="1100"/>
              <a:buFont typeface="Arial"/>
              <a:buNone/>
            </a:pPr>
            <a:r>
              <a:rPr i="1" lang="pt-BR" sz="1000"/>
              <a:t>Marcos legais nacionais em face da abertura de dados de pesquisa em saúde: dados pessoais, sensíveis ou sigilosos e direitos autorais</a:t>
            </a:r>
            <a:endParaRPr i="1" sz="1000"/>
          </a:p>
          <a:p>
            <a:pPr indent="0" lvl="0" marL="0" rtl="0" algn="l">
              <a:spcBef>
                <a:spcPts val="0"/>
              </a:spcBef>
              <a:spcAft>
                <a:spcPts val="0"/>
              </a:spcAft>
              <a:buClr>
                <a:schemeClr val="dk1"/>
              </a:buClr>
              <a:buSzPts val="1100"/>
              <a:buFont typeface="Arial"/>
              <a:buNone/>
            </a:pPr>
            <a:r>
              <a:t/>
            </a:r>
            <a:endParaRPr i="1" sz="1100"/>
          </a:p>
          <a:p>
            <a:pPr indent="0" lvl="0" marL="0" rtl="0" algn="l">
              <a:spcBef>
                <a:spcPts val="0"/>
              </a:spcBef>
              <a:spcAft>
                <a:spcPts val="0"/>
              </a:spcAft>
              <a:buNone/>
            </a:pPr>
            <a:r>
              <a:t/>
            </a:r>
            <a:endParaRPr sz="1100"/>
          </a:p>
          <a:p>
            <a:pPr indent="0" lvl="0" marL="0" rtl="0" algn="l">
              <a:spcBef>
                <a:spcPts val="0"/>
              </a:spcBef>
              <a:spcAft>
                <a:spcPts val="0"/>
              </a:spcAft>
              <a:buNone/>
            </a:pPr>
            <a:r>
              <a:t/>
            </a:r>
            <a:endParaRPr sz="1100"/>
          </a:p>
        </p:txBody>
      </p:sp>
      <p:pic>
        <p:nvPicPr>
          <p:cNvPr id="277" name="Google Shape;277;p36"/>
          <p:cNvPicPr preferRelativeResize="0"/>
          <p:nvPr/>
        </p:nvPicPr>
        <p:blipFill>
          <a:blip r:embed="rId4">
            <a:alphaModFix/>
          </a:blip>
          <a:stretch>
            <a:fillRect/>
          </a:stretch>
        </p:blipFill>
        <p:spPr>
          <a:xfrm rot="25">
            <a:off x="2951221" y="1875766"/>
            <a:ext cx="1081405" cy="943269"/>
          </a:xfrm>
          <a:prstGeom prst="rect">
            <a:avLst/>
          </a:prstGeom>
          <a:noFill/>
          <a:ln>
            <a:noFill/>
          </a:ln>
        </p:spPr>
      </p:pic>
      <p:grpSp>
        <p:nvGrpSpPr>
          <p:cNvPr id="278" name="Google Shape;278;p36"/>
          <p:cNvGrpSpPr/>
          <p:nvPr/>
        </p:nvGrpSpPr>
        <p:grpSpPr>
          <a:xfrm>
            <a:off x="2570400" y="2872178"/>
            <a:ext cx="129000" cy="614134"/>
            <a:chOff x="3484800" y="2862533"/>
            <a:chExt cx="129000" cy="773079"/>
          </a:xfrm>
        </p:grpSpPr>
        <p:sp>
          <p:nvSpPr>
            <p:cNvPr id="279" name="Google Shape;279;p36"/>
            <p:cNvSpPr/>
            <p:nvPr/>
          </p:nvSpPr>
          <p:spPr>
            <a:xfrm>
              <a:off x="3484800" y="2862533"/>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0" name="Google Shape;280;p36"/>
            <p:cNvCxnSpPr/>
            <p:nvPr/>
          </p:nvCxnSpPr>
          <p:spPr>
            <a:xfrm>
              <a:off x="3546200" y="2991513"/>
              <a:ext cx="0" cy="644100"/>
            </a:xfrm>
            <a:prstGeom prst="straightConnector1">
              <a:avLst/>
            </a:prstGeom>
            <a:noFill/>
            <a:ln cap="flat" cmpd="sng" w="9525">
              <a:solidFill>
                <a:schemeClr val="accent1"/>
              </a:solidFill>
              <a:prstDash val="solid"/>
              <a:round/>
              <a:headEnd len="sm" w="sm" type="none"/>
              <a:tailEnd len="med" w="med" type="oval"/>
            </a:ln>
          </p:spPr>
        </p:cxnSp>
      </p:grpSp>
      <p:grpSp>
        <p:nvGrpSpPr>
          <p:cNvPr id="281" name="Google Shape;281;p36"/>
          <p:cNvGrpSpPr/>
          <p:nvPr/>
        </p:nvGrpSpPr>
        <p:grpSpPr>
          <a:xfrm>
            <a:off x="5027850" y="2872178"/>
            <a:ext cx="129000" cy="614134"/>
            <a:chOff x="3484800" y="2862533"/>
            <a:chExt cx="129000" cy="773079"/>
          </a:xfrm>
        </p:grpSpPr>
        <p:sp>
          <p:nvSpPr>
            <p:cNvPr id="282" name="Google Shape;282;p36"/>
            <p:cNvSpPr/>
            <p:nvPr/>
          </p:nvSpPr>
          <p:spPr>
            <a:xfrm>
              <a:off x="3484800" y="2862533"/>
              <a:ext cx="129000" cy="1290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83" name="Google Shape;283;p36"/>
            <p:cNvCxnSpPr/>
            <p:nvPr/>
          </p:nvCxnSpPr>
          <p:spPr>
            <a:xfrm>
              <a:off x="3546200" y="2991513"/>
              <a:ext cx="0" cy="644100"/>
            </a:xfrm>
            <a:prstGeom prst="straightConnector1">
              <a:avLst/>
            </a:prstGeom>
            <a:noFill/>
            <a:ln cap="flat" cmpd="sng" w="9525">
              <a:solidFill>
                <a:schemeClr val="accent1"/>
              </a:solidFill>
              <a:prstDash val="solid"/>
              <a:round/>
              <a:headEnd len="sm" w="sm" type="none"/>
              <a:tailEnd len="med" w="med" type="oval"/>
            </a:ln>
          </p:spPr>
        </p:cxnSp>
      </p:grpSp>
      <p:grpSp>
        <p:nvGrpSpPr>
          <p:cNvPr id="284" name="Google Shape;284;p36"/>
          <p:cNvGrpSpPr/>
          <p:nvPr/>
        </p:nvGrpSpPr>
        <p:grpSpPr>
          <a:xfrm>
            <a:off x="350603" y="3771049"/>
            <a:ext cx="2049421" cy="2212991"/>
            <a:chOff x="562125" y="3888906"/>
            <a:chExt cx="2289600" cy="2606893"/>
          </a:xfrm>
        </p:grpSpPr>
        <p:pic>
          <p:nvPicPr>
            <p:cNvPr id="285" name="Google Shape;285;p36"/>
            <p:cNvPicPr preferRelativeResize="0"/>
            <p:nvPr/>
          </p:nvPicPr>
          <p:blipFill>
            <a:blip r:embed="rId5">
              <a:alphaModFix/>
            </a:blip>
            <a:stretch>
              <a:fillRect/>
            </a:stretch>
          </p:blipFill>
          <p:spPr>
            <a:xfrm>
              <a:off x="648450" y="3888906"/>
              <a:ext cx="2007300" cy="2606893"/>
            </a:xfrm>
            <a:prstGeom prst="rect">
              <a:avLst/>
            </a:prstGeom>
            <a:noFill/>
            <a:ln>
              <a:noFill/>
            </a:ln>
          </p:spPr>
        </p:pic>
        <p:sp>
          <p:nvSpPr>
            <p:cNvPr id="286" name="Google Shape;286;p36"/>
            <p:cNvSpPr/>
            <p:nvPr/>
          </p:nvSpPr>
          <p:spPr>
            <a:xfrm>
              <a:off x="562125" y="5198825"/>
              <a:ext cx="2289600" cy="1257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87" name="Google Shape;287;p36"/>
          <p:cNvPicPr preferRelativeResize="0"/>
          <p:nvPr/>
        </p:nvPicPr>
        <p:blipFill>
          <a:blip r:embed="rId6">
            <a:alphaModFix/>
          </a:blip>
          <a:stretch>
            <a:fillRect/>
          </a:stretch>
        </p:blipFill>
        <p:spPr>
          <a:xfrm>
            <a:off x="3048150" y="4015650"/>
            <a:ext cx="1432475" cy="1427000"/>
          </a:xfrm>
          <a:prstGeom prst="rect">
            <a:avLst/>
          </a:prstGeom>
          <a:noFill/>
          <a:ln>
            <a:noFill/>
          </a:ln>
        </p:spPr>
      </p:pic>
      <p:sp>
        <p:nvSpPr>
          <p:cNvPr id="288" name="Google Shape;288;p36"/>
          <p:cNvSpPr txBox="1"/>
          <p:nvPr>
            <p:ph idx="4294967295" type="body"/>
          </p:nvPr>
        </p:nvSpPr>
        <p:spPr>
          <a:xfrm>
            <a:off x="2646600" y="3232725"/>
            <a:ext cx="1191000" cy="831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pt-BR" sz="1400"/>
              <a:t>Termo de </a:t>
            </a:r>
            <a:br>
              <a:rPr b="1" lang="pt-BR" sz="1400"/>
            </a:br>
            <a:r>
              <a:rPr b="1" lang="pt-BR" sz="1400"/>
              <a:t>referência </a:t>
            </a:r>
            <a:br>
              <a:rPr b="1" lang="pt-BR" sz="1400"/>
            </a:br>
            <a:r>
              <a:rPr b="1" lang="pt-BR" sz="1000"/>
              <a:t>Jul 2018</a:t>
            </a:r>
            <a:endParaRPr sz="11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p37"/>
          <p:cNvSpPr txBox="1"/>
          <p:nvPr>
            <p:ph type="title"/>
          </p:nvPr>
        </p:nvSpPr>
        <p:spPr>
          <a:xfrm>
            <a:off x="2355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i="0" lang="pt-BR" u="none" cap="none" strike="noStrike">
                <a:solidFill>
                  <a:schemeClr val="dk1"/>
                </a:solidFill>
              </a:rPr>
              <a:t>Grupo de Trabalho em Ciência Aberta (GTCA)</a:t>
            </a:r>
            <a:endParaRPr b="0" i="0" u="none" cap="none" strike="noStrike">
              <a:solidFill>
                <a:schemeClr val="dk1"/>
              </a:solidFill>
              <a:latin typeface="Economica"/>
              <a:ea typeface="Economica"/>
              <a:cs typeface="Economica"/>
              <a:sym typeface="Economica"/>
            </a:endParaRPr>
          </a:p>
        </p:txBody>
      </p:sp>
      <p:sp>
        <p:nvSpPr>
          <p:cNvPr id="294" name="Google Shape;294;p37"/>
          <p:cNvSpPr txBox="1"/>
          <p:nvPr/>
        </p:nvSpPr>
        <p:spPr>
          <a:xfrm>
            <a:off x="1685725" y="2480275"/>
            <a:ext cx="1169100" cy="645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Bethânia Almeida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Cidacs</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chemeClr val="dk1"/>
                </a:solidFill>
                <a:latin typeface="Arial"/>
                <a:ea typeface="Arial"/>
                <a:cs typeface="Arial"/>
                <a:sym typeface="Arial"/>
              </a:rPr>
              <a:t>Política</a:t>
            </a:r>
            <a:endParaRPr b="0" i="0" sz="800" u="none" cap="none" strike="noStrike">
              <a:solidFill>
                <a:schemeClr val="dk1"/>
              </a:solidFill>
              <a:latin typeface="Arial"/>
              <a:ea typeface="Arial"/>
              <a:cs typeface="Arial"/>
              <a:sym typeface="Arial"/>
            </a:endParaRPr>
          </a:p>
        </p:txBody>
      </p:sp>
      <p:pic>
        <p:nvPicPr>
          <p:cNvPr id="295" name="Google Shape;295;p37"/>
          <p:cNvPicPr preferRelativeResize="0"/>
          <p:nvPr/>
        </p:nvPicPr>
        <p:blipFill rotWithShape="1">
          <a:blip r:embed="rId3">
            <a:alphaModFix/>
          </a:blip>
          <a:srcRect b="0" l="0" r="0" t="0"/>
          <a:stretch/>
        </p:blipFill>
        <p:spPr>
          <a:xfrm>
            <a:off x="6548150" y="1449174"/>
            <a:ext cx="972000" cy="1152000"/>
          </a:xfrm>
          <a:prstGeom prst="rect">
            <a:avLst/>
          </a:prstGeom>
          <a:noFill/>
          <a:ln>
            <a:noFill/>
          </a:ln>
          <a:effectLst>
            <a:outerShdw blurRad="292100" rotWithShape="0" algn="tl" dir="2700000" dist="139700">
              <a:srgbClr val="333333">
                <a:alpha val="64705"/>
              </a:srgbClr>
            </a:outerShdw>
          </a:effectLst>
        </p:spPr>
      </p:pic>
      <p:sp>
        <p:nvSpPr>
          <p:cNvPr id="296" name="Google Shape;296;p37"/>
          <p:cNvSpPr txBox="1"/>
          <p:nvPr/>
        </p:nvSpPr>
        <p:spPr>
          <a:xfrm>
            <a:off x="256300" y="2467775"/>
            <a:ext cx="1336200" cy="450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Paula Xavier</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VPEIC</a:t>
            </a:r>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Coordenação geral</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t/>
            </a:r>
            <a:endParaRPr b="0" i="0" sz="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7" name="Google Shape;297;p37"/>
          <p:cNvSpPr txBox="1"/>
          <p:nvPr/>
        </p:nvSpPr>
        <p:spPr>
          <a:xfrm>
            <a:off x="2929780" y="2535575"/>
            <a:ext cx="11145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Flávia Elias</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Gereb</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p:txBody>
      </p:sp>
      <p:sp>
        <p:nvSpPr>
          <p:cNvPr id="298" name="Google Shape;298;p37"/>
          <p:cNvSpPr txBox="1"/>
          <p:nvPr/>
        </p:nvSpPr>
        <p:spPr>
          <a:xfrm>
            <a:off x="4183282" y="4526650"/>
            <a:ext cx="1057200" cy="3654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Jaqueline Gomes</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p:txBody>
      </p:sp>
      <p:sp>
        <p:nvSpPr>
          <p:cNvPr id="299" name="Google Shape;299;p37"/>
          <p:cNvSpPr txBox="1"/>
          <p:nvPr/>
        </p:nvSpPr>
        <p:spPr>
          <a:xfrm>
            <a:off x="4131700" y="2535575"/>
            <a:ext cx="10089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Márcia Motta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Gereb</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p:txBody>
      </p:sp>
      <p:sp>
        <p:nvSpPr>
          <p:cNvPr id="300" name="Google Shape;300;p37"/>
          <p:cNvSpPr txBox="1"/>
          <p:nvPr/>
        </p:nvSpPr>
        <p:spPr>
          <a:xfrm>
            <a:off x="5214525" y="2535575"/>
            <a:ext cx="11145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rgbClr val="000000"/>
                </a:solidFill>
                <a:latin typeface="Arial"/>
                <a:ea typeface="Arial"/>
                <a:cs typeface="Arial"/>
                <a:sym typeface="Arial"/>
              </a:rPr>
              <a:t>Paulo Guanaes</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ESPJV</a:t>
            </a:r>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Marcos legais</a:t>
            </a:r>
            <a:endParaRPr b="0" i="0" sz="800" u="none" cap="none" strike="noStrike">
              <a:solidFill>
                <a:srgbClr val="000000"/>
              </a:solidFill>
              <a:latin typeface="Arial"/>
              <a:ea typeface="Arial"/>
              <a:cs typeface="Arial"/>
              <a:sym typeface="Arial"/>
            </a:endParaRPr>
          </a:p>
        </p:txBody>
      </p:sp>
      <p:sp>
        <p:nvSpPr>
          <p:cNvPr id="301" name="Google Shape;301;p37"/>
          <p:cNvSpPr txBox="1"/>
          <p:nvPr/>
        </p:nvSpPr>
        <p:spPr>
          <a:xfrm>
            <a:off x="6490050" y="2539650"/>
            <a:ext cx="1114500" cy="78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Vanessa Arruda</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INCQS</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Emergência sanitária</a:t>
            </a:r>
            <a:endParaRPr b="0" i="0" sz="800" u="none" cap="none" strike="noStrike">
              <a:solidFill>
                <a:srgbClr val="000000"/>
              </a:solidFill>
              <a:latin typeface="Arial"/>
              <a:ea typeface="Arial"/>
              <a:cs typeface="Arial"/>
              <a:sym typeface="Arial"/>
            </a:endParaRPr>
          </a:p>
        </p:txBody>
      </p:sp>
      <p:sp>
        <p:nvSpPr>
          <p:cNvPr id="302" name="Google Shape;302;p37"/>
          <p:cNvSpPr txBox="1"/>
          <p:nvPr/>
        </p:nvSpPr>
        <p:spPr>
          <a:xfrm>
            <a:off x="344530" y="4491459"/>
            <a:ext cx="1176660" cy="52344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Ana Aguiar</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p:txBody>
      </p:sp>
      <p:sp>
        <p:nvSpPr>
          <p:cNvPr id="303" name="Google Shape;303;p37"/>
          <p:cNvSpPr txBox="1"/>
          <p:nvPr/>
        </p:nvSpPr>
        <p:spPr>
          <a:xfrm>
            <a:off x="6548150" y="4467525"/>
            <a:ext cx="1275900" cy="693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Anne Clinio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rgbClr val="000000"/>
                </a:solidFill>
                <a:latin typeface="Arial"/>
                <a:ea typeface="Arial"/>
                <a:cs typeface="Arial"/>
                <a:sym typeface="Arial"/>
              </a:rPr>
              <a:t>VPEIC</a:t>
            </a:r>
            <a:endParaRPr/>
          </a:p>
          <a:p>
            <a:pPr indent="0" lvl="0" marL="0" marR="0" rtl="0" algn="ctr">
              <a:lnSpc>
                <a:spcPct val="100000"/>
              </a:lnSpc>
              <a:spcBef>
                <a:spcPts val="0"/>
              </a:spcBef>
              <a:spcAft>
                <a:spcPts val="0"/>
              </a:spcAft>
              <a:buNone/>
            </a:pPr>
            <a:r>
              <a:rPr b="0" i="0" lang="pt-BR" sz="800" u="none" cap="none" strike="noStrike">
                <a:solidFill>
                  <a:schemeClr val="dk1"/>
                </a:solidFill>
                <a:latin typeface="Arial"/>
                <a:ea typeface="Arial"/>
                <a:cs typeface="Arial"/>
                <a:sym typeface="Arial"/>
              </a:rPr>
              <a:t>Política</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FF0000"/>
              </a:solidFill>
              <a:latin typeface="Arial"/>
              <a:ea typeface="Arial"/>
              <a:cs typeface="Arial"/>
              <a:sym typeface="Arial"/>
            </a:endParaRPr>
          </a:p>
        </p:txBody>
      </p:sp>
      <p:sp>
        <p:nvSpPr>
          <p:cNvPr id="304" name="Google Shape;304;p37"/>
          <p:cNvSpPr txBox="1"/>
          <p:nvPr/>
        </p:nvSpPr>
        <p:spPr>
          <a:xfrm>
            <a:off x="1657825" y="4491459"/>
            <a:ext cx="1224900" cy="549965"/>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dk1"/>
              </a:buClr>
              <a:buSzPts val="1100"/>
              <a:buFont typeface="Arial"/>
              <a:buNone/>
            </a:pPr>
            <a:r>
              <a:rPr b="1" i="0" lang="pt-BR" sz="800" u="none" cap="none" strike="noStrike">
                <a:solidFill>
                  <a:schemeClr val="dk1"/>
                </a:solidFill>
                <a:latin typeface="Arial"/>
                <a:ea typeface="Arial"/>
                <a:cs typeface="Arial"/>
                <a:sym typeface="Arial"/>
              </a:rPr>
              <a:t>Fátima Martins</a:t>
            </a:r>
            <a:endParaRPr b="1"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VPEIC</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Gestão de Dados</a:t>
            </a:r>
            <a:endParaRPr b="0" i="0" sz="800" u="none" cap="none" strike="noStrike">
              <a:solidFill>
                <a:schemeClr val="dk1"/>
              </a:solidFill>
              <a:latin typeface="Arial"/>
              <a:ea typeface="Arial"/>
              <a:cs typeface="Arial"/>
              <a:sym typeface="Arial"/>
            </a:endParaRPr>
          </a:p>
        </p:txBody>
      </p:sp>
      <p:sp>
        <p:nvSpPr>
          <p:cNvPr id="305" name="Google Shape;305;p37"/>
          <p:cNvSpPr txBox="1"/>
          <p:nvPr/>
        </p:nvSpPr>
        <p:spPr>
          <a:xfrm>
            <a:off x="2961787" y="4513363"/>
            <a:ext cx="1169100" cy="3150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Ivone Sá</a:t>
            </a:r>
            <a:br>
              <a:rPr b="0" i="0" lang="pt-BR" sz="800" u="none" cap="none" strike="noStrike">
                <a:solidFill>
                  <a:schemeClr val="dk1"/>
                </a:solidFill>
                <a:latin typeface="Arial"/>
                <a:ea typeface="Arial"/>
                <a:cs typeface="Arial"/>
                <a:sym typeface="Arial"/>
              </a:rPr>
            </a:br>
            <a:r>
              <a:rPr b="0" i="0" lang="pt-BR" sz="800" u="none" cap="none" strike="noStrike">
                <a:solidFill>
                  <a:schemeClr val="dk1"/>
                </a:solidFill>
                <a:latin typeface="Arial"/>
                <a:ea typeface="Arial"/>
                <a:cs typeface="Arial"/>
                <a:sym typeface="Arial"/>
              </a:rPr>
              <a:t>C. Oswaldo Cruz</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Metadados</a:t>
            </a:r>
            <a:endParaRPr b="0" i="0" sz="800" u="none" cap="none" strike="noStrike">
              <a:solidFill>
                <a:srgbClr val="000000"/>
              </a:solidFill>
              <a:latin typeface="Arial"/>
              <a:ea typeface="Arial"/>
              <a:cs typeface="Arial"/>
              <a:sym typeface="Arial"/>
            </a:endParaRPr>
          </a:p>
        </p:txBody>
      </p:sp>
      <p:pic>
        <p:nvPicPr>
          <p:cNvPr id="306" name="Google Shape;306;p37"/>
          <p:cNvPicPr preferRelativeResize="0"/>
          <p:nvPr/>
        </p:nvPicPr>
        <p:blipFill rotWithShape="1">
          <a:blip r:embed="rId4">
            <a:alphaModFix/>
          </a:blip>
          <a:srcRect b="0" l="0" r="0" t="0"/>
          <a:stretch/>
        </p:blipFill>
        <p:spPr>
          <a:xfrm>
            <a:off x="6608382" y="3328288"/>
            <a:ext cx="972000" cy="1152000"/>
          </a:xfrm>
          <a:prstGeom prst="rect">
            <a:avLst/>
          </a:prstGeom>
          <a:noFill/>
          <a:ln>
            <a:noFill/>
          </a:ln>
          <a:effectLst>
            <a:outerShdw blurRad="292100" rotWithShape="0" algn="tl" dir="2700000" dist="139700">
              <a:srgbClr val="333333">
                <a:alpha val="64705"/>
              </a:srgbClr>
            </a:outerShdw>
          </a:effectLst>
        </p:spPr>
      </p:pic>
      <p:pic>
        <p:nvPicPr>
          <p:cNvPr descr="paulo.png" id="307" name="Google Shape;307;p37"/>
          <p:cNvPicPr preferRelativeResize="0"/>
          <p:nvPr/>
        </p:nvPicPr>
        <p:blipFill rotWithShape="1">
          <a:blip r:embed="rId5">
            <a:alphaModFix/>
          </a:blip>
          <a:srcRect b="0" l="0" r="0" t="0"/>
          <a:stretch/>
        </p:blipFill>
        <p:spPr>
          <a:xfrm>
            <a:off x="5286762" y="1361429"/>
            <a:ext cx="972000" cy="1152000"/>
          </a:xfrm>
          <a:prstGeom prst="rect">
            <a:avLst/>
          </a:prstGeom>
          <a:noFill/>
          <a:ln>
            <a:noFill/>
          </a:ln>
          <a:effectLst>
            <a:outerShdw blurRad="292100" rotWithShape="0" algn="tl" dir="2700000" dist="139700">
              <a:srgbClr val="333333">
                <a:alpha val="64705"/>
              </a:srgbClr>
            </a:outerShdw>
          </a:effectLst>
        </p:spPr>
      </p:pic>
      <p:pic>
        <p:nvPicPr>
          <p:cNvPr id="308" name="Google Shape;308;p37"/>
          <p:cNvPicPr preferRelativeResize="0"/>
          <p:nvPr/>
        </p:nvPicPr>
        <p:blipFill rotWithShape="1">
          <a:blip r:embed="rId6">
            <a:alphaModFix/>
          </a:blip>
          <a:srcRect b="0" l="0" r="0" t="0"/>
          <a:stretch/>
        </p:blipFill>
        <p:spPr>
          <a:xfrm>
            <a:off x="1752225" y="1351689"/>
            <a:ext cx="972000" cy="1152000"/>
          </a:xfrm>
          <a:prstGeom prst="rect">
            <a:avLst/>
          </a:prstGeom>
          <a:noFill/>
          <a:ln>
            <a:noFill/>
          </a:ln>
          <a:effectLst>
            <a:outerShdw blurRad="292100" rotWithShape="0" algn="tl" dir="2700000" dist="139700">
              <a:srgbClr val="333333">
                <a:alpha val="64705"/>
              </a:srgbClr>
            </a:outerShdw>
          </a:effectLst>
        </p:spPr>
      </p:pic>
      <p:pic>
        <p:nvPicPr>
          <p:cNvPr id="309" name="Google Shape;309;p37"/>
          <p:cNvPicPr preferRelativeResize="0"/>
          <p:nvPr/>
        </p:nvPicPr>
        <p:blipFill rotWithShape="1">
          <a:blip r:embed="rId7">
            <a:alphaModFix/>
          </a:blip>
          <a:srcRect b="0" l="0" r="0" t="0"/>
          <a:stretch/>
        </p:blipFill>
        <p:spPr>
          <a:xfrm>
            <a:off x="3018130" y="1380699"/>
            <a:ext cx="972000" cy="1152000"/>
          </a:xfrm>
          <a:prstGeom prst="rect">
            <a:avLst/>
          </a:prstGeom>
          <a:noFill/>
          <a:ln>
            <a:noFill/>
          </a:ln>
          <a:effectLst>
            <a:outerShdw blurRad="292100" rotWithShape="0" algn="tl" dir="2700000" dist="139700">
              <a:srgbClr val="333333">
                <a:alpha val="64705"/>
              </a:srgbClr>
            </a:outerShdw>
          </a:effectLst>
        </p:spPr>
      </p:pic>
      <p:pic>
        <p:nvPicPr>
          <p:cNvPr id="310" name="Google Shape;310;p37"/>
          <p:cNvPicPr preferRelativeResize="0"/>
          <p:nvPr/>
        </p:nvPicPr>
        <p:blipFill rotWithShape="1">
          <a:blip r:embed="rId8">
            <a:alphaModFix/>
          </a:blip>
          <a:srcRect b="0" l="0" r="0" t="0"/>
          <a:stretch/>
        </p:blipFill>
        <p:spPr>
          <a:xfrm>
            <a:off x="4212125" y="1373310"/>
            <a:ext cx="972000" cy="1152000"/>
          </a:xfrm>
          <a:prstGeom prst="rect">
            <a:avLst/>
          </a:prstGeom>
          <a:noFill/>
          <a:ln>
            <a:noFill/>
          </a:ln>
          <a:effectLst>
            <a:outerShdw blurRad="292100" rotWithShape="0" algn="tl" dir="2700000" dist="139700">
              <a:srgbClr val="333333">
                <a:alpha val="64705"/>
              </a:srgbClr>
            </a:outerShdw>
          </a:effectLst>
        </p:spPr>
      </p:pic>
      <p:pic>
        <p:nvPicPr>
          <p:cNvPr id="311" name="Google Shape;311;p37"/>
          <p:cNvPicPr preferRelativeResize="0"/>
          <p:nvPr/>
        </p:nvPicPr>
        <p:blipFill rotWithShape="1">
          <a:blip r:embed="rId9">
            <a:alphaModFix/>
          </a:blip>
          <a:srcRect b="0" l="0" r="0" t="0"/>
          <a:stretch/>
        </p:blipFill>
        <p:spPr>
          <a:xfrm>
            <a:off x="3037575" y="3334354"/>
            <a:ext cx="972000" cy="1152000"/>
          </a:xfrm>
          <a:prstGeom prst="rect">
            <a:avLst/>
          </a:prstGeom>
          <a:noFill/>
          <a:ln>
            <a:noFill/>
          </a:ln>
          <a:effectLst>
            <a:outerShdw blurRad="292100" rotWithShape="0" algn="tl" dir="2700000" dist="139700">
              <a:srgbClr val="333333">
                <a:alpha val="64705"/>
              </a:srgbClr>
            </a:outerShdw>
          </a:effectLst>
        </p:spPr>
      </p:pic>
      <p:pic>
        <p:nvPicPr>
          <p:cNvPr id="312" name="Google Shape;312;p37"/>
          <p:cNvPicPr preferRelativeResize="0"/>
          <p:nvPr/>
        </p:nvPicPr>
        <p:blipFill rotWithShape="1">
          <a:blip r:embed="rId10">
            <a:alphaModFix/>
          </a:blip>
          <a:srcRect b="0" l="0" r="0" t="0"/>
          <a:stretch/>
        </p:blipFill>
        <p:spPr>
          <a:xfrm>
            <a:off x="1816194" y="3339459"/>
            <a:ext cx="972000" cy="1152000"/>
          </a:xfrm>
          <a:prstGeom prst="rect">
            <a:avLst/>
          </a:prstGeom>
          <a:noFill/>
          <a:ln>
            <a:noFill/>
          </a:ln>
          <a:effectLst>
            <a:outerShdw blurRad="292100" rotWithShape="0" algn="tl" dir="2700000" dist="139700">
              <a:srgbClr val="333333">
                <a:alpha val="64705"/>
              </a:srgbClr>
            </a:outerShdw>
          </a:effectLst>
        </p:spPr>
      </p:pic>
      <p:pic>
        <p:nvPicPr>
          <p:cNvPr id="313" name="Google Shape;313;p37"/>
          <p:cNvPicPr preferRelativeResize="0"/>
          <p:nvPr/>
        </p:nvPicPr>
        <p:blipFill rotWithShape="1">
          <a:blip r:embed="rId11">
            <a:alphaModFix/>
          </a:blip>
          <a:srcRect b="0" l="0" r="0" t="0"/>
          <a:stretch/>
        </p:blipFill>
        <p:spPr>
          <a:xfrm>
            <a:off x="4258957" y="3311556"/>
            <a:ext cx="972000" cy="1152000"/>
          </a:xfrm>
          <a:prstGeom prst="rect">
            <a:avLst/>
          </a:prstGeom>
          <a:noFill/>
          <a:ln>
            <a:noFill/>
          </a:ln>
          <a:effectLst>
            <a:outerShdw blurRad="292100" rotWithShape="0" algn="tl" dir="2700000" dist="139700">
              <a:srgbClr val="333333">
                <a:alpha val="64705"/>
              </a:srgbClr>
            </a:outerShdw>
          </a:effectLst>
        </p:spPr>
      </p:pic>
      <p:pic>
        <p:nvPicPr>
          <p:cNvPr id="314" name="Google Shape;314;p37"/>
          <p:cNvPicPr preferRelativeResize="0"/>
          <p:nvPr/>
        </p:nvPicPr>
        <p:blipFill rotWithShape="1">
          <a:blip r:embed="rId12">
            <a:alphaModFix/>
          </a:blip>
          <a:srcRect b="0" l="0" r="0" t="0"/>
          <a:stretch/>
        </p:blipFill>
        <p:spPr>
          <a:xfrm>
            <a:off x="5521300" y="3311549"/>
            <a:ext cx="972000" cy="1152000"/>
          </a:xfrm>
          <a:prstGeom prst="rect">
            <a:avLst/>
          </a:prstGeom>
          <a:noFill/>
          <a:ln>
            <a:noFill/>
          </a:ln>
          <a:effectLst>
            <a:outerShdw blurRad="292100" rotWithShape="0" algn="tl" dir="2700000" dist="139700">
              <a:srgbClr val="333333">
                <a:alpha val="64705"/>
              </a:srgbClr>
            </a:outerShdw>
          </a:effectLst>
        </p:spPr>
      </p:pic>
      <p:sp>
        <p:nvSpPr>
          <p:cNvPr id="315" name="Google Shape;315;p37"/>
          <p:cNvSpPr txBox="1"/>
          <p:nvPr/>
        </p:nvSpPr>
        <p:spPr>
          <a:xfrm>
            <a:off x="5497759" y="4515682"/>
            <a:ext cx="1084532" cy="499217"/>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chemeClr val="dk1"/>
                </a:solidFill>
                <a:latin typeface="Arial"/>
                <a:ea typeface="Arial"/>
                <a:cs typeface="Arial"/>
                <a:sym typeface="Arial"/>
              </a:rPr>
              <a:t>Viviane Veiga</a:t>
            </a:r>
            <a:br>
              <a:rPr b="0" i="0" lang="pt-BR" sz="800" u="none" cap="none" strike="noStrike">
                <a:solidFill>
                  <a:schemeClr val="dk1"/>
                </a:solidFill>
                <a:latin typeface="Arial"/>
                <a:ea typeface="Arial"/>
                <a:cs typeface="Arial"/>
                <a:sym typeface="Arial"/>
              </a:rPr>
            </a:br>
            <a:r>
              <a:rPr b="0" i="0" lang="pt-BR" sz="800" u="none" cap="none" strike="noStrike">
                <a:solidFill>
                  <a:schemeClr val="dk1"/>
                </a:solidFill>
                <a:latin typeface="Arial"/>
                <a:ea typeface="Arial"/>
                <a:cs typeface="Arial"/>
                <a:sym typeface="Arial"/>
              </a:rPr>
              <a:t>ICICT</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chemeClr val="dk1"/>
                </a:solidFill>
                <a:latin typeface="Arial"/>
                <a:ea typeface="Arial"/>
                <a:cs typeface="Arial"/>
                <a:sym typeface="Arial"/>
              </a:rPr>
              <a:t>Gestão de Dados</a:t>
            </a:r>
            <a:endParaRPr b="0" i="0" sz="800" u="none" cap="none" strike="noStrike">
              <a:solidFill>
                <a:srgbClr val="000000"/>
              </a:solidFill>
              <a:latin typeface="Arial"/>
              <a:ea typeface="Arial"/>
              <a:cs typeface="Arial"/>
              <a:sym typeface="Arial"/>
            </a:endParaRPr>
          </a:p>
        </p:txBody>
      </p:sp>
      <p:pic>
        <p:nvPicPr>
          <p:cNvPr id="316" name="Google Shape;316;p37"/>
          <p:cNvPicPr preferRelativeResize="0"/>
          <p:nvPr/>
        </p:nvPicPr>
        <p:blipFill rotWithShape="1">
          <a:blip r:embed="rId13">
            <a:alphaModFix/>
          </a:blip>
          <a:srcRect b="0" l="0" r="0" t="0"/>
          <a:stretch/>
        </p:blipFill>
        <p:spPr>
          <a:xfrm>
            <a:off x="7843850" y="1417280"/>
            <a:ext cx="972000" cy="1152000"/>
          </a:xfrm>
          <a:prstGeom prst="rect">
            <a:avLst/>
          </a:prstGeom>
          <a:noFill/>
          <a:ln>
            <a:noFill/>
          </a:ln>
          <a:effectLst>
            <a:outerShdw blurRad="292100" rotWithShape="0" algn="tl" dir="2700000" dist="139700">
              <a:srgbClr val="333333">
                <a:alpha val="64705"/>
              </a:srgbClr>
            </a:outerShdw>
          </a:effectLst>
        </p:spPr>
      </p:pic>
      <p:sp>
        <p:nvSpPr>
          <p:cNvPr id="317" name="Google Shape;317;p37"/>
          <p:cNvSpPr txBox="1"/>
          <p:nvPr/>
        </p:nvSpPr>
        <p:spPr>
          <a:xfrm>
            <a:off x="7794926" y="2539653"/>
            <a:ext cx="1114500" cy="5862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Ana Maranhão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Icict</a:t>
            </a:r>
            <a:endParaRPr/>
          </a:p>
          <a:p>
            <a:pPr indent="0" lvl="0" marL="0" marR="0" rtl="0" algn="ctr">
              <a:lnSpc>
                <a:spcPct val="100000"/>
              </a:lnSpc>
              <a:spcBef>
                <a:spcPts val="0"/>
              </a:spcBef>
              <a:spcAft>
                <a:spcPts val="0"/>
              </a:spcAft>
              <a:buClr>
                <a:srgbClr val="000000"/>
              </a:buClr>
              <a:buSzPts val="800"/>
              <a:buFont typeface="Arial"/>
              <a:buNone/>
            </a:pPr>
            <a:r>
              <a:rPr b="0" i="0" lang="pt-BR" sz="800" u="none" cap="none" strike="noStrike">
                <a:solidFill>
                  <a:srgbClr val="000000"/>
                </a:solidFill>
                <a:latin typeface="Arial"/>
                <a:ea typeface="Arial"/>
                <a:cs typeface="Arial"/>
                <a:sym typeface="Arial"/>
              </a:rPr>
              <a:t>Gestão de Dados</a:t>
            </a:r>
            <a:endParaRPr b="0" i="0" sz="800" u="none" cap="none" strike="noStrike">
              <a:solidFill>
                <a:srgbClr val="000000"/>
              </a:solidFill>
              <a:latin typeface="Arial"/>
              <a:ea typeface="Arial"/>
              <a:cs typeface="Arial"/>
              <a:sym typeface="Arial"/>
            </a:endParaRPr>
          </a:p>
        </p:txBody>
      </p:sp>
      <p:sp>
        <p:nvSpPr>
          <p:cNvPr id="318" name="Google Shape;318;p3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19" name="Google Shape;319;p37"/>
          <p:cNvPicPr preferRelativeResize="0"/>
          <p:nvPr/>
        </p:nvPicPr>
        <p:blipFill rotWithShape="1">
          <a:blip r:embed="rId14">
            <a:alphaModFix/>
          </a:blip>
          <a:srcRect b="29383" l="10269" r="4434" t="0"/>
          <a:stretch/>
        </p:blipFill>
        <p:spPr>
          <a:xfrm>
            <a:off x="420649" y="1334811"/>
            <a:ext cx="972000" cy="1152000"/>
          </a:xfrm>
          <a:prstGeom prst="rect">
            <a:avLst/>
          </a:prstGeom>
          <a:noFill/>
          <a:ln>
            <a:noFill/>
          </a:ln>
          <a:effectLst>
            <a:outerShdw blurRad="292100" rotWithShape="0" algn="tl" dir="2700000" dist="139700">
              <a:srgbClr val="333333">
                <a:alpha val="64705"/>
              </a:srgbClr>
            </a:outerShdw>
          </a:effectLst>
        </p:spPr>
      </p:pic>
      <p:sp>
        <p:nvSpPr>
          <p:cNvPr id="320" name="Google Shape;320;p37"/>
          <p:cNvSpPr txBox="1"/>
          <p:nvPr/>
        </p:nvSpPr>
        <p:spPr>
          <a:xfrm>
            <a:off x="7625232" y="4467525"/>
            <a:ext cx="1275900" cy="693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800"/>
              <a:buFont typeface="Arial"/>
              <a:buNone/>
            </a:pPr>
            <a:r>
              <a:rPr b="1" i="0" lang="pt-BR" sz="800" u="none" cap="none" strike="noStrike">
                <a:solidFill>
                  <a:srgbClr val="000000"/>
                </a:solidFill>
                <a:latin typeface="Arial"/>
                <a:ea typeface="Arial"/>
                <a:cs typeface="Arial"/>
                <a:sym typeface="Arial"/>
              </a:rPr>
              <a:t>Raiza Tourinho</a:t>
            </a:r>
            <a:endParaRPr b="1"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800" u="none" cap="none" strike="noStrike">
                <a:solidFill>
                  <a:srgbClr val="000000"/>
                </a:solidFill>
                <a:latin typeface="Arial"/>
                <a:ea typeface="Arial"/>
                <a:cs typeface="Arial"/>
                <a:sym typeface="Arial"/>
              </a:rPr>
              <a:t>Cidacs</a:t>
            </a:r>
            <a:endParaRPr b="0" i="0" sz="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100"/>
              <a:buFont typeface="Arial"/>
              <a:buNone/>
            </a:pPr>
            <a:r>
              <a:rPr b="0" i="0" lang="pt-BR" sz="800" u="none" cap="none" strike="noStrike">
                <a:solidFill>
                  <a:schemeClr val="dk1"/>
                </a:solidFill>
                <a:latin typeface="Arial"/>
                <a:ea typeface="Arial"/>
                <a:cs typeface="Arial"/>
                <a:sym typeface="Arial"/>
              </a:rPr>
              <a:t>Comunicação</a:t>
            </a:r>
            <a:endParaRPr b="0" i="0" sz="8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t/>
            </a:r>
            <a:endParaRPr b="1" i="0" sz="800" u="none" cap="none" strike="noStrike">
              <a:solidFill>
                <a:srgbClr val="FF0000"/>
              </a:solidFill>
              <a:latin typeface="Arial"/>
              <a:ea typeface="Arial"/>
              <a:cs typeface="Arial"/>
              <a:sym typeface="Arial"/>
            </a:endParaRPr>
          </a:p>
        </p:txBody>
      </p:sp>
      <p:pic>
        <p:nvPicPr>
          <p:cNvPr id="321" name="Google Shape;321;p37"/>
          <p:cNvPicPr preferRelativeResize="0"/>
          <p:nvPr/>
        </p:nvPicPr>
        <p:blipFill rotWithShape="1">
          <a:blip r:embed="rId15">
            <a:alphaModFix/>
          </a:blip>
          <a:srcRect b="0" l="0" r="0" t="0"/>
          <a:stretch/>
        </p:blipFill>
        <p:spPr>
          <a:xfrm>
            <a:off x="7811622" y="3304602"/>
            <a:ext cx="972000" cy="1152000"/>
          </a:xfrm>
          <a:prstGeom prst="rect">
            <a:avLst/>
          </a:prstGeom>
          <a:noFill/>
          <a:ln>
            <a:noFill/>
          </a:ln>
          <a:effectLst>
            <a:outerShdw blurRad="292100" rotWithShape="0" algn="tl" dir="2700000" dist="139700">
              <a:srgbClr val="333333">
                <a:alpha val="64705"/>
              </a:srgbClr>
            </a:outerShdw>
          </a:effectLst>
        </p:spPr>
      </p:pic>
      <p:pic>
        <p:nvPicPr>
          <p:cNvPr id="322" name="Google Shape;322;p37"/>
          <p:cNvPicPr preferRelativeResize="0"/>
          <p:nvPr/>
        </p:nvPicPr>
        <p:blipFill rotWithShape="1">
          <a:blip r:embed="rId16">
            <a:alphaModFix/>
          </a:blip>
          <a:srcRect b="0" l="0" r="0" t="0"/>
          <a:stretch/>
        </p:blipFill>
        <p:spPr>
          <a:xfrm>
            <a:off x="419944" y="3302080"/>
            <a:ext cx="972000" cy="1152000"/>
          </a:xfrm>
          <a:prstGeom prst="rect">
            <a:avLst/>
          </a:prstGeom>
          <a:noFill/>
          <a:ln>
            <a:noFill/>
          </a:ln>
          <a:effectLst>
            <a:outerShdw blurRad="292100" rotWithShape="0" algn="tl" dir="2700000" dist="139700">
              <a:srgbClr val="333333">
                <a:alpha val="64705"/>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pic>
        <p:nvPicPr>
          <p:cNvPr id="327" name="Google Shape;327;p38"/>
          <p:cNvPicPr preferRelativeResize="0"/>
          <p:nvPr/>
        </p:nvPicPr>
        <p:blipFill rotWithShape="1">
          <a:blip r:embed="rId3">
            <a:alphaModFix/>
          </a:blip>
          <a:srcRect b="0" l="0" r="0" t="0"/>
          <a:stretch/>
        </p:blipFill>
        <p:spPr>
          <a:xfrm>
            <a:off x="2965269" y="1604863"/>
            <a:ext cx="2376338" cy="2077838"/>
          </a:xfrm>
          <a:prstGeom prst="rect">
            <a:avLst/>
          </a:prstGeom>
          <a:noFill/>
          <a:ln>
            <a:noFill/>
          </a:ln>
        </p:spPr>
      </p:pic>
      <p:pic>
        <p:nvPicPr>
          <p:cNvPr id="328" name="Google Shape;328;p38"/>
          <p:cNvPicPr preferRelativeResize="0"/>
          <p:nvPr/>
        </p:nvPicPr>
        <p:blipFill rotWithShape="1">
          <a:blip r:embed="rId4">
            <a:alphaModFix/>
          </a:blip>
          <a:srcRect b="0" l="0" r="0" t="0"/>
          <a:stretch/>
        </p:blipFill>
        <p:spPr>
          <a:xfrm>
            <a:off x="301860" y="1604861"/>
            <a:ext cx="2417217" cy="2107728"/>
          </a:xfrm>
          <a:prstGeom prst="rect">
            <a:avLst/>
          </a:prstGeom>
          <a:noFill/>
          <a:ln>
            <a:noFill/>
          </a:ln>
        </p:spPr>
      </p:pic>
      <p:sp>
        <p:nvSpPr>
          <p:cNvPr id="329" name="Google Shape;329;p38"/>
          <p:cNvSpPr txBox="1"/>
          <p:nvPr>
            <p:ph type="title"/>
          </p:nvPr>
        </p:nvSpPr>
        <p:spPr>
          <a:xfrm>
            <a:off x="2355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Resultados   </a:t>
            </a:r>
            <a:endParaRPr b="0" i="0" sz="4200" u="none" cap="none" strike="noStrike">
              <a:solidFill>
                <a:schemeClr val="dk1"/>
              </a:solidFill>
              <a:latin typeface="Economica"/>
              <a:ea typeface="Economica"/>
              <a:cs typeface="Economica"/>
              <a:sym typeface="Economica"/>
            </a:endParaRPr>
          </a:p>
        </p:txBody>
      </p:sp>
      <p:pic>
        <p:nvPicPr>
          <p:cNvPr id="330" name="Google Shape;330;p38"/>
          <p:cNvPicPr preferRelativeResize="0"/>
          <p:nvPr/>
        </p:nvPicPr>
        <p:blipFill rotWithShape="1">
          <a:blip r:embed="rId5">
            <a:alphaModFix/>
          </a:blip>
          <a:srcRect b="0" l="9308" r="3040" t="0"/>
          <a:stretch/>
        </p:blipFill>
        <p:spPr>
          <a:xfrm>
            <a:off x="5587799" y="1576577"/>
            <a:ext cx="3410175" cy="2166670"/>
          </a:xfrm>
          <a:prstGeom prst="rect">
            <a:avLst/>
          </a:prstGeom>
          <a:noFill/>
          <a:ln>
            <a:noFill/>
          </a:ln>
        </p:spPr>
      </p:pic>
      <p:sp>
        <p:nvSpPr>
          <p:cNvPr id="331" name="Google Shape;331;p38"/>
          <p:cNvSpPr/>
          <p:nvPr/>
        </p:nvSpPr>
        <p:spPr>
          <a:xfrm>
            <a:off x="644150" y="4220098"/>
            <a:ext cx="8112000" cy="563700"/>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b="1" i="1" lang="pt-BR" sz="1000">
                <a:latin typeface="Open Sans"/>
                <a:ea typeface="Open Sans"/>
                <a:cs typeface="Open Sans"/>
                <a:sym typeface="Open Sans"/>
              </a:rPr>
              <a:t>Em breve: </a:t>
            </a:r>
            <a:br>
              <a:rPr b="1" i="1" lang="pt-BR" sz="1000">
                <a:latin typeface="Open Sans"/>
                <a:ea typeface="Open Sans"/>
                <a:cs typeface="Open Sans"/>
                <a:sym typeface="Open Sans"/>
              </a:rPr>
            </a:br>
            <a:r>
              <a:rPr b="0" i="1" lang="pt-BR" sz="1000" u="none" cap="none" strike="noStrike">
                <a:solidFill>
                  <a:srgbClr val="000000"/>
                </a:solidFill>
                <a:latin typeface="Open Sans"/>
                <a:ea typeface="Open Sans"/>
                <a:cs typeface="Open Sans"/>
                <a:sym typeface="Open Sans"/>
              </a:rPr>
              <a:t>Marcos legais nacionais em face da abertura de dados de pesquisa em saúde: dados pessoais, sensíveis ou sigilosos e direitos autorais</a:t>
            </a:r>
            <a:endParaRPr sz="1000"/>
          </a:p>
        </p:txBody>
      </p:sp>
      <p:sp>
        <p:nvSpPr>
          <p:cNvPr id="332" name="Google Shape;332;p3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pic>
        <p:nvPicPr>
          <p:cNvPr id="337" name="Google Shape;337;p39"/>
          <p:cNvPicPr preferRelativeResize="0"/>
          <p:nvPr/>
        </p:nvPicPr>
        <p:blipFill rotWithShape="1">
          <a:blip r:embed="rId3">
            <a:alphaModFix/>
          </a:blip>
          <a:srcRect b="0" l="0" r="0" t="0"/>
          <a:stretch/>
        </p:blipFill>
        <p:spPr>
          <a:xfrm>
            <a:off x="714375" y="978876"/>
            <a:ext cx="7446507" cy="4127512"/>
          </a:xfrm>
          <a:prstGeom prst="rect">
            <a:avLst/>
          </a:prstGeom>
          <a:noFill/>
          <a:ln>
            <a:noFill/>
          </a:ln>
        </p:spPr>
      </p:pic>
      <p:sp>
        <p:nvSpPr>
          <p:cNvPr id="338" name="Google Shape;338;p39"/>
          <p:cNvSpPr txBox="1"/>
          <p:nvPr>
            <p:ph idx="4294967295" type="body"/>
          </p:nvPr>
        </p:nvSpPr>
        <p:spPr>
          <a:xfrm>
            <a:off x="610707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Desafios</a:t>
            </a:r>
            <a:endParaRPr b="1" i="0" sz="1800" u="none" cap="none" strike="noStrike">
              <a:solidFill>
                <a:schemeClr val="lt1"/>
              </a:solidFill>
              <a:latin typeface="Open Sans"/>
              <a:ea typeface="Open Sans"/>
              <a:cs typeface="Open Sans"/>
              <a:sym typeface="Open Sans"/>
            </a:endParaRPr>
          </a:p>
        </p:txBody>
      </p:sp>
      <p:sp>
        <p:nvSpPr>
          <p:cNvPr id="339" name="Google Shape;339;p3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0" name="Google Shape;340;p39"/>
          <p:cNvSpPr txBox="1"/>
          <p:nvPr/>
        </p:nvSpPr>
        <p:spPr>
          <a:xfrm>
            <a:off x="231649" y="88200"/>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800" u="none" cap="none" strike="noStrike">
                <a:solidFill>
                  <a:schemeClr val="dk1"/>
                </a:solidFill>
                <a:latin typeface="Economica"/>
                <a:ea typeface="Economica"/>
                <a:cs typeface="Economica"/>
                <a:sym typeface="Economica"/>
              </a:rPr>
              <a:t>Destaques do Livro Verde – Novo ecossistema da pesquisa</a:t>
            </a:r>
            <a:endParaRPr/>
          </a:p>
        </p:txBody>
      </p:sp>
      <p:sp>
        <p:nvSpPr>
          <p:cNvPr id="341" name="Google Shape;341;p39"/>
          <p:cNvSpPr/>
          <p:nvPr/>
        </p:nvSpPr>
        <p:spPr>
          <a:xfrm>
            <a:off x="714375" y="919500"/>
            <a:ext cx="7693355" cy="46166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200" u="none" cap="none" strike="noStrike">
                <a:solidFill>
                  <a:srgbClr val="000000"/>
                </a:solidFill>
                <a:latin typeface="Open Sans"/>
                <a:ea typeface="Open Sans"/>
                <a:cs typeface="Open Sans"/>
                <a:sym typeface="Open Sans"/>
              </a:rPr>
              <a:t>*Contemplou 7 países, sendo 6 deles fortes lideranças neste processo (OCDE) e Brasil, além da União Europeia, dada a importância do H2020</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pic>
        <p:nvPicPr>
          <p:cNvPr descr="https://lh4.googleusercontent.com/4wqJnvDKQZgk9EUmMA0hX7YgrwZ7s-_c-cTFcCOptvwsVRkHb2IU46qE-R3WfdedZsqaQxM5XcJz69xDWhtfEmI74tbAxO30vd86rFrL9ONMAOxapHDvHRK76u3KnL6ds1UN3v5gync" id="346" name="Google Shape;346;p40"/>
          <p:cNvPicPr preferRelativeResize="0"/>
          <p:nvPr/>
        </p:nvPicPr>
        <p:blipFill rotWithShape="1">
          <a:blip r:embed="rId3">
            <a:alphaModFix/>
          </a:blip>
          <a:srcRect b="0" l="0" r="41956" t="0"/>
          <a:stretch/>
        </p:blipFill>
        <p:spPr>
          <a:xfrm rot="-754920">
            <a:off x="919519" y="1409048"/>
            <a:ext cx="1979744" cy="2944502"/>
          </a:xfrm>
          <a:prstGeom prst="rect">
            <a:avLst/>
          </a:prstGeom>
          <a:noFill/>
          <a:ln>
            <a:noFill/>
          </a:ln>
        </p:spPr>
      </p:pic>
      <p:sp>
        <p:nvSpPr>
          <p:cNvPr id="347" name="Google Shape;347;p40"/>
          <p:cNvSpPr txBox="1"/>
          <p:nvPr/>
        </p:nvSpPr>
        <p:spPr>
          <a:xfrm>
            <a:off x="0" y="45506"/>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600" u="none" cap="none" strike="noStrike">
                <a:solidFill>
                  <a:schemeClr val="dk1"/>
                </a:solidFill>
                <a:latin typeface="Economica"/>
                <a:ea typeface="Economica"/>
                <a:cs typeface="Economica"/>
                <a:sym typeface="Economica"/>
              </a:rPr>
              <a:t>União Europeia rumo à Ciência Aberta</a:t>
            </a:r>
            <a:endParaRPr/>
          </a:p>
        </p:txBody>
      </p:sp>
      <p:sp>
        <p:nvSpPr>
          <p:cNvPr id="348" name="Google Shape;348;p4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9" name="Google Shape;349;p40"/>
          <p:cNvSpPr/>
          <p:nvPr/>
        </p:nvSpPr>
        <p:spPr>
          <a:xfrm>
            <a:off x="3029726" y="1527675"/>
            <a:ext cx="4759500" cy="1600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400" u="none" cap="none" strike="noStrike">
                <a:solidFill>
                  <a:srgbClr val="000000"/>
                </a:solidFill>
                <a:latin typeface="Open Sans"/>
                <a:ea typeface="Open Sans"/>
                <a:cs typeface="Open Sans"/>
                <a:sym typeface="Open Sans"/>
              </a:rPr>
              <a:t>“ [..] um novo caminho para a política europeia de pesquisa e inovação, compatível com uma ciência aberta, digital e global”.</a:t>
            </a:r>
            <a:endParaRPr/>
          </a:p>
          <a:p>
            <a:pPr indent="0" lvl="0" marL="0" marR="0" rtl="0" algn="l">
              <a:lnSpc>
                <a:spcPct val="100000"/>
              </a:lnSpc>
              <a:spcBef>
                <a:spcPts val="0"/>
              </a:spcBef>
              <a:spcAft>
                <a:spcPts val="0"/>
              </a:spcAft>
              <a:buNone/>
            </a:pPr>
            <a:r>
              <a:t/>
            </a:r>
            <a:endParaRPr>
              <a:latin typeface="Open Sans"/>
              <a:ea typeface="Open Sans"/>
              <a:cs typeface="Open Sans"/>
              <a:sym typeface="Open Sans"/>
            </a:endParaRPr>
          </a:p>
          <a:p>
            <a:pPr indent="0" lvl="0" marL="0" marR="0" rtl="0" algn="l">
              <a:lnSpc>
                <a:spcPct val="100000"/>
              </a:lnSpc>
              <a:spcBef>
                <a:spcPts val="0"/>
              </a:spcBef>
              <a:spcAft>
                <a:spcPts val="0"/>
              </a:spcAft>
              <a:buNone/>
            </a:pPr>
            <a:r>
              <a:rPr b="1" i="0" lang="pt-BR" sz="1000" u="none" cap="none" strike="noStrike">
                <a:solidFill>
                  <a:srgbClr val="000000"/>
                </a:solidFill>
                <a:latin typeface="Open Sans"/>
                <a:ea typeface="Open Sans"/>
                <a:cs typeface="Open Sans"/>
                <a:sym typeface="Open Sans"/>
              </a:rPr>
              <a:t>Carlos Moedas</a:t>
            </a:r>
            <a:br>
              <a:rPr b="0" i="0" lang="pt-BR" sz="1000" u="none" cap="none" strike="noStrike">
                <a:solidFill>
                  <a:srgbClr val="000000"/>
                </a:solidFill>
                <a:latin typeface="Open Sans"/>
                <a:ea typeface="Open Sans"/>
                <a:cs typeface="Open Sans"/>
                <a:sym typeface="Open Sans"/>
              </a:rPr>
            </a:br>
            <a:r>
              <a:rPr b="0" i="0" lang="pt-BR" sz="1000" u="none" cap="none" strike="noStrike">
                <a:solidFill>
                  <a:srgbClr val="000000"/>
                </a:solidFill>
                <a:latin typeface="Open Sans"/>
                <a:ea typeface="Open Sans"/>
                <a:cs typeface="Open Sans"/>
                <a:sym typeface="Open Sans"/>
              </a:rPr>
              <a:t>Diretor Geral de Investigação e Inovação</a:t>
            </a:r>
            <a:br>
              <a:rPr lang="pt-BR" sz="1000">
                <a:latin typeface="Open Sans"/>
                <a:ea typeface="Open Sans"/>
                <a:cs typeface="Open Sans"/>
                <a:sym typeface="Open Sans"/>
              </a:rPr>
            </a:br>
            <a:r>
              <a:rPr lang="pt-BR" sz="800">
                <a:latin typeface="Open Sans"/>
                <a:ea typeface="Open Sans"/>
                <a:cs typeface="Open Sans"/>
                <a:sym typeface="Open Sans"/>
              </a:rPr>
              <a:t>2016</a:t>
            </a:r>
            <a:endParaRPr sz="800"/>
          </a:p>
        </p:txBody>
      </p:sp>
      <p:pic>
        <p:nvPicPr>
          <p:cNvPr id="350" name="Google Shape;350;p40"/>
          <p:cNvPicPr preferRelativeResize="0"/>
          <p:nvPr/>
        </p:nvPicPr>
        <p:blipFill rotWithShape="1">
          <a:blip r:embed="rId4">
            <a:alphaModFix/>
          </a:blip>
          <a:srcRect b="0" l="0" r="0" t="0"/>
          <a:stretch/>
        </p:blipFill>
        <p:spPr>
          <a:xfrm>
            <a:off x="3859775" y="3542491"/>
            <a:ext cx="1243052" cy="1498506"/>
          </a:xfrm>
          <a:prstGeom prst="rect">
            <a:avLst/>
          </a:prstGeom>
          <a:noFill/>
          <a:ln>
            <a:noFill/>
          </a:ln>
        </p:spPr>
      </p:pic>
      <p:pic>
        <p:nvPicPr>
          <p:cNvPr id="351" name="Google Shape;351;p40"/>
          <p:cNvPicPr preferRelativeResize="0"/>
          <p:nvPr/>
        </p:nvPicPr>
        <p:blipFill rotWithShape="1">
          <a:blip r:embed="rId5">
            <a:alphaModFix/>
          </a:blip>
          <a:srcRect b="0" l="0" r="0" t="0"/>
          <a:stretch/>
        </p:blipFill>
        <p:spPr>
          <a:xfrm>
            <a:off x="5158954" y="3542491"/>
            <a:ext cx="1257215" cy="1498507"/>
          </a:xfrm>
          <a:prstGeom prst="rect">
            <a:avLst/>
          </a:prstGeom>
          <a:noFill/>
          <a:ln>
            <a:noFill/>
          </a:ln>
        </p:spPr>
      </p:pic>
      <p:pic>
        <p:nvPicPr>
          <p:cNvPr id="352" name="Google Shape;352;p40"/>
          <p:cNvPicPr preferRelativeResize="0"/>
          <p:nvPr/>
        </p:nvPicPr>
        <p:blipFill rotWithShape="1">
          <a:blip r:embed="rId6">
            <a:alphaModFix/>
          </a:blip>
          <a:srcRect b="0" l="0" r="0" t="0"/>
          <a:stretch/>
        </p:blipFill>
        <p:spPr>
          <a:xfrm>
            <a:off x="6472254" y="3526136"/>
            <a:ext cx="1261006" cy="1498506"/>
          </a:xfrm>
          <a:prstGeom prst="rect">
            <a:avLst/>
          </a:prstGeom>
          <a:noFill/>
          <a:ln>
            <a:noFill/>
          </a:ln>
        </p:spPr>
      </p:pic>
      <p:pic>
        <p:nvPicPr>
          <p:cNvPr id="353" name="Google Shape;353;p40"/>
          <p:cNvPicPr preferRelativeResize="0"/>
          <p:nvPr/>
        </p:nvPicPr>
        <p:blipFill rotWithShape="1">
          <a:blip r:embed="rId7">
            <a:alphaModFix/>
          </a:blip>
          <a:srcRect b="0" l="0" r="0" t="0"/>
          <a:stretch/>
        </p:blipFill>
        <p:spPr>
          <a:xfrm>
            <a:off x="7789364" y="3520872"/>
            <a:ext cx="1262561" cy="149850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pic>
        <p:nvPicPr>
          <p:cNvPr id="358" name="Google Shape;358;p41"/>
          <p:cNvPicPr preferRelativeResize="0"/>
          <p:nvPr/>
        </p:nvPicPr>
        <p:blipFill rotWithShape="1">
          <a:blip r:embed="rId3">
            <a:alphaModFix/>
          </a:blip>
          <a:srcRect b="0" l="0" r="0" t="0"/>
          <a:stretch/>
        </p:blipFill>
        <p:spPr>
          <a:xfrm>
            <a:off x="54833" y="165274"/>
            <a:ext cx="1396684" cy="1735389"/>
          </a:xfrm>
          <a:prstGeom prst="rect">
            <a:avLst/>
          </a:prstGeom>
          <a:noFill/>
          <a:ln>
            <a:noFill/>
          </a:ln>
        </p:spPr>
      </p:pic>
      <p:pic>
        <p:nvPicPr>
          <p:cNvPr id="359" name="Google Shape;359;p41"/>
          <p:cNvPicPr preferRelativeResize="0"/>
          <p:nvPr/>
        </p:nvPicPr>
        <p:blipFill rotWithShape="1">
          <a:blip r:embed="rId4">
            <a:alphaModFix/>
          </a:blip>
          <a:srcRect b="0" l="0" r="0" t="0"/>
          <a:stretch/>
        </p:blipFill>
        <p:spPr>
          <a:xfrm>
            <a:off x="1525790" y="1439218"/>
            <a:ext cx="1389960" cy="1730822"/>
          </a:xfrm>
          <a:prstGeom prst="rect">
            <a:avLst/>
          </a:prstGeom>
          <a:noFill/>
          <a:ln>
            <a:noFill/>
          </a:ln>
        </p:spPr>
      </p:pic>
      <p:pic>
        <p:nvPicPr>
          <p:cNvPr id="360" name="Google Shape;360;p41"/>
          <p:cNvPicPr preferRelativeResize="0"/>
          <p:nvPr/>
        </p:nvPicPr>
        <p:blipFill rotWithShape="1">
          <a:blip r:embed="rId5">
            <a:alphaModFix/>
          </a:blip>
          <a:srcRect b="0" l="0" r="848" t="0"/>
          <a:stretch/>
        </p:blipFill>
        <p:spPr>
          <a:xfrm>
            <a:off x="3054126" y="1690732"/>
            <a:ext cx="2926697" cy="3367709"/>
          </a:xfrm>
          <a:prstGeom prst="rect">
            <a:avLst/>
          </a:prstGeom>
          <a:noFill/>
          <a:ln>
            <a:noFill/>
          </a:ln>
        </p:spPr>
      </p:pic>
      <p:pic>
        <p:nvPicPr>
          <p:cNvPr id="361" name="Google Shape;361;p41"/>
          <p:cNvPicPr preferRelativeResize="0"/>
          <p:nvPr/>
        </p:nvPicPr>
        <p:blipFill rotWithShape="1">
          <a:blip r:embed="rId6">
            <a:alphaModFix/>
          </a:blip>
          <a:srcRect b="0" l="0" r="0" t="0"/>
          <a:stretch/>
        </p:blipFill>
        <p:spPr>
          <a:xfrm>
            <a:off x="6119198" y="133835"/>
            <a:ext cx="2594529" cy="1742005"/>
          </a:xfrm>
          <a:prstGeom prst="rect">
            <a:avLst/>
          </a:prstGeom>
          <a:noFill/>
          <a:ln>
            <a:noFill/>
          </a:ln>
        </p:spPr>
      </p:pic>
      <p:pic>
        <p:nvPicPr>
          <p:cNvPr id="362" name="Google Shape;362;p41"/>
          <p:cNvPicPr preferRelativeResize="0"/>
          <p:nvPr/>
        </p:nvPicPr>
        <p:blipFill rotWithShape="1">
          <a:blip r:embed="rId7">
            <a:alphaModFix/>
          </a:blip>
          <a:srcRect b="0" l="0" r="0" t="1884"/>
          <a:stretch/>
        </p:blipFill>
        <p:spPr>
          <a:xfrm>
            <a:off x="6119199" y="2953865"/>
            <a:ext cx="2594530" cy="2128227"/>
          </a:xfrm>
          <a:prstGeom prst="rect">
            <a:avLst/>
          </a:prstGeom>
          <a:noFill/>
          <a:ln>
            <a:noFill/>
          </a:ln>
        </p:spPr>
      </p:pic>
      <p:pic>
        <p:nvPicPr>
          <p:cNvPr id="363" name="Google Shape;363;p41"/>
          <p:cNvPicPr preferRelativeResize="0"/>
          <p:nvPr/>
        </p:nvPicPr>
        <p:blipFill rotWithShape="1">
          <a:blip r:embed="rId8">
            <a:alphaModFix/>
          </a:blip>
          <a:srcRect b="1135" l="879" r="2907" t="8603"/>
          <a:stretch/>
        </p:blipFill>
        <p:spPr>
          <a:xfrm>
            <a:off x="2069478" y="133835"/>
            <a:ext cx="3554658" cy="1062320"/>
          </a:xfrm>
          <a:prstGeom prst="rect">
            <a:avLst/>
          </a:prstGeom>
          <a:noFill/>
          <a:ln>
            <a:noFill/>
          </a:ln>
        </p:spPr>
      </p:pic>
      <p:pic>
        <p:nvPicPr>
          <p:cNvPr id="364" name="Google Shape;364;p41"/>
          <p:cNvPicPr preferRelativeResize="0"/>
          <p:nvPr/>
        </p:nvPicPr>
        <p:blipFill rotWithShape="1">
          <a:blip r:embed="rId9">
            <a:alphaModFix/>
          </a:blip>
          <a:srcRect b="2527" l="584" r="1038" t="0"/>
          <a:stretch/>
        </p:blipFill>
        <p:spPr>
          <a:xfrm>
            <a:off x="6119199" y="1857680"/>
            <a:ext cx="2594530" cy="1096185"/>
          </a:xfrm>
          <a:prstGeom prst="rect">
            <a:avLst/>
          </a:prstGeom>
          <a:noFill/>
          <a:ln>
            <a:noFill/>
          </a:ln>
        </p:spPr>
      </p:pic>
      <p:sp>
        <p:nvSpPr>
          <p:cNvPr id="365" name="Google Shape;365;p41"/>
          <p:cNvSpPr/>
          <p:nvPr/>
        </p:nvSpPr>
        <p:spPr>
          <a:xfrm>
            <a:off x="95480" y="3836771"/>
            <a:ext cx="2712074" cy="106182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1" i="0" sz="105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#openaccess </a:t>
            </a:r>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#opendata </a:t>
            </a:r>
            <a:endParaRPr/>
          </a:p>
          <a:p>
            <a:pPr indent="0" lvl="0" marL="0" marR="0" rtl="0" algn="l">
              <a:lnSpc>
                <a:spcPct val="100000"/>
              </a:lnSpc>
              <a:spcBef>
                <a:spcPts val="0"/>
              </a:spcBef>
              <a:spcAft>
                <a:spcPts val="0"/>
              </a:spcAft>
              <a:buNone/>
            </a:pPr>
            <a:r>
              <a:rPr b="1" i="0" lang="pt-BR" sz="1050" u="none" cap="none" strike="noStrike">
                <a:solidFill>
                  <a:schemeClr val="dk1"/>
                </a:solidFill>
                <a:latin typeface="Open Sans"/>
                <a:ea typeface="Open Sans"/>
                <a:cs typeface="Open Sans"/>
                <a:sym typeface="Open Sans"/>
              </a:rPr>
              <a:t>#H2020 ec.europa.eu/research/openscience openAIRE.eu</a:t>
            </a:r>
            <a:endParaRPr b="1" i="0" sz="1050" u="none" cap="none" strike="noStrike">
              <a:solidFill>
                <a:schemeClr val="dk1"/>
              </a:solidFill>
              <a:latin typeface="Open Sans"/>
              <a:ea typeface="Open Sans"/>
              <a:cs typeface="Open Sans"/>
              <a:sym typeface="Open Sans"/>
            </a:endParaRPr>
          </a:p>
        </p:txBody>
      </p:sp>
      <p:sp>
        <p:nvSpPr>
          <p:cNvPr id="366" name="Google Shape;366;p4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0" name="Shape 370"/>
        <p:cNvGrpSpPr/>
        <p:nvPr/>
      </p:nvGrpSpPr>
      <p:grpSpPr>
        <a:xfrm>
          <a:off x="0" y="0"/>
          <a:ext cx="0" cy="0"/>
          <a:chOff x="0" y="0"/>
          <a:chExt cx="0" cy="0"/>
        </a:xfrm>
      </p:grpSpPr>
      <p:sp>
        <p:nvSpPr>
          <p:cNvPr id="371" name="Google Shape;371;p42"/>
          <p:cNvSpPr txBox="1"/>
          <p:nvPr/>
        </p:nvSpPr>
        <p:spPr>
          <a:xfrm>
            <a:off x="231649" y="40074"/>
            <a:ext cx="8929452"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3800" u="none" cap="none" strike="noStrike">
                <a:solidFill>
                  <a:schemeClr val="dk1"/>
                </a:solidFill>
                <a:latin typeface="Economica"/>
                <a:ea typeface="Economica"/>
                <a:cs typeface="Economica"/>
                <a:sym typeface="Economica"/>
              </a:rPr>
              <a:t>Políticas governamentais– tendência global</a:t>
            </a:r>
            <a:endParaRPr/>
          </a:p>
        </p:txBody>
      </p:sp>
      <p:graphicFrame>
        <p:nvGraphicFramePr>
          <p:cNvPr id="372" name="Google Shape;372;p42"/>
          <p:cNvGraphicFramePr/>
          <p:nvPr/>
        </p:nvGraphicFramePr>
        <p:xfrm>
          <a:off x="993292" y="978606"/>
          <a:ext cx="3000000" cy="3000000"/>
        </p:xfrm>
        <a:graphic>
          <a:graphicData uri="http://schemas.openxmlformats.org/drawingml/2006/table">
            <a:tbl>
              <a:tblPr bandRow="1" firstCol="1" firstRow="1">
                <a:noFill/>
                <a:tableStyleId>{CBCEA7A2-067C-4472-94B4-1F12C30378B0}</a:tableStyleId>
              </a:tblPr>
              <a:tblGrid>
                <a:gridCol w="864300"/>
                <a:gridCol w="6560850"/>
              </a:tblGrid>
              <a:tr h="458925">
                <a:tc gridSpan="2">
                  <a:txBody>
                    <a:bodyPr>
                      <a:noAutofit/>
                    </a:bodyPr>
                    <a:lstStyle/>
                    <a:p>
                      <a:pPr indent="0" lvl="0" marL="0" marR="0" rtl="0" algn="ctr">
                        <a:lnSpc>
                          <a:spcPct val="107000"/>
                        </a:lnSpc>
                        <a:spcBef>
                          <a:spcPts val="0"/>
                        </a:spcBef>
                        <a:spcAft>
                          <a:spcPts val="0"/>
                        </a:spcAft>
                        <a:buNone/>
                      </a:pPr>
                      <a:r>
                        <a:rPr lang="pt-BR" u="none" cap="none" strike="noStrike">
                          <a:solidFill>
                            <a:schemeClr val="dk1"/>
                          </a:solidFill>
                          <a:latin typeface="Economica"/>
                          <a:ea typeface="Economica"/>
                          <a:cs typeface="Economica"/>
                          <a:sym typeface="Economica"/>
                        </a:rPr>
                        <a:t>Políticas de conselhos de pesquisa e agências governamentais</a:t>
                      </a:r>
                      <a:endParaRPr u="none" cap="none" strike="noStrike">
                        <a:solidFill>
                          <a:schemeClr val="dk1"/>
                        </a:solidFill>
                        <a:latin typeface="Economica"/>
                        <a:ea typeface="Economica"/>
                        <a:cs typeface="Economica"/>
                        <a:sym typeface="Economica"/>
                      </a:endParaRPr>
                    </a:p>
                  </a:txBody>
                  <a:tcPr marT="0" marB="0" marR="68575" marL="68575" anchor="ctr">
                    <a:solidFill>
                      <a:schemeClr val="accent5">
                        <a:alpha val="48627"/>
                      </a:schemeClr>
                    </a:solidFill>
                  </a:tcPr>
                </a:tc>
                <a:tc hMerge="1"/>
              </a:tr>
              <a:tr h="512800">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Austrália (Australian Government Public Data Policy Statement e Australian Research Council)</a:t>
                      </a:r>
                      <a:endParaRPr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Alemanha (German Research Foundation  e Alliance of Science Organisations in Germany)</a:t>
                      </a:r>
                      <a:endParaRPr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Holanda (Netherlands Organization for Scientific Research, National Plan Open Science)</a:t>
                      </a:r>
                      <a:endParaRPr u="none" cap="none" strike="noStrike">
                        <a:solidFill>
                          <a:schemeClr val="dk1"/>
                        </a:solidFill>
                        <a:latin typeface="Economica"/>
                        <a:ea typeface="Economica"/>
                        <a:cs typeface="Economica"/>
                        <a:sym typeface="Economica"/>
                      </a:endParaRPr>
                    </a:p>
                  </a:txBody>
                  <a:tcPr marT="0" marB="0" marR="68575" marL="68575" anchor="ctr"/>
                </a:tc>
              </a:tr>
              <a:tr h="458925">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Portugal (Política Nacional de Ciência Aberta)</a:t>
                      </a:r>
                      <a:endParaRPr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EUA (Open Government Initiative, Open Data Policy e NIH Data Sharing Policy and Implementation Guidance)</a:t>
                      </a:r>
                      <a:endParaRPr u="none" cap="none" strike="noStrike">
                        <a:solidFill>
                          <a:schemeClr val="dk1"/>
                        </a:solidFill>
                        <a:latin typeface="Economica"/>
                        <a:ea typeface="Economica"/>
                        <a:cs typeface="Economica"/>
                        <a:sym typeface="Economica"/>
                      </a:endParaRPr>
                    </a:p>
                  </a:txBody>
                  <a:tcPr marT="0" marB="0" marR="68575" marL="68575" anchor="ctr"/>
                </a:tc>
              </a:tr>
              <a:tr h="458925">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Canadá (Research Data Management in Canadian Universities)</a:t>
                      </a:r>
                      <a:endParaRPr u="none" cap="none" strike="noStrike">
                        <a:solidFill>
                          <a:schemeClr val="dk1"/>
                        </a:solidFill>
                        <a:latin typeface="Economica"/>
                        <a:ea typeface="Economica"/>
                        <a:cs typeface="Economica"/>
                        <a:sym typeface="Economica"/>
                      </a:endParaRPr>
                    </a:p>
                  </a:txBody>
                  <a:tcPr marT="0" marB="0" marR="68575" marL="68575" anchor="ctr"/>
                </a:tc>
              </a:tr>
              <a:tr h="512800">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 </a:t>
                      </a:r>
                      <a:endParaRPr u="none" cap="none" strike="noStrike">
                        <a:latin typeface="Economica"/>
                        <a:ea typeface="Economica"/>
                        <a:cs typeface="Economica"/>
                        <a:sym typeface="Economica"/>
                      </a:endParaRPr>
                    </a:p>
                  </a:txBody>
                  <a:tcPr marT="0" marB="0" marR="68575" marL="68575" anchor="ctr"/>
                </a:tc>
                <a:tc>
                  <a:txBody>
                    <a:bodyPr>
                      <a:noAutofit/>
                    </a:bodyPr>
                    <a:lstStyle/>
                    <a:p>
                      <a:pPr indent="0" lvl="0" marL="0" marR="0" rtl="0" algn="l">
                        <a:lnSpc>
                          <a:spcPct val="107000"/>
                        </a:lnSpc>
                        <a:spcBef>
                          <a:spcPts val="0"/>
                        </a:spcBef>
                        <a:spcAft>
                          <a:spcPts val="0"/>
                        </a:spcAft>
                        <a:buNone/>
                      </a:pPr>
                      <a:r>
                        <a:rPr lang="pt-BR" u="none" cap="none" strike="noStrike">
                          <a:latin typeface="Economica"/>
                          <a:ea typeface="Economica"/>
                          <a:cs typeface="Economica"/>
                          <a:sym typeface="Economica"/>
                        </a:rPr>
                        <a:t>Reino Unido (RCUK Common Principles on Data Policy, Concordat on Open Research Data)</a:t>
                      </a:r>
                      <a:endParaRPr u="none" cap="none" strike="noStrike">
                        <a:solidFill>
                          <a:schemeClr val="dk1"/>
                        </a:solidFill>
                        <a:latin typeface="Economica"/>
                        <a:ea typeface="Economica"/>
                        <a:cs typeface="Economica"/>
                        <a:sym typeface="Economica"/>
                      </a:endParaRPr>
                    </a:p>
                  </a:txBody>
                  <a:tcPr marT="0" marB="0" marR="68575" marL="68575" anchor="ctr"/>
                </a:tc>
              </a:tr>
            </a:tbl>
          </a:graphicData>
        </a:graphic>
      </p:graphicFrame>
      <p:grpSp>
        <p:nvGrpSpPr>
          <p:cNvPr id="373" name="Google Shape;373;p42"/>
          <p:cNvGrpSpPr/>
          <p:nvPr/>
        </p:nvGrpSpPr>
        <p:grpSpPr>
          <a:xfrm>
            <a:off x="1006884" y="1512927"/>
            <a:ext cx="843745" cy="3310192"/>
            <a:chOff x="871199" y="1499284"/>
            <a:chExt cx="965825" cy="3364700"/>
          </a:xfrm>
        </p:grpSpPr>
        <p:pic>
          <p:nvPicPr>
            <p:cNvPr id="374" name="Google Shape;374;p42"/>
            <p:cNvPicPr preferRelativeResize="0"/>
            <p:nvPr/>
          </p:nvPicPr>
          <p:blipFill rotWithShape="1">
            <a:blip r:embed="rId3">
              <a:alphaModFix/>
            </a:blip>
            <a:srcRect b="0" l="0" r="0" t="0"/>
            <a:stretch/>
          </p:blipFill>
          <p:spPr>
            <a:xfrm>
              <a:off x="871541" y="1499284"/>
              <a:ext cx="965142" cy="482580"/>
            </a:xfrm>
            <a:prstGeom prst="rect">
              <a:avLst/>
            </a:prstGeom>
            <a:noFill/>
            <a:ln>
              <a:noFill/>
            </a:ln>
          </p:spPr>
        </p:pic>
        <p:pic>
          <p:nvPicPr>
            <p:cNvPr id="375" name="Google Shape;375;p42"/>
            <p:cNvPicPr preferRelativeResize="0"/>
            <p:nvPr/>
          </p:nvPicPr>
          <p:blipFill rotWithShape="1">
            <a:blip r:embed="rId4">
              <a:alphaModFix/>
            </a:blip>
            <a:srcRect b="0" l="0" r="0" t="0"/>
            <a:stretch/>
          </p:blipFill>
          <p:spPr>
            <a:xfrm>
              <a:off x="871540" y="2468681"/>
              <a:ext cx="965484" cy="482750"/>
            </a:xfrm>
            <a:prstGeom prst="rect">
              <a:avLst/>
            </a:prstGeom>
            <a:noFill/>
            <a:ln>
              <a:noFill/>
            </a:ln>
          </p:spPr>
        </p:pic>
        <p:pic>
          <p:nvPicPr>
            <p:cNvPr id="376" name="Google Shape;376;p42"/>
            <p:cNvPicPr preferRelativeResize="0"/>
            <p:nvPr/>
          </p:nvPicPr>
          <p:blipFill rotWithShape="1">
            <a:blip r:embed="rId5">
              <a:alphaModFix/>
            </a:blip>
            <a:srcRect b="0" l="0" r="0" t="0"/>
            <a:stretch/>
          </p:blipFill>
          <p:spPr>
            <a:xfrm>
              <a:off x="871540" y="3468811"/>
              <a:ext cx="965484" cy="482751"/>
            </a:xfrm>
            <a:prstGeom prst="rect">
              <a:avLst/>
            </a:prstGeom>
            <a:noFill/>
            <a:ln>
              <a:noFill/>
            </a:ln>
          </p:spPr>
        </p:pic>
        <p:pic>
          <p:nvPicPr>
            <p:cNvPr id="377" name="Google Shape;377;p42"/>
            <p:cNvPicPr preferRelativeResize="0"/>
            <p:nvPr/>
          </p:nvPicPr>
          <p:blipFill rotWithShape="1">
            <a:blip r:embed="rId6">
              <a:alphaModFix/>
            </a:blip>
            <a:srcRect b="0" l="0" r="0" t="0"/>
            <a:stretch/>
          </p:blipFill>
          <p:spPr>
            <a:xfrm>
              <a:off x="871539" y="3924728"/>
              <a:ext cx="965484" cy="482750"/>
            </a:xfrm>
            <a:prstGeom prst="rect">
              <a:avLst/>
            </a:prstGeom>
            <a:noFill/>
            <a:ln>
              <a:noFill/>
            </a:ln>
          </p:spPr>
        </p:pic>
        <p:pic>
          <p:nvPicPr>
            <p:cNvPr id="378" name="Google Shape;378;p42"/>
            <p:cNvPicPr preferRelativeResize="0"/>
            <p:nvPr/>
          </p:nvPicPr>
          <p:blipFill rotWithShape="1">
            <a:blip r:embed="rId7">
              <a:alphaModFix/>
            </a:blip>
            <a:srcRect b="0" l="0" r="0" t="0"/>
            <a:stretch/>
          </p:blipFill>
          <p:spPr>
            <a:xfrm>
              <a:off x="871199" y="1970565"/>
              <a:ext cx="965484" cy="482750"/>
            </a:xfrm>
            <a:prstGeom prst="rect">
              <a:avLst/>
            </a:prstGeom>
            <a:noFill/>
            <a:ln>
              <a:noFill/>
            </a:ln>
          </p:spPr>
        </p:pic>
        <p:pic>
          <p:nvPicPr>
            <p:cNvPr id="379" name="Google Shape;379;p42"/>
            <p:cNvPicPr preferRelativeResize="0"/>
            <p:nvPr/>
          </p:nvPicPr>
          <p:blipFill rotWithShape="1">
            <a:blip r:embed="rId8">
              <a:alphaModFix/>
            </a:blip>
            <a:srcRect b="0" l="0" r="0" t="0"/>
            <a:stretch/>
          </p:blipFill>
          <p:spPr>
            <a:xfrm>
              <a:off x="871199" y="4381234"/>
              <a:ext cx="965484" cy="482750"/>
            </a:xfrm>
            <a:prstGeom prst="rect">
              <a:avLst/>
            </a:prstGeom>
            <a:noFill/>
            <a:ln>
              <a:noFill/>
            </a:ln>
          </p:spPr>
        </p:pic>
        <p:pic>
          <p:nvPicPr>
            <p:cNvPr id="380" name="Google Shape;380;p42"/>
            <p:cNvPicPr preferRelativeResize="0"/>
            <p:nvPr/>
          </p:nvPicPr>
          <p:blipFill rotWithShape="1">
            <a:blip r:embed="rId9">
              <a:alphaModFix/>
            </a:blip>
            <a:srcRect b="0" l="0" r="0" t="0"/>
            <a:stretch/>
          </p:blipFill>
          <p:spPr>
            <a:xfrm>
              <a:off x="871199" y="2968142"/>
              <a:ext cx="965484" cy="482751"/>
            </a:xfrm>
            <a:prstGeom prst="rect">
              <a:avLst/>
            </a:prstGeom>
            <a:noFill/>
            <a:ln>
              <a:noFill/>
            </a:ln>
          </p:spPr>
        </p:pic>
      </p:grpSp>
      <p:sp>
        <p:nvSpPr>
          <p:cNvPr id="381" name="Google Shape;381;p42"/>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5" name="Shape 385"/>
        <p:cNvGrpSpPr/>
        <p:nvPr/>
      </p:nvGrpSpPr>
      <p:grpSpPr>
        <a:xfrm>
          <a:off x="0" y="0"/>
          <a:ext cx="0" cy="0"/>
          <a:chOff x="0" y="0"/>
          <a:chExt cx="0" cy="0"/>
        </a:xfrm>
      </p:grpSpPr>
      <p:pic>
        <p:nvPicPr>
          <p:cNvPr id="386" name="Google Shape;386;p43"/>
          <p:cNvPicPr preferRelativeResize="0"/>
          <p:nvPr/>
        </p:nvPicPr>
        <p:blipFill rotWithShape="1">
          <a:blip r:embed="rId3">
            <a:alphaModFix/>
          </a:blip>
          <a:srcRect b="0" l="0" r="0" t="0"/>
          <a:stretch/>
        </p:blipFill>
        <p:spPr>
          <a:xfrm>
            <a:off x="657044" y="2489549"/>
            <a:ext cx="1438275" cy="1438275"/>
          </a:xfrm>
          <a:prstGeom prst="rect">
            <a:avLst/>
          </a:prstGeom>
          <a:noFill/>
          <a:ln>
            <a:noFill/>
          </a:ln>
        </p:spPr>
      </p:pic>
      <p:pic>
        <p:nvPicPr>
          <p:cNvPr id="387" name="Google Shape;387;p43"/>
          <p:cNvPicPr preferRelativeResize="0"/>
          <p:nvPr/>
        </p:nvPicPr>
        <p:blipFill rotWithShape="1">
          <a:blip r:embed="rId4">
            <a:alphaModFix/>
          </a:blip>
          <a:srcRect b="0" l="0" r="0" t="0"/>
          <a:stretch/>
        </p:blipFill>
        <p:spPr>
          <a:xfrm>
            <a:off x="2766553" y="2799111"/>
            <a:ext cx="1438275" cy="819150"/>
          </a:xfrm>
          <a:prstGeom prst="rect">
            <a:avLst/>
          </a:prstGeom>
          <a:noFill/>
          <a:ln>
            <a:noFill/>
          </a:ln>
        </p:spPr>
      </p:pic>
      <p:pic>
        <p:nvPicPr>
          <p:cNvPr id="388" name="Google Shape;388;p43"/>
          <p:cNvPicPr preferRelativeResize="0"/>
          <p:nvPr/>
        </p:nvPicPr>
        <p:blipFill rotWithShape="1">
          <a:blip r:embed="rId5">
            <a:alphaModFix/>
          </a:blip>
          <a:srcRect b="0" l="0" r="0" t="0"/>
          <a:stretch/>
        </p:blipFill>
        <p:spPr>
          <a:xfrm>
            <a:off x="5123523" y="2489550"/>
            <a:ext cx="1438275" cy="1438275"/>
          </a:xfrm>
          <a:prstGeom prst="rect">
            <a:avLst/>
          </a:prstGeom>
          <a:noFill/>
          <a:ln>
            <a:noFill/>
          </a:ln>
        </p:spPr>
      </p:pic>
      <p:sp>
        <p:nvSpPr>
          <p:cNvPr id="389" name="Google Shape;389;p43"/>
          <p:cNvSpPr txBox="1"/>
          <p:nvPr/>
        </p:nvSpPr>
        <p:spPr>
          <a:xfrm>
            <a:off x="261256" y="45506"/>
            <a:ext cx="8668195"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papel dos financiadores</a:t>
            </a:r>
            <a:endParaRPr b="0" i="0" sz="4200" u="none" cap="none" strike="noStrike">
              <a:solidFill>
                <a:schemeClr val="dk1"/>
              </a:solidFill>
              <a:latin typeface="Economica"/>
              <a:ea typeface="Economica"/>
              <a:cs typeface="Economica"/>
              <a:sym typeface="Economica"/>
            </a:endParaRPr>
          </a:p>
        </p:txBody>
      </p:sp>
      <p:pic>
        <p:nvPicPr>
          <p:cNvPr id="390" name="Google Shape;390;p43"/>
          <p:cNvPicPr preferRelativeResize="0"/>
          <p:nvPr/>
        </p:nvPicPr>
        <p:blipFill rotWithShape="1">
          <a:blip r:embed="rId6">
            <a:alphaModFix/>
          </a:blip>
          <a:srcRect b="0" l="0" r="0" t="0"/>
          <a:stretch/>
        </p:blipFill>
        <p:spPr>
          <a:xfrm>
            <a:off x="7118578" y="2970562"/>
            <a:ext cx="1438275" cy="476250"/>
          </a:xfrm>
          <a:prstGeom prst="rect">
            <a:avLst/>
          </a:prstGeom>
          <a:noFill/>
          <a:ln>
            <a:noFill/>
          </a:ln>
        </p:spPr>
      </p:pic>
      <p:sp>
        <p:nvSpPr>
          <p:cNvPr id="391" name="Google Shape;391;p43"/>
          <p:cNvSpPr/>
          <p:nvPr/>
        </p:nvSpPr>
        <p:spPr>
          <a:xfrm>
            <a:off x="421573" y="1147465"/>
            <a:ext cx="7974281" cy="33855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pt-BR" sz="1600" u="none" cap="none" strike="noStrike">
                <a:solidFill>
                  <a:srgbClr val="000000"/>
                </a:solidFill>
                <a:latin typeface="Open Sans"/>
                <a:ea typeface="Open Sans"/>
                <a:cs typeface="Open Sans"/>
                <a:sym typeface="Open Sans"/>
              </a:rPr>
              <a:t>Exigência para Plano de gestão de dados na submissão do projeto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6"/>
          <p:cNvSpPr txBox="1"/>
          <p:nvPr>
            <p:ph type="title"/>
          </p:nvPr>
        </p:nvSpPr>
        <p:spPr>
          <a:xfrm>
            <a:off x="141012" y="145131"/>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Roteiro</a:t>
            </a:r>
            <a:endParaRPr b="0" i="0" sz="4200" u="none" cap="none" strike="noStrike">
              <a:solidFill>
                <a:schemeClr val="dk1"/>
              </a:solidFill>
              <a:latin typeface="Economica"/>
              <a:ea typeface="Economica"/>
              <a:cs typeface="Economica"/>
              <a:sym typeface="Economica"/>
            </a:endParaRPr>
          </a:p>
        </p:txBody>
      </p:sp>
      <p:sp>
        <p:nvSpPr>
          <p:cNvPr id="126" name="Google Shape;126;p26"/>
          <p:cNvSpPr txBox="1"/>
          <p:nvPr>
            <p:ph type="title"/>
          </p:nvPr>
        </p:nvSpPr>
        <p:spPr>
          <a:xfrm>
            <a:off x="290456" y="976431"/>
            <a:ext cx="8731624" cy="384299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1" i="0" lang="pt-BR" sz="1600" u="none" cap="none" strike="noStrike">
                <a:solidFill>
                  <a:schemeClr val="dk1"/>
                </a:solidFill>
                <a:latin typeface="Open Sans"/>
                <a:ea typeface="Open Sans"/>
                <a:cs typeface="Open Sans"/>
                <a:sym typeface="Open Sans"/>
              </a:rPr>
              <a:t>Ciência Aberta</a:t>
            </a:r>
            <a:br>
              <a:rPr b="1" i="0" lang="pt-BR" sz="1600" u="none" cap="none" strike="noStrike">
                <a:solidFill>
                  <a:schemeClr val="dk1"/>
                </a:solidFill>
                <a:latin typeface="Open Sans"/>
                <a:ea typeface="Open Sans"/>
                <a:cs typeface="Open Sans"/>
                <a:sym typeface="Open Sans"/>
              </a:rPr>
            </a:br>
            <a:r>
              <a:rPr b="1" i="0"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O que é</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Motivações e relevância</a:t>
            </a:r>
            <a:endParaRPr b="0" i="1" sz="1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4200"/>
              <a:buFont typeface="Economica"/>
              <a:buNone/>
            </a:pPr>
            <a:r>
              <a:t/>
            </a:r>
            <a:endParaRPr b="0" i="0" sz="14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1100"/>
              <a:buFont typeface="Arial"/>
              <a:buNone/>
            </a:pPr>
            <a:r>
              <a:rPr b="1" i="0" lang="pt-BR" sz="1600" u="none" cap="none" strike="noStrike">
                <a:solidFill>
                  <a:schemeClr val="dk1"/>
                </a:solidFill>
                <a:latin typeface="Open Sans"/>
                <a:ea typeface="Open Sans"/>
                <a:cs typeface="Open Sans"/>
                <a:sym typeface="Open Sans"/>
              </a:rPr>
              <a:t>Ciência Aberta na Fiocruz</a:t>
            </a:r>
            <a:endParaRPr b="1" i="0" sz="16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Ampliando a Política de Acesso Aberto</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GT Ciência Aberta - Resultados</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 Livro Verde Ciência Aberta e Dados Abertos</a:t>
            </a:r>
            <a:endParaRPr b="0" i="1" sz="1400" u="none" cap="none" strike="noStrike">
              <a:solidFill>
                <a:schemeClr val="dk1"/>
              </a:solidFill>
              <a:latin typeface="Open Sans"/>
              <a:ea typeface="Open Sans"/>
              <a:cs typeface="Open Sans"/>
              <a:sym typeface="Open Sans"/>
            </a:endParaRPr>
          </a:p>
          <a:p>
            <a:pPr indent="0" lvl="0" marL="9144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 Marcos Legais</a:t>
            </a:r>
            <a:endParaRPr b="0" i="1" sz="14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 Curso à distância e presencial</a:t>
            </a:r>
            <a:endParaRPr b="0" i="1" sz="1400" u="none" cap="none" strike="noStrike">
              <a:solidFill>
                <a:schemeClr val="dk1"/>
              </a:solidFill>
              <a:latin typeface="Open Sans"/>
              <a:ea typeface="Open Sans"/>
              <a:cs typeface="Open Sans"/>
              <a:sym typeface="Open Sans"/>
            </a:endParaRPr>
          </a:p>
          <a:p>
            <a:pPr indent="0" lvl="0" marL="457200" marR="0" rtl="0" algn="l">
              <a:lnSpc>
                <a:spcPct val="100000"/>
              </a:lnSpc>
              <a:spcBef>
                <a:spcPts val="0"/>
              </a:spcBef>
              <a:spcAft>
                <a:spcPts val="0"/>
              </a:spcAft>
              <a:buClr>
                <a:schemeClr val="dk1"/>
              </a:buClr>
              <a:buSzPts val="1100"/>
              <a:buFont typeface="Arial"/>
              <a:buNone/>
            </a:pPr>
            <a:r>
              <a:rPr b="0" i="1" lang="pt-BR" sz="1400" u="none" cap="none" strike="noStrike">
                <a:solidFill>
                  <a:schemeClr val="dk1"/>
                </a:solidFill>
                <a:latin typeface="Open Sans"/>
                <a:ea typeface="Open Sans"/>
                <a:cs typeface="Open Sans"/>
                <a:sym typeface="Open Sans"/>
              </a:rPr>
              <a:t>		</a:t>
            </a:r>
            <a:endParaRPr b="0" i="1" sz="1600" u="none" cap="none" strike="noStrike">
              <a:solidFill>
                <a:schemeClr val="dk1"/>
              </a:solidFill>
              <a:latin typeface="Open Sans"/>
              <a:ea typeface="Open Sans"/>
              <a:cs typeface="Open Sans"/>
              <a:sym typeface="Open Sans"/>
            </a:endParaRPr>
          </a:p>
          <a:p>
            <a:pPr indent="0" lvl="0" marL="0" marR="0" rtl="0" algn="l">
              <a:lnSpc>
                <a:spcPct val="100000"/>
              </a:lnSpc>
              <a:spcBef>
                <a:spcPts val="0"/>
              </a:spcBef>
              <a:spcAft>
                <a:spcPts val="0"/>
              </a:spcAft>
              <a:buClr>
                <a:schemeClr val="dk1"/>
              </a:buClr>
              <a:buSzPts val="4200"/>
              <a:buFont typeface="Economica"/>
              <a:buNone/>
            </a:pPr>
            <a:r>
              <a:rPr b="1" i="0" lang="pt-BR" sz="1600" u="none" cap="none" strike="noStrike">
                <a:solidFill>
                  <a:schemeClr val="dk1"/>
                </a:solidFill>
                <a:latin typeface="Open Sans"/>
                <a:ea typeface="Open Sans"/>
                <a:cs typeface="Open Sans"/>
                <a:sym typeface="Open Sans"/>
              </a:rPr>
              <a:t>Gestão e abertura de dados para pesquisa na Fiocruz</a:t>
            </a:r>
            <a:br>
              <a:rPr b="1" i="0" lang="pt-BR" sz="1600" u="none" cap="none" strike="noStrike">
                <a:solidFill>
                  <a:schemeClr val="dk1"/>
                </a:solidFill>
                <a:latin typeface="Open Sans"/>
                <a:ea typeface="Open Sans"/>
                <a:cs typeface="Open Sans"/>
                <a:sym typeface="Open Sans"/>
              </a:rPr>
            </a:br>
            <a:r>
              <a:rPr b="1" i="0" lang="pt-BR" sz="1600" u="none" cap="none" strike="noStrike">
                <a:solidFill>
                  <a:schemeClr val="dk1"/>
                </a:solidFill>
                <a:latin typeface="Open Sans"/>
                <a:ea typeface="Open Sans"/>
                <a:cs typeface="Open Sans"/>
                <a:sym typeface="Open Sans"/>
              </a:rPr>
              <a:t>	</a:t>
            </a:r>
            <a:r>
              <a:rPr b="0" i="1" lang="pt-BR" sz="1400" u="none" cap="none" strike="noStrike">
                <a:solidFill>
                  <a:schemeClr val="dk1"/>
                </a:solidFill>
                <a:latin typeface="Open Sans"/>
                <a:ea typeface="Open Sans"/>
                <a:cs typeface="Open Sans"/>
                <a:sym typeface="Open Sans"/>
              </a:rPr>
              <a:t>TR - Abertura de Dados para Pesquisa</a:t>
            </a:r>
            <a:br>
              <a:rPr b="0" i="1" lang="pt-BR" sz="1400" u="none" cap="none" strike="noStrike">
                <a:solidFill>
                  <a:schemeClr val="dk1"/>
                </a:solidFill>
                <a:latin typeface="Open Sans"/>
                <a:ea typeface="Open Sans"/>
                <a:cs typeface="Open Sans"/>
                <a:sym typeface="Open Sans"/>
              </a:rPr>
            </a:br>
            <a:r>
              <a:rPr b="0" i="1" lang="pt-BR" sz="1400" u="none" cap="none" strike="noStrike">
                <a:solidFill>
                  <a:schemeClr val="dk1"/>
                </a:solidFill>
                <a:latin typeface="Open Sans"/>
                <a:ea typeface="Open Sans"/>
                <a:cs typeface="Open Sans"/>
                <a:sym typeface="Open Sans"/>
              </a:rPr>
              <a:t>	Onde estamos e próximas etapas - Termo de Referência, consulta pública, Conselho Deliberativo</a:t>
            </a:r>
            <a:br>
              <a:rPr b="0" i="1" lang="pt-BR" sz="1400" u="none" cap="none" strike="noStrike">
                <a:solidFill>
                  <a:schemeClr val="dk1"/>
                </a:solidFill>
                <a:latin typeface="Open Sans"/>
                <a:ea typeface="Open Sans"/>
                <a:cs typeface="Open Sans"/>
                <a:sym typeface="Open Sans"/>
              </a:rPr>
            </a:br>
            <a:br>
              <a:rPr b="1" i="0" lang="pt-BR" sz="1600" u="none" cap="none" strike="noStrike">
                <a:solidFill>
                  <a:schemeClr val="dk1"/>
                </a:solidFill>
                <a:latin typeface="Open Sans"/>
                <a:ea typeface="Open Sans"/>
                <a:cs typeface="Open Sans"/>
                <a:sym typeface="Open Sans"/>
              </a:rPr>
            </a:br>
            <a:r>
              <a:rPr b="1" lang="pt-BR" sz="1600">
                <a:latin typeface="Open Sans"/>
                <a:ea typeface="Open Sans"/>
                <a:cs typeface="Open Sans"/>
                <a:sym typeface="Open Sans"/>
              </a:rPr>
              <a:t>Estratégias</a:t>
            </a:r>
            <a:endParaRPr b="0" i="0" sz="1600" u="none" cap="none" strike="noStrike">
              <a:solidFill>
                <a:srgbClr val="000000"/>
              </a:solidFill>
              <a:latin typeface="Open Sans"/>
              <a:ea typeface="Open Sans"/>
              <a:cs typeface="Open Sans"/>
              <a:sym typeface="Open Sans"/>
            </a:endParaRPr>
          </a:p>
        </p:txBody>
      </p:sp>
      <p:sp>
        <p:nvSpPr>
          <p:cNvPr id="127" name="Google Shape;127;p2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5" name="Shape 395"/>
        <p:cNvGrpSpPr/>
        <p:nvPr/>
      </p:nvGrpSpPr>
      <p:grpSpPr>
        <a:xfrm>
          <a:off x="0" y="0"/>
          <a:ext cx="0" cy="0"/>
          <a:chOff x="0" y="0"/>
          <a:chExt cx="0" cy="0"/>
        </a:xfrm>
      </p:grpSpPr>
      <p:grpSp>
        <p:nvGrpSpPr>
          <p:cNvPr id="396" name="Google Shape;396;p44"/>
          <p:cNvGrpSpPr/>
          <p:nvPr/>
        </p:nvGrpSpPr>
        <p:grpSpPr>
          <a:xfrm>
            <a:off x="3000001" y="1791601"/>
            <a:ext cx="5564387" cy="2364600"/>
            <a:chOff x="21057" y="0"/>
            <a:chExt cx="5564387" cy="2364600"/>
          </a:xfrm>
        </p:grpSpPr>
        <p:sp>
          <p:nvSpPr>
            <p:cNvPr id="397" name="Google Shape;397;p44"/>
            <p:cNvSpPr/>
            <p:nvPr/>
          </p:nvSpPr>
          <p:spPr>
            <a:xfrm>
              <a:off x="21057" y="0"/>
              <a:ext cx="680100" cy="2364600"/>
            </a:xfrm>
            <a:prstGeom prst="roundRect">
              <a:avLst>
                <a:gd fmla="val 10000" name="adj"/>
              </a:avLst>
            </a:prstGeom>
            <a:solidFill>
              <a:srgbClr val="57BB8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44"/>
            <p:cNvSpPr txBox="1"/>
            <p:nvPr/>
          </p:nvSpPr>
          <p:spPr>
            <a:xfrm>
              <a:off x="21057"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A adoção da Ciência Aberta como política pública</a:t>
              </a:r>
              <a:endParaRPr b="0" i="0" sz="900" u="none" cap="none" strike="noStrike">
                <a:solidFill>
                  <a:schemeClr val="dk1"/>
                </a:solidFill>
                <a:latin typeface="Arial"/>
                <a:ea typeface="Arial"/>
                <a:cs typeface="Arial"/>
                <a:sym typeface="Arial"/>
              </a:endParaRPr>
            </a:p>
          </p:txBody>
        </p:sp>
        <p:sp>
          <p:nvSpPr>
            <p:cNvPr id="399" name="Google Shape;399;p44"/>
            <p:cNvSpPr/>
            <p:nvPr/>
          </p:nvSpPr>
          <p:spPr>
            <a:xfrm>
              <a:off x="176542" y="160263"/>
              <a:ext cx="331500" cy="402900"/>
            </a:xfrm>
            <a:prstGeom prst="ellipse">
              <a:avLst/>
            </a:prstGeom>
            <a:blipFill rotWithShape="1">
              <a:blip r:embed="rId3">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44"/>
            <p:cNvSpPr/>
            <p:nvPr/>
          </p:nvSpPr>
          <p:spPr>
            <a:xfrm>
              <a:off x="721497" y="0"/>
              <a:ext cx="680100" cy="2364600"/>
            </a:xfrm>
            <a:prstGeom prst="roundRect">
              <a:avLst>
                <a:gd fmla="val 10000" name="adj"/>
              </a:avLst>
            </a:prstGeom>
            <a:solidFill>
              <a:srgbClr val="55C1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44"/>
            <p:cNvSpPr txBox="1"/>
            <p:nvPr/>
          </p:nvSpPr>
          <p:spPr>
            <a:xfrm>
              <a:off x="721497"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O papel estratégico das agências de fomento e financiadores</a:t>
              </a:r>
              <a:endParaRPr b="0" i="0" sz="900" u="none" cap="none" strike="noStrike">
                <a:solidFill>
                  <a:schemeClr val="dk1"/>
                </a:solidFill>
                <a:latin typeface="Arial"/>
                <a:ea typeface="Arial"/>
                <a:cs typeface="Arial"/>
                <a:sym typeface="Arial"/>
              </a:endParaRPr>
            </a:p>
          </p:txBody>
        </p:sp>
        <p:sp>
          <p:nvSpPr>
            <p:cNvPr id="402" name="Google Shape;402;p44"/>
            <p:cNvSpPr/>
            <p:nvPr/>
          </p:nvSpPr>
          <p:spPr>
            <a:xfrm>
              <a:off x="876983" y="160263"/>
              <a:ext cx="331500" cy="402900"/>
            </a:xfrm>
            <a:prstGeom prst="ellipse">
              <a:avLst/>
            </a:prstGeom>
            <a:blipFill rotWithShape="1">
              <a:blip r:embed="rId4">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44"/>
            <p:cNvSpPr/>
            <p:nvPr/>
          </p:nvSpPr>
          <p:spPr>
            <a:xfrm>
              <a:off x="1421938" y="0"/>
              <a:ext cx="680100" cy="2364600"/>
            </a:xfrm>
            <a:prstGeom prst="roundRect">
              <a:avLst>
                <a:gd fmla="val 10000" name="adj"/>
              </a:avLst>
            </a:prstGeom>
            <a:solidFill>
              <a:srgbClr val="54C86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44"/>
            <p:cNvSpPr txBox="1"/>
            <p:nvPr/>
          </p:nvSpPr>
          <p:spPr>
            <a:xfrm>
              <a:off x="1421938"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Governança e viabilidade de novas práticas</a:t>
              </a:r>
              <a:endParaRPr b="0" i="0" sz="900" u="none" cap="none" strike="noStrike">
                <a:solidFill>
                  <a:schemeClr val="dk1"/>
                </a:solidFill>
                <a:latin typeface="Arial"/>
                <a:ea typeface="Arial"/>
                <a:cs typeface="Arial"/>
                <a:sym typeface="Arial"/>
              </a:endParaRPr>
            </a:p>
          </p:txBody>
        </p:sp>
        <p:sp>
          <p:nvSpPr>
            <p:cNvPr id="405" name="Google Shape;405;p44"/>
            <p:cNvSpPr/>
            <p:nvPr/>
          </p:nvSpPr>
          <p:spPr>
            <a:xfrm>
              <a:off x="1577423" y="160263"/>
              <a:ext cx="331500" cy="402900"/>
            </a:xfrm>
            <a:prstGeom prst="ellipse">
              <a:avLst/>
            </a:prstGeom>
            <a:blipFill rotWithShape="1">
              <a:blip r:embed="rId5">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44"/>
            <p:cNvSpPr/>
            <p:nvPr/>
          </p:nvSpPr>
          <p:spPr>
            <a:xfrm>
              <a:off x="2122378" y="0"/>
              <a:ext cx="680100" cy="2364600"/>
            </a:xfrm>
            <a:prstGeom prst="roundRect">
              <a:avLst>
                <a:gd fmla="val 10000" name="adj"/>
              </a:avLst>
            </a:prstGeom>
            <a:solidFill>
              <a:srgbClr val="60CE5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4"/>
            <p:cNvSpPr txBox="1"/>
            <p:nvPr/>
          </p:nvSpPr>
          <p:spPr>
            <a:xfrm>
              <a:off x="2122378"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Governo aberto: dados abertos e gestão pública</a:t>
              </a:r>
              <a:endParaRPr b="0" i="0" sz="900" u="none" cap="none" strike="noStrike">
                <a:solidFill>
                  <a:schemeClr val="dk1"/>
                </a:solidFill>
                <a:latin typeface="Arial"/>
                <a:ea typeface="Arial"/>
                <a:cs typeface="Arial"/>
                <a:sym typeface="Arial"/>
              </a:endParaRPr>
            </a:p>
          </p:txBody>
        </p:sp>
        <p:sp>
          <p:nvSpPr>
            <p:cNvPr id="408" name="Google Shape;408;p44"/>
            <p:cNvSpPr/>
            <p:nvPr/>
          </p:nvSpPr>
          <p:spPr>
            <a:xfrm>
              <a:off x="2277864" y="160263"/>
              <a:ext cx="331500" cy="402900"/>
            </a:xfrm>
            <a:prstGeom prst="ellipse">
              <a:avLst/>
            </a:prstGeom>
            <a:blipFill rotWithShape="1">
              <a:blip r:embed="rId6">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44"/>
            <p:cNvSpPr/>
            <p:nvPr/>
          </p:nvSpPr>
          <p:spPr>
            <a:xfrm>
              <a:off x="2822819" y="0"/>
              <a:ext cx="680100" cy="2364600"/>
            </a:xfrm>
            <a:prstGeom prst="roundRect">
              <a:avLst>
                <a:gd fmla="val 10000" name="adj"/>
              </a:avLst>
            </a:prstGeom>
            <a:solidFill>
              <a:srgbClr val="7AD5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44"/>
            <p:cNvSpPr txBox="1"/>
            <p:nvPr/>
          </p:nvSpPr>
          <p:spPr>
            <a:xfrm>
              <a:off x="2822819"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Política de de dados abertos para pesquisa </a:t>
              </a:r>
              <a:endParaRPr b="0" i="0" sz="900" u="none" cap="none" strike="noStrike">
                <a:solidFill>
                  <a:schemeClr val="dk1"/>
                </a:solidFill>
                <a:latin typeface="Arial"/>
                <a:ea typeface="Arial"/>
                <a:cs typeface="Arial"/>
                <a:sym typeface="Arial"/>
              </a:endParaRPr>
            </a:p>
          </p:txBody>
        </p:sp>
        <p:sp>
          <p:nvSpPr>
            <p:cNvPr id="411" name="Google Shape;411;p44"/>
            <p:cNvSpPr/>
            <p:nvPr/>
          </p:nvSpPr>
          <p:spPr>
            <a:xfrm>
              <a:off x="2978304" y="160263"/>
              <a:ext cx="331500" cy="402900"/>
            </a:xfrm>
            <a:prstGeom prst="ellipse">
              <a:avLst/>
            </a:prstGeom>
            <a:blipFill rotWithShape="1">
              <a:blip r:embed="rId7">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44"/>
            <p:cNvSpPr/>
            <p:nvPr/>
          </p:nvSpPr>
          <p:spPr>
            <a:xfrm>
              <a:off x="3523259" y="0"/>
              <a:ext cx="680100" cy="2364600"/>
            </a:xfrm>
            <a:prstGeom prst="roundRect">
              <a:avLst>
                <a:gd fmla="val 10000" name="adj"/>
              </a:avLst>
            </a:prstGeom>
            <a:solidFill>
              <a:srgbClr val="98DB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44"/>
            <p:cNvSpPr txBox="1"/>
            <p:nvPr/>
          </p:nvSpPr>
          <p:spPr>
            <a:xfrm>
              <a:off x="3523259"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Abertura de dados para pesquisa em saúde </a:t>
              </a:r>
              <a:endParaRPr b="0" i="0" sz="900" u="none" cap="none" strike="noStrike">
                <a:solidFill>
                  <a:schemeClr val="dk1"/>
                </a:solidFill>
                <a:latin typeface="Arial"/>
                <a:ea typeface="Arial"/>
                <a:cs typeface="Arial"/>
                <a:sym typeface="Arial"/>
              </a:endParaRPr>
            </a:p>
          </p:txBody>
        </p:sp>
        <p:sp>
          <p:nvSpPr>
            <p:cNvPr id="414" name="Google Shape;414;p44"/>
            <p:cNvSpPr/>
            <p:nvPr/>
          </p:nvSpPr>
          <p:spPr>
            <a:xfrm>
              <a:off x="3678745" y="160263"/>
              <a:ext cx="331500" cy="402900"/>
            </a:xfrm>
            <a:prstGeom prst="ellipse">
              <a:avLst/>
            </a:prstGeom>
            <a:blipFill rotWithShape="1">
              <a:blip r:embed="rId8">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44"/>
            <p:cNvSpPr/>
            <p:nvPr/>
          </p:nvSpPr>
          <p:spPr>
            <a:xfrm>
              <a:off x="4223700" y="0"/>
              <a:ext cx="680100" cy="2364600"/>
            </a:xfrm>
            <a:prstGeom prst="roundRect">
              <a:avLst>
                <a:gd fmla="val 10000" name="adj"/>
              </a:avLst>
            </a:prstGeom>
            <a:solidFill>
              <a:srgbClr val="B7E1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44"/>
            <p:cNvSpPr txBox="1"/>
            <p:nvPr/>
          </p:nvSpPr>
          <p:spPr>
            <a:xfrm>
              <a:off x="4223700"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Capacitação de recursos humanos</a:t>
              </a:r>
              <a:endParaRPr b="0" i="0" sz="900" u="none" cap="none" strike="noStrike">
                <a:solidFill>
                  <a:schemeClr val="dk1"/>
                </a:solidFill>
                <a:latin typeface="Arial"/>
                <a:ea typeface="Arial"/>
                <a:cs typeface="Arial"/>
                <a:sym typeface="Arial"/>
              </a:endParaRPr>
            </a:p>
          </p:txBody>
        </p:sp>
        <p:sp>
          <p:nvSpPr>
            <p:cNvPr id="417" name="Google Shape;417;p44"/>
            <p:cNvSpPr/>
            <p:nvPr/>
          </p:nvSpPr>
          <p:spPr>
            <a:xfrm>
              <a:off x="4379185" y="160263"/>
              <a:ext cx="331500" cy="402900"/>
            </a:xfrm>
            <a:prstGeom prst="ellipse">
              <a:avLst/>
            </a:prstGeom>
            <a:blipFill rotWithShape="1">
              <a:blip r:embed="rId9">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44"/>
            <p:cNvSpPr/>
            <p:nvPr/>
          </p:nvSpPr>
          <p:spPr>
            <a:xfrm>
              <a:off x="4905344" y="0"/>
              <a:ext cx="680100" cy="2364600"/>
            </a:xfrm>
            <a:prstGeom prst="roundRect">
              <a:avLst>
                <a:gd fmla="val 10000" name="adj"/>
              </a:avLst>
            </a:prstGeom>
            <a:solidFill>
              <a:srgbClr val="DAE65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4"/>
            <p:cNvSpPr txBox="1"/>
            <p:nvPr/>
          </p:nvSpPr>
          <p:spPr>
            <a:xfrm>
              <a:off x="4905344" y="945824"/>
              <a:ext cx="680100" cy="945900"/>
            </a:xfrm>
            <a:prstGeom prst="rect">
              <a:avLst/>
            </a:prstGeom>
            <a:noFill/>
            <a:ln>
              <a:noFill/>
            </a:ln>
          </p:spPr>
          <p:txBody>
            <a:bodyPr anchorCtr="0" anchor="ctr" bIns="64000" lIns="64000" spcFirstLastPara="1" rIns="64000" wrap="square" tIns="64000">
              <a:noAutofit/>
            </a:bodyPr>
            <a:lstStyle/>
            <a:p>
              <a:pPr indent="0" lvl="0" marL="0" marR="0" rtl="0" algn="ctr">
                <a:lnSpc>
                  <a:spcPct val="90000"/>
                </a:lnSpc>
                <a:spcBef>
                  <a:spcPts val="0"/>
                </a:spcBef>
                <a:spcAft>
                  <a:spcPts val="0"/>
                </a:spcAft>
                <a:buNone/>
              </a:pPr>
              <a:r>
                <a:rPr b="1" i="0" lang="pt-BR" sz="900" u="none" cap="none" strike="noStrike">
                  <a:solidFill>
                    <a:schemeClr val="dk1"/>
                  </a:solidFill>
                  <a:latin typeface="Arial"/>
                  <a:ea typeface="Arial"/>
                  <a:cs typeface="Arial"/>
                  <a:sym typeface="Arial"/>
                </a:rPr>
                <a:t>Criação de infraestruturas</a:t>
              </a:r>
              <a:endParaRPr b="0" i="0" sz="900" u="none" cap="none" strike="noStrike">
                <a:solidFill>
                  <a:schemeClr val="dk1"/>
                </a:solidFill>
                <a:latin typeface="Arial"/>
                <a:ea typeface="Arial"/>
                <a:cs typeface="Arial"/>
                <a:sym typeface="Arial"/>
              </a:endParaRPr>
            </a:p>
          </p:txBody>
        </p:sp>
        <p:sp>
          <p:nvSpPr>
            <p:cNvPr id="420" name="Google Shape;420;p44"/>
            <p:cNvSpPr/>
            <p:nvPr/>
          </p:nvSpPr>
          <p:spPr>
            <a:xfrm>
              <a:off x="5079626" y="160263"/>
              <a:ext cx="331500" cy="402900"/>
            </a:xfrm>
            <a:prstGeom prst="ellipse">
              <a:avLst/>
            </a:prstGeom>
            <a:blipFill rotWithShape="1">
              <a:blip r:embed="rId10">
                <a:alphaModFix/>
              </a:blip>
              <a:stretch>
                <a:fillRect b="0" l="-48998" r="-48998"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44"/>
            <p:cNvSpPr/>
            <p:nvPr/>
          </p:nvSpPr>
          <p:spPr>
            <a:xfrm>
              <a:off x="223505" y="1891648"/>
              <a:ext cx="5140500" cy="354600"/>
            </a:xfrm>
            <a:prstGeom prst="leftRightArrow">
              <a:avLst>
                <a:gd fmla="val 50000" name="adj1"/>
                <a:gd fmla="val 50000" name="adj2"/>
              </a:avLst>
            </a:prstGeom>
            <a:solidFill>
              <a:srgbClr val="D0E5D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422" name="Google Shape;422;p44"/>
          <p:cNvPicPr preferRelativeResize="0"/>
          <p:nvPr/>
        </p:nvPicPr>
        <p:blipFill rotWithShape="1">
          <a:blip r:embed="rId11">
            <a:alphaModFix/>
          </a:blip>
          <a:srcRect b="0" l="0" r="0" t="0"/>
          <a:stretch/>
        </p:blipFill>
        <p:spPr>
          <a:xfrm>
            <a:off x="566551" y="1307775"/>
            <a:ext cx="1464900" cy="2195024"/>
          </a:xfrm>
          <a:prstGeom prst="rect">
            <a:avLst/>
          </a:prstGeom>
          <a:noFill/>
          <a:ln>
            <a:noFill/>
          </a:ln>
        </p:spPr>
      </p:pic>
      <p:sp>
        <p:nvSpPr>
          <p:cNvPr id="423" name="Google Shape;423;p4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4" name="Google Shape;424;p44"/>
          <p:cNvSpPr txBox="1"/>
          <p:nvPr/>
        </p:nvSpPr>
        <p:spPr>
          <a:xfrm>
            <a:off x="566550" y="3602250"/>
            <a:ext cx="1973700" cy="4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pt-BR">
                <a:solidFill>
                  <a:schemeClr val="dk1"/>
                </a:solidFill>
                <a:latin typeface="Economica"/>
                <a:ea typeface="Economica"/>
                <a:cs typeface="Economica"/>
                <a:sym typeface="Economica"/>
              </a:rPr>
              <a:t>Destaques do Livro Verde</a:t>
            </a:r>
            <a:endParaRPr b="1">
              <a:solidFill>
                <a:schemeClr val="dk1"/>
              </a:solidFill>
              <a:latin typeface="Economica"/>
              <a:ea typeface="Economica"/>
              <a:cs typeface="Economica"/>
              <a:sym typeface="Economica"/>
            </a:endParaRPr>
          </a:p>
          <a:p>
            <a:pPr indent="0" lvl="0" marL="0" rtl="0" algn="l">
              <a:spcBef>
                <a:spcPts val="0"/>
              </a:spcBef>
              <a:spcAft>
                <a:spcPts val="0"/>
              </a:spcAft>
              <a:buNone/>
            </a:pPr>
            <a:r>
              <a:rPr lang="pt-BR" sz="1200">
                <a:solidFill>
                  <a:schemeClr val="dk1"/>
                </a:solidFill>
                <a:latin typeface="Economica"/>
                <a:ea typeface="Economica"/>
                <a:cs typeface="Economica"/>
                <a:sym typeface="Economica"/>
              </a:rPr>
              <a:t>Pesquisa realizada entre março e agosto de 2017 pelo GTCA/ VPEIC.</a:t>
            </a:r>
            <a:endParaRPr sz="1200">
              <a:solidFill>
                <a:schemeClr val="dk1"/>
              </a:solidFill>
              <a:latin typeface="Economica"/>
              <a:ea typeface="Economica"/>
              <a:cs typeface="Economica"/>
              <a:sym typeface="Economica"/>
            </a:endParaRPr>
          </a:p>
          <a:p>
            <a:pPr indent="0" lvl="0" marL="0" rtl="0" algn="l">
              <a:spcBef>
                <a:spcPts val="0"/>
              </a:spcBef>
              <a:spcAft>
                <a:spcPts val="0"/>
              </a:spcAft>
              <a:buNone/>
            </a:pPr>
            <a:r>
              <a:t/>
            </a:r>
            <a:endParaRPr sz="1200">
              <a:solidFill>
                <a:schemeClr val="dk1"/>
              </a:solidFill>
              <a:latin typeface="Economica"/>
              <a:ea typeface="Economica"/>
              <a:cs typeface="Economica"/>
              <a:sym typeface="Economica"/>
            </a:endParaRPr>
          </a:p>
          <a:p>
            <a:pPr indent="0" lvl="0" marL="0" rtl="0" algn="l">
              <a:spcBef>
                <a:spcPts val="0"/>
              </a:spcBef>
              <a:spcAft>
                <a:spcPts val="0"/>
              </a:spcAft>
              <a:buNone/>
            </a:pPr>
            <a:r>
              <a:rPr b="1" lang="pt-BR" sz="800">
                <a:solidFill>
                  <a:schemeClr val="dk1"/>
                </a:solidFill>
                <a:latin typeface="Economica"/>
                <a:ea typeface="Economica"/>
                <a:cs typeface="Economica"/>
                <a:sym typeface="Economica"/>
              </a:rPr>
              <a:t>https://www.arca.fiocruz.br/handle/icict/26809</a:t>
            </a:r>
            <a:endParaRPr sz="800">
              <a:solidFill>
                <a:schemeClr val="dk1"/>
              </a:solidFill>
              <a:latin typeface="Economica"/>
              <a:ea typeface="Economica"/>
              <a:cs typeface="Economica"/>
              <a:sym typeface="Economica"/>
            </a:endParaRPr>
          </a:p>
          <a:p>
            <a:pPr indent="0" lvl="0" marL="0" rtl="0" algn="l">
              <a:spcBef>
                <a:spcPts val="0"/>
              </a:spcBef>
              <a:spcAft>
                <a:spcPts val="0"/>
              </a:spcAft>
              <a:buNone/>
            </a:pPr>
            <a:r>
              <a:t/>
            </a:r>
            <a:endParaRPr>
              <a:latin typeface="Economica"/>
              <a:ea typeface="Economica"/>
              <a:cs typeface="Economica"/>
              <a:sym typeface="Economica"/>
            </a:endParaRPr>
          </a:p>
        </p:txBody>
      </p:sp>
      <p:sp>
        <p:nvSpPr>
          <p:cNvPr id="425" name="Google Shape;425;p44"/>
          <p:cNvSpPr txBox="1"/>
          <p:nvPr>
            <p:ph type="title"/>
          </p:nvPr>
        </p:nvSpPr>
        <p:spPr>
          <a:xfrm>
            <a:off x="328425" y="3168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pt-BR" sz="4000"/>
              <a:t>Sumário executivo</a:t>
            </a:r>
            <a:endParaRPr i="0" sz="4000" u="none" cap="none" strike="noStrike">
              <a:solidFill>
                <a:schemeClr val="dk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9" name="Shape 429"/>
        <p:cNvGrpSpPr/>
        <p:nvPr/>
      </p:nvGrpSpPr>
      <p:grpSpPr>
        <a:xfrm>
          <a:off x="0" y="0"/>
          <a:ext cx="0" cy="0"/>
          <a:chOff x="0" y="0"/>
          <a:chExt cx="0" cy="0"/>
        </a:xfrm>
      </p:grpSpPr>
      <p:sp>
        <p:nvSpPr>
          <p:cNvPr id="430" name="Google Shape;430;p45"/>
          <p:cNvSpPr txBox="1"/>
          <p:nvPr>
            <p:ph type="title"/>
          </p:nvPr>
        </p:nvSpPr>
        <p:spPr>
          <a:xfrm>
            <a:off x="328425" y="3168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lang="pt-BR" sz="4000"/>
              <a:t>Gestão e abertura de dados para pesquisa</a:t>
            </a:r>
            <a:endParaRPr i="0" sz="4000" u="none" cap="none" strike="noStrike">
              <a:solidFill>
                <a:schemeClr val="dk1"/>
              </a:solidFill>
            </a:endParaRPr>
          </a:p>
        </p:txBody>
      </p:sp>
      <p:sp>
        <p:nvSpPr>
          <p:cNvPr id="431" name="Google Shape;431;p45"/>
          <p:cNvSpPr txBox="1"/>
          <p:nvPr>
            <p:ph idx="2" type="body"/>
          </p:nvPr>
        </p:nvSpPr>
        <p:spPr>
          <a:xfrm>
            <a:off x="485775" y="1147225"/>
            <a:ext cx="8205900" cy="3788700"/>
          </a:xfrm>
          <a:prstGeom prst="rect">
            <a:avLst/>
          </a:prstGeom>
          <a:noFill/>
          <a:ln>
            <a:noFill/>
          </a:ln>
        </p:spPr>
        <p:txBody>
          <a:bodyPr anchorCtr="0" anchor="t" bIns="91425" lIns="91425" spcFirstLastPara="1" rIns="91425" wrap="square" tIns="91425">
            <a:noAutofit/>
          </a:bodyPr>
          <a:lstStyle/>
          <a:p>
            <a:pPr indent="0" lvl="0" marL="457200" marR="0" rtl="0" algn="just">
              <a:lnSpc>
                <a:spcPct val="150000"/>
              </a:lnSpc>
              <a:spcBef>
                <a:spcPts val="0"/>
              </a:spcBef>
              <a:spcAft>
                <a:spcPts val="0"/>
              </a:spcAft>
              <a:buClr>
                <a:schemeClr val="dk1"/>
              </a:buClr>
              <a:buSzPts val="1400"/>
              <a:buFont typeface="Open Sans"/>
              <a:buNone/>
            </a:pPr>
            <a:r>
              <a:t/>
            </a:r>
            <a:endParaRPr b="1" i="0" sz="1200" u="none" cap="none" strike="noStrike">
              <a:solidFill>
                <a:schemeClr val="dk1"/>
              </a:solidFill>
              <a:latin typeface="Open Sans"/>
              <a:ea typeface="Open Sans"/>
              <a:cs typeface="Open Sans"/>
              <a:sym typeface="Open Sans"/>
            </a:endParaRPr>
          </a:p>
          <a:p>
            <a:pPr indent="0" lvl="0" marL="0" marR="0" rtl="0" algn="just">
              <a:lnSpc>
                <a:spcPct val="150000"/>
              </a:lnSpc>
              <a:spcBef>
                <a:spcPts val="0"/>
              </a:spcBef>
              <a:spcAft>
                <a:spcPts val="0"/>
              </a:spcAft>
              <a:buNone/>
            </a:pPr>
            <a:r>
              <a:rPr b="1" lang="pt-BR" sz="1200"/>
              <a:t>Objetivos</a:t>
            </a:r>
            <a:endParaRPr b="1" i="0" sz="1200" u="none" cap="none" strike="noStrike">
              <a:solidFill>
                <a:schemeClr val="dk1"/>
              </a:solidFill>
              <a:latin typeface="Open Sans"/>
              <a:ea typeface="Open Sans"/>
              <a:cs typeface="Open Sans"/>
              <a:sym typeface="Open Sans"/>
            </a:endParaRPr>
          </a:p>
          <a:p>
            <a:pPr indent="-304800" lvl="0" marL="914400" rtl="0" algn="l">
              <a:lnSpc>
                <a:spcPct val="100000"/>
              </a:lnSpc>
              <a:spcBef>
                <a:spcPts val="0"/>
              </a:spcBef>
              <a:spcAft>
                <a:spcPts val="0"/>
              </a:spcAft>
              <a:buClr>
                <a:schemeClr val="dk1"/>
              </a:buClr>
              <a:buSzPts val="1200"/>
              <a:buFont typeface="Open Sans"/>
              <a:buChar char="●"/>
            </a:pPr>
            <a:r>
              <a:rPr lang="pt-BR"/>
              <a:t>Abrir diálogo com a comunidade científica para reflexão crítica</a:t>
            </a:r>
            <a:endParaRPr/>
          </a:p>
          <a:p>
            <a:pPr indent="0" lvl="0" marL="914400" rtl="0" algn="l">
              <a:lnSpc>
                <a:spcPct val="100000"/>
              </a:lnSpc>
              <a:spcBef>
                <a:spcPts val="0"/>
              </a:spcBef>
              <a:spcAft>
                <a:spcPts val="0"/>
              </a:spcAft>
              <a:buNone/>
            </a:pPr>
            <a:r>
              <a:t/>
            </a:r>
            <a:endParaRPr/>
          </a:p>
          <a:p>
            <a:pPr indent="-304800" lvl="0" marL="914400" rtl="0" algn="l">
              <a:lnSpc>
                <a:spcPct val="100000"/>
              </a:lnSpc>
              <a:spcBef>
                <a:spcPts val="0"/>
              </a:spcBef>
              <a:spcAft>
                <a:spcPts val="0"/>
              </a:spcAft>
              <a:buClr>
                <a:schemeClr val="dk1"/>
              </a:buClr>
              <a:buSzPts val="1200"/>
              <a:buFont typeface="Open Sans"/>
              <a:buChar char="●"/>
            </a:pPr>
            <a:r>
              <a:rPr lang="pt-BR"/>
              <a:t>Construção de diretrizes alinhadas aos nossos interesses</a:t>
            </a:r>
            <a:endParaRPr/>
          </a:p>
          <a:p>
            <a:pPr indent="0" lvl="0" marL="0" rtl="0" algn="l">
              <a:lnSpc>
                <a:spcPct val="100000"/>
              </a:lnSpc>
              <a:spcBef>
                <a:spcPts val="0"/>
              </a:spcBef>
              <a:spcAft>
                <a:spcPts val="0"/>
              </a:spcAft>
              <a:buNone/>
            </a:pPr>
            <a:r>
              <a:t/>
            </a:r>
            <a:endParaRPr/>
          </a:p>
          <a:p>
            <a:pPr indent="-304800" lvl="0" marL="914400" rtl="0" algn="l">
              <a:lnSpc>
                <a:spcPct val="100000"/>
              </a:lnSpc>
              <a:spcBef>
                <a:spcPts val="0"/>
              </a:spcBef>
              <a:spcAft>
                <a:spcPts val="0"/>
              </a:spcAft>
              <a:buClr>
                <a:schemeClr val="dk1"/>
              </a:buClr>
              <a:buSzPts val="1200"/>
              <a:buFont typeface="Open Sans"/>
              <a:buChar char="●"/>
            </a:pPr>
            <a:r>
              <a:rPr lang="pt-BR"/>
              <a:t>Ser protagonista neste debate </a:t>
            </a:r>
            <a:br>
              <a:rPr lang="pt-BR"/>
            </a:br>
            <a:endParaRPr/>
          </a:p>
          <a:p>
            <a:pPr indent="-304800" lvl="0" marL="914400" rtl="0" algn="l">
              <a:lnSpc>
                <a:spcPct val="100000"/>
              </a:lnSpc>
              <a:spcBef>
                <a:spcPts val="0"/>
              </a:spcBef>
              <a:spcAft>
                <a:spcPts val="0"/>
              </a:spcAft>
              <a:buClr>
                <a:schemeClr val="dk1"/>
              </a:buClr>
              <a:buSzPts val="1200"/>
              <a:buFont typeface="Open Sans"/>
              <a:buChar char="●"/>
            </a:pPr>
            <a:r>
              <a:rPr lang="pt-BR"/>
              <a:t>Se apropriar de forma propositiva e não reativa à políticas externas</a:t>
            </a:r>
            <a:endParaRPr/>
          </a:p>
          <a:p>
            <a:pPr indent="0" lvl="0" marL="914400" marR="0" rtl="0" algn="just">
              <a:lnSpc>
                <a:spcPct val="150000"/>
              </a:lnSpc>
              <a:spcBef>
                <a:spcPts val="0"/>
              </a:spcBef>
              <a:spcAft>
                <a:spcPts val="0"/>
              </a:spcAft>
              <a:buNone/>
            </a:pPr>
            <a:r>
              <a:t/>
            </a:r>
            <a:endParaRPr b="1" sz="1200"/>
          </a:p>
          <a:p>
            <a:pPr indent="0" lvl="0" marL="457200" marR="0" rtl="0" algn="just">
              <a:lnSpc>
                <a:spcPct val="150000"/>
              </a:lnSpc>
              <a:spcBef>
                <a:spcPts val="0"/>
              </a:spcBef>
              <a:spcAft>
                <a:spcPts val="0"/>
              </a:spcAft>
              <a:buClr>
                <a:schemeClr val="dk1"/>
              </a:buClr>
              <a:buSzPts val="1400"/>
              <a:buFont typeface="Open Sans"/>
              <a:buNone/>
            </a:pPr>
            <a:r>
              <a:t/>
            </a:r>
            <a:endParaRPr b="0" i="0" sz="1200" u="none" cap="none" strike="noStrike">
              <a:solidFill>
                <a:schemeClr val="dk1"/>
              </a:solidFill>
              <a:latin typeface="Open Sans"/>
              <a:ea typeface="Open Sans"/>
              <a:cs typeface="Open Sans"/>
              <a:sym typeface="Open Sans"/>
            </a:endParaRPr>
          </a:p>
          <a:p>
            <a:pPr indent="0" lvl="0" marL="0" marR="0" rtl="0" algn="l">
              <a:lnSpc>
                <a:spcPct val="115000"/>
              </a:lnSpc>
              <a:spcBef>
                <a:spcPts val="0"/>
              </a:spcBef>
              <a:spcAft>
                <a:spcPts val="1600"/>
              </a:spcAft>
              <a:buClr>
                <a:schemeClr val="dk1"/>
              </a:buClr>
              <a:buSzPts val="1400"/>
              <a:buFont typeface="Open Sans"/>
              <a:buNone/>
            </a:pPr>
            <a:r>
              <a:t/>
            </a:r>
            <a:endParaRPr b="0" i="0" sz="1400" u="none" cap="none" strike="noStrike">
              <a:solidFill>
                <a:schemeClr val="dk1"/>
              </a:solidFill>
              <a:latin typeface="Open Sans"/>
              <a:ea typeface="Open Sans"/>
              <a:cs typeface="Open Sans"/>
              <a:sym typeface="Open Sans"/>
            </a:endParaRPr>
          </a:p>
        </p:txBody>
      </p:sp>
      <p:sp>
        <p:nvSpPr>
          <p:cNvPr id="432" name="Google Shape;432;p4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6" name="Shape 436"/>
        <p:cNvGrpSpPr/>
        <p:nvPr/>
      </p:nvGrpSpPr>
      <p:grpSpPr>
        <a:xfrm>
          <a:off x="0" y="0"/>
          <a:ext cx="0" cy="0"/>
          <a:chOff x="0" y="0"/>
          <a:chExt cx="0" cy="0"/>
        </a:xfrm>
      </p:grpSpPr>
      <p:sp>
        <p:nvSpPr>
          <p:cNvPr id="437" name="Google Shape;437;p46"/>
          <p:cNvSpPr txBox="1"/>
          <p:nvPr>
            <p:ph type="title"/>
          </p:nvPr>
        </p:nvSpPr>
        <p:spPr>
          <a:xfrm>
            <a:off x="2355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pt-BR"/>
              <a:t>Construindo a Política: etapas</a:t>
            </a:r>
            <a:endParaRPr/>
          </a:p>
        </p:txBody>
      </p:sp>
      <p:sp>
        <p:nvSpPr>
          <p:cNvPr id="438" name="Google Shape;438;p4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6"/>
          <p:cNvSpPr txBox="1"/>
          <p:nvPr>
            <p:ph idx="4294967295" type="body"/>
          </p:nvPr>
        </p:nvSpPr>
        <p:spPr>
          <a:xfrm>
            <a:off x="1524050" y="1203764"/>
            <a:ext cx="7079700" cy="3354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pt-BR" sz="1100"/>
              <a:t>Jun</a:t>
            </a:r>
            <a:br>
              <a:rPr lang="pt-BR" sz="1100"/>
            </a:br>
            <a:r>
              <a:rPr lang="pt-BR" sz="1100"/>
              <a:t>Lançamento do Termo de Referência</a:t>
            </a:r>
            <a:endParaRPr sz="1100"/>
          </a:p>
          <a:p>
            <a:pPr indent="0" lvl="0" marL="0" rtl="0" algn="l">
              <a:lnSpc>
                <a:spcPct val="100000"/>
              </a:lnSpc>
              <a:spcBef>
                <a:spcPts val="1600"/>
              </a:spcBef>
              <a:spcAft>
                <a:spcPts val="0"/>
              </a:spcAft>
              <a:buClr>
                <a:schemeClr val="dk1"/>
              </a:buClr>
              <a:buSzPts val="1100"/>
              <a:buFont typeface="Arial"/>
              <a:buNone/>
            </a:pPr>
            <a:r>
              <a:t/>
            </a:r>
            <a:endParaRPr sz="1100"/>
          </a:p>
          <a:p>
            <a:pPr indent="0" lvl="0" marL="0" rtl="0" algn="l">
              <a:lnSpc>
                <a:spcPct val="100000"/>
              </a:lnSpc>
              <a:spcBef>
                <a:spcPts val="1600"/>
              </a:spcBef>
              <a:spcAft>
                <a:spcPts val="0"/>
              </a:spcAft>
              <a:buNone/>
            </a:pPr>
            <a:r>
              <a:rPr b="1" lang="pt-BR" sz="1100"/>
              <a:t>Jun a Dez</a:t>
            </a:r>
            <a:br>
              <a:rPr lang="pt-BR" sz="1100"/>
            </a:br>
            <a:r>
              <a:rPr lang="pt-BR" sz="1100"/>
              <a:t>Mobilização da comunidade Fiocruz (campanha de comunicação e debates)</a:t>
            </a:r>
            <a:endParaRPr sz="1100"/>
          </a:p>
          <a:p>
            <a:pPr indent="-298450" lvl="0" marL="457200" rtl="0" algn="l">
              <a:lnSpc>
                <a:spcPct val="100000"/>
              </a:lnSpc>
              <a:spcBef>
                <a:spcPts val="0"/>
              </a:spcBef>
              <a:spcAft>
                <a:spcPts val="0"/>
              </a:spcAft>
              <a:buSzPts val="1100"/>
              <a:buChar char="●"/>
            </a:pPr>
            <a:r>
              <a:rPr lang="pt-BR" sz="1100"/>
              <a:t>Câmaras Técnicas, Fórum das Unidades Regionais, Projetos com exigência de abertura de dados</a:t>
            </a:r>
            <a:endParaRPr sz="1100"/>
          </a:p>
          <a:p>
            <a:pPr indent="-298450" lvl="0" marL="457200" rtl="0" algn="l">
              <a:lnSpc>
                <a:spcPct val="100000"/>
              </a:lnSpc>
              <a:spcBef>
                <a:spcPts val="0"/>
              </a:spcBef>
              <a:spcAft>
                <a:spcPts val="0"/>
              </a:spcAft>
              <a:buSzPts val="1100"/>
              <a:buChar char="●"/>
            </a:pPr>
            <a:r>
              <a:rPr lang="pt-BR" sz="1100"/>
              <a:t>Projetos Piloto da Política de abertura de dados</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Jun </a:t>
            </a:r>
            <a:br>
              <a:rPr lang="pt-BR" sz="1100"/>
            </a:br>
            <a:r>
              <a:rPr lang="pt-BR" sz="1100"/>
              <a:t>Convocatória: Mapeamento de experiências em curso de abertura de dados de pesquisa.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Ago </a:t>
            </a:r>
            <a:endParaRPr b="1" sz="1100"/>
          </a:p>
          <a:p>
            <a:pPr indent="0" lvl="0" marL="0" rtl="0" algn="l">
              <a:lnSpc>
                <a:spcPct val="100000"/>
              </a:lnSpc>
              <a:spcBef>
                <a:spcPts val="0"/>
              </a:spcBef>
              <a:spcAft>
                <a:spcPts val="0"/>
              </a:spcAft>
              <a:buNone/>
            </a:pPr>
            <a:r>
              <a:rPr lang="pt-BR" sz="1100"/>
              <a:t>Consulta pública</a:t>
            </a:r>
            <a:endParaRPr sz="1100"/>
          </a:p>
          <a:p>
            <a:pPr indent="0" lvl="0" marL="0" rtl="0" algn="l">
              <a:lnSpc>
                <a:spcPct val="100000"/>
              </a:lnSpc>
              <a:spcBef>
                <a:spcPts val="0"/>
              </a:spcBef>
              <a:spcAft>
                <a:spcPts val="0"/>
              </a:spcAft>
              <a:buNone/>
            </a:pPr>
            <a:r>
              <a:t/>
            </a:r>
            <a:endParaRPr sz="1100"/>
          </a:p>
          <a:p>
            <a:pPr indent="0" lvl="0" marL="0" rtl="0" algn="l">
              <a:lnSpc>
                <a:spcPct val="100000"/>
              </a:lnSpc>
              <a:spcBef>
                <a:spcPts val="0"/>
              </a:spcBef>
              <a:spcAft>
                <a:spcPts val="0"/>
              </a:spcAft>
              <a:buNone/>
            </a:pPr>
            <a:r>
              <a:rPr b="1" lang="pt-BR" sz="1100"/>
              <a:t>Nov </a:t>
            </a:r>
            <a:endParaRPr b="1" sz="1100"/>
          </a:p>
          <a:p>
            <a:pPr indent="0" lvl="0" marL="0" rtl="0" algn="l">
              <a:lnSpc>
                <a:spcPct val="100000"/>
              </a:lnSpc>
              <a:spcBef>
                <a:spcPts val="0"/>
              </a:spcBef>
              <a:spcAft>
                <a:spcPts val="0"/>
              </a:spcAft>
              <a:buNone/>
            </a:pPr>
            <a:r>
              <a:rPr lang="pt-BR" sz="1100"/>
              <a:t>Apreciação Conselho Deliberativo</a:t>
            </a:r>
            <a:br>
              <a:rPr lang="pt-BR" sz="1100"/>
            </a:br>
            <a:endParaRPr sz="1100"/>
          </a:p>
          <a:p>
            <a:pPr indent="0" lvl="0" marL="0" rtl="0" algn="l">
              <a:lnSpc>
                <a:spcPct val="100000"/>
              </a:lnSpc>
              <a:spcBef>
                <a:spcPts val="0"/>
              </a:spcBef>
              <a:spcAft>
                <a:spcPts val="0"/>
              </a:spcAft>
              <a:buNone/>
            </a:pPr>
            <a:r>
              <a:rPr b="1" lang="pt-BR" sz="1100"/>
              <a:t>2019 - 1o trimestre</a:t>
            </a:r>
            <a:endParaRPr b="1" sz="1100"/>
          </a:p>
          <a:p>
            <a:pPr indent="0" lvl="0" marL="0" rtl="0" algn="l">
              <a:lnSpc>
                <a:spcPct val="100000"/>
              </a:lnSpc>
              <a:spcBef>
                <a:spcPts val="0"/>
              </a:spcBef>
              <a:spcAft>
                <a:spcPts val="0"/>
              </a:spcAft>
              <a:buNone/>
            </a:pPr>
            <a:r>
              <a:rPr lang="pt-BR" sz="1100"/>
              <a:t>Publicação e vigência da Política de Abertura de Dados de Pesquisa</a:t>
            </a:r>
            <a:endParaRPr sz="1100"/>
          </a:p>
          <a:p>
            <a:pPr indent="0" lvl="0" marL="0" rtl="0" algn="l">
              <a:lnSpc>
                <a:spcPct val="100000"/>
              </a:lnSpc>
              <a:spcBef>
                <a:spcPts val="0"/>
              </a:spcBef>
              <a:spcAft>
                <a:spcPts val="1600"/>
              </a:spcAft>
              <a:buNone/>
            </a:pPr>
            <a:r>
              <a:t/>
            </a:r>
            <a:endParaRPr/>
          </a:p>
        </p:txBody>
      </p:sp>
      <p:cxnSp>
        <p:nvCxnSpPr>
          <p:cNvPr id="440" name="Google Shape;440;p46"/>
          <p:cNvCxnSpPr/>
          <p:nvPr/>
        </p:nvCxnSpPr>
        <p:spPr>
          <a:xfrm>
            <a:off x="708350" y="1110350"/>
            <a:ext cx="36000" cy="4197600"/>
          </a:xfrm>
          <a:prstGeom prst="straightConnector1">
            <a:avLst/>
          </a:prstGeom>
          <a:noFill/>
          <a:ln cap="flat" cmpd="sng" w="19050">
            <a:solidFill>
              <a:srgbClr val="000000"/>
            </a:solidFill>
            <a:prstDash val="dot"/>
            <a:round/>
            <a:headEnd len="sm" w="sm" type="none"/>
            <a:tailEnd len="sm" w="sm" type="none"/>
          </a:ln>
        </p:spPr>
      </p:cxnSp>
      <p:grpSp>
        <p:nvGrpSpPr>
          <p:cNvPr id="441" name="Google Shape;441;p46"/>
          <p:cNvGrpSpPr/>
          <p:nvPr/>
        </p:nvGrpSpPr>
        <p:grpSpPr>
          <a:xfrm rot="-5400000">
            <a:off x="902750" y="1090822"/>
            <a:ext cx="129000" cy="770742"/>
            <a:chOff x="369350" y="2864883"/>
            <a:chExt cx="129000" cy="770742"/>
          </a:xfrm>
        </p:grpSpPr>
        <p:sp>
          <p:nvSpPr>
            <p:cNvPr id="442" name="Google Shape;442;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3" name="Google Shape;443;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44" name="Google Shape;444;p46"/>
          <p:cNvGrpSpPr/>
          <p:nvPr/>
        </p:nvGrpSpPr>
        <p:grpSpPr>
          <a:xfrm rot="-5400000">
            <a:off x="978950" y="1929022"/>
            <a:ext cx="129000" cy="770742"/>
            <a:chOff x="369350" y="2864883"/>
            <a:chExt cx="129000" cy="770742"/>
          </a:xfrm>
        </p:grpSpPr>
        <p:sp>
          <p:nvSpPr>
            <p:cNvPr id="445" name="Google Shape;445;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6" name="Google Shape;446;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47" name="Google Shape;447;p46"/>
          <p:cNvGrpSpPr/>
          <p:nvPr/>
        </p:nvGrpSpPr>
        <p:grpSpPr>
          <a:xfrm rot="-5400000">
            <a:off x="978950" y="2767222"/>
            <a:ext cx="129000" cy="770742"/>
            <a:chOff x="369350" y="2864883"/>
            <a:chExt cx="129000" cy="770742"/>
          </a:xfrm>
        </p:grpSpPr>
        <p:sp>
          <p:nvSpPr>
            <p:cNvPr id="448" name="Google Shape;448;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49" name="Google Shape;449;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50" name="Google Shape;450;p46"/>
          <p:cNvGrpSpPr/>
          <p:nvPr/>
        </p:nvGrpSpPr>
        <p:grpSpPr>
          <a:xfrm rot="-5400000">
            <a:off x="978950" y="3224422"/>
            <a:ext cx="129000" cy="770742"/>
            <a:chOff x="369350" y="2864883"/>
            <a:chExt cx="129000" cy="770742"/>
          </a:xfrm>
        </p:grpSpPr>
        <p:sp>
          <p:nvSpPr>
            <p:cNvPr id="451" name="Google Shape;451;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2" name="Google Shape;452;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53" name="Google Shape;453;p46"/>
          <p:cNvGrpSpPr/>
          <p:nvPr/>
        </p:nvGrpSpPr>
        <p:grpSpPr>
          <a:xfrm rot="-5400000">
            <a:off x="1012228" y="3757822"/>
            <a:ext cx="129000" cy="770742"/>
            <a:chOff x="369350" y="2864883"/>
            <a:chExt cx="129000" cy="770742"/>
          </a:xfrm>
        </p:grpSpPr>
        <p:sp>
          <p:nvSpPr>
            <p:cNvPr id="454" name="Google Shape;454;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5" name="Google Shape;455;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grpSp>
        <p:nvGrpSpPr>
          <p:cNvPr id="456" name="Google Shape;456;p46"/>
          <p:cNvGrpSpPr/>
          <p:nvPr/>
        </p:nvGrpSpPr>
        <p:grpSpPr>
          <a:xfrm rot="-5400000">
            <a:off x="1019382" y="4291222"/>
            <a:ext cx="129000" cy="770742"/>
            <a:chOff x="369350" y="2864883"/>
            <a:chExt cx="129000" cy="770742"/>
          </a:xfrm>
        </p:grpSpPr>
        <p:sp>
          <p:nvSpPr>
            <p:cNvPr id="457" name="Google Shape;457;p46"/>
            <p:cNvSpPr/>
            <p:nvPr/>
          </p:nvSpPr>
          <p:spPr>
            <a:xfrm>
              <a:off x="369350" y="2864883"/>
              <a:ext cx="129000" cy="129000"/>
            </a:xfrm>
            <a:prstGeom prst="ellipse">
              <a:avLst/>
            </a:prstGeom>
            <a:solidFill>
              <a:srgbClr val="5D403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8" name="Google Shape;458;p46"/>
            <p:cNvCxnSpPr/>
            <p:nvPr/>
          </p:nvCxnSpPr>
          <p:spPr>
            <a:xfrm>
              <a:off x="433850" y="2991525"/>
              <a:ext cx="0" cy="644100"/>
            </a:xfrm>
            <a:prstGeom prst="straightConnector1">
              <a:avLst/>
            </a:prstGeom>
            <a:noFill/>
            <a:ln cap="flat" cmpd="sng" w="9525">
              <a:solidFill>
                <a:srgbClr val="5D4037"/>
              </a:solidFill>
              <a:prstDash val="solid"/>
              <a:round/>
              <a:headEnd len="sm" w="sm" type="none"/>
              <a:tailEnd len="med" w="med" type="oval"/>
            </a:ln>
          </p:spPr>
        </p:cxn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2" name="Shape 462"/>
        <p:cNvGrpSpPr/>
        <p:nvPr/>
      </p:nvGrpSpPr>
      <p:grpSpPr>
        <a:xfrm>
          <a:off x="0" y="0"/>
          <a:ext cx="0" cy="0"/>
          <a:chOff x="0" y="0"/>
          <a:chExt cx="0" cy="0"/>
        </a:xfrm>
      </p:grpSpPr>
      <p:sp>
        <p:nvSpPr>
          <p:cNvPr id="463" name="Google Shape;463;p47"/>
          <p:cNvSpPr txBox="1"/>
          <p:nvPr>
            <p:ph type="title"/>
          </p:nvPr>
        </p:nvSpPr>
        <p:spPr>
          <a:xfrm>
            <a:off x="328425" y="240600"/>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4200" u="none" cap="none" strike="noStrike">
                <a:solidFill>
                  <a:schemeClr val="dk1"/>
                </a:solidFill>
                <a:latin typeface="Economica"/>
                <a:ea typeface="Economica"/>
                <a:cs typeface="Economica"/>
                <a:sym typeface="Economica"/>
              </a:rPr>
              <a:t>Promovendo o diálogo: Termo de Referência</a:t>
            </a:r>
            <a:endParaRPr b="0" i="0" sz="4200" u="none" cap="none" strike="noStrike">
              <a:solidFill>
                <a:schemeClr val="dk1"/>
              </a:solidFill>
              <a:latin typeface="Economica"/>
              <a:ea typeface="Economica"/>
              <a:cs typeface="Economica"/>
              <a:sym typeface="Economica"/>
            </a:endParaRPr>
          </a:p>
        </p:txBody>
      </p:sp>
      <p:sp>
        <p:nvSpPr>
          <p:cNvPr id="464" name="Google Shape;464;p47"/>
          <p:cNvSpPr txBox="1"/>
          <p:nvPr>
            <p:ph idx="2" type="body"/>
          </p:nvPr>
        </p:nvSpPr>
        <p:spPr>
          <a:xfrm>
            <a:off x="485775" y="1223425"/>
            <a:ext cx="8205900" cy="3788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O que é? </a:t>
            </a:r>
            <a:br>
              <a:rPr b="0"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Ponto de partida para debate e escuta; contempla várias dimensões: política, sustentabilidade, legal, ética, capacitação, infra estrutura, estímulo etc; apresenta plano operacional associado.</a:t>
            </a:r>
            <a:endParaRPr b="0" i="0" sz="1200" u="none" cap="none" strike="noStrike">
              <a:solidFill>
                <a:schemeClr val="dk1"/>
              </a:solidFill>
              <a:latin typeface="Open Sans"/>
              <a:ea typeface="Open Sans"/>
              <a:cs typeface="Open Sans"/>
              <a:sym typeface="Open Sans"/>
            </a:endParaRPr>
          </a:p>
          <a:p>
            <a:pPr indent="0" lvl="0" marL="0" marR="0" rtl="0" algn="just">
              <a:lnSpc>
                <a:spcPct val="150000"/>
              </a:lnSpc>
              <a:spcBef>
                <a:spcPts val="160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Estrutura do documento </a:t>
            </a:r>
            <a:endParaRPr b="1" i="0" sz="1200" u="none" cap="none" strike="noStrike">
              <a:solidFill>
                <a:schemeClr val="dk1"/>
              </a:solidFill>
              <a:latin typeface="Open Sans"/>
              <a:ea typeface="Open Sans"/>
              <a:cs typeface="Open Sans"/>
              <a:sym typeface="Open Sans"/>
            </a:endParaRPr>
          </a:p>
          <a:p>
            <a:pPr indent="0" lvl="0" marL="457200" marR="0" rtl="0" algn="just">
              <a:lnSpc>
                <a:spcPct val="150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Princípios </a:t>
            </a:r>
            <a:r>
              <a:rPr b="0" i="0" lang="pt-BR" sz="1200" u="none" cap="none" strike="noStrike">
                <a:solidFill>
                  <a:schemeClr val="dk1"/>
                </a:solidFill>
                <a:latin typeface="Open Sans"/>
                <a:ea typeface="Open Sans"/>
                <a:cs typeface="Open Sans"/>
                <a:sym typeface="Open Sans"/>
              </a:rPr>
              <a:t>- Expressam o posicionamento e os valores que orientam a Fiocruz para a abertura de dados.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1 - Interesse Público</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2 - Gestão e Abertura de Dados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3 - Marcos regulatórios</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4 – Desenvolvimento de Capacidades e Sustentabilidade</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5 – Ambiente de Pesquisa Digital Integrado e Sustentável</a:t>
            </a:r>
            <a:endParaRPr b="1" i="0" sz="1200" u="none" cap="none" strike="noStrike">
              <a:solidFill>
                <a:schemeClr val="dk1"/>
              </a:solidFill>
              <a:latin typeface="Open Sans"/>
              <a:ea typeface="Open Sans"/>
              <a:cs typeface="Open Sans"/>
              <a:sym typeface="Open Sans"/>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6 – Ciência cidadã, democracia e desenvolvimento</a:t>
            </a:r>
            <a:endParaRPr/>
          </a:p>
          <a:p>
            <a:pPr indent="-304800" lvl="0" marL="914400" marR="0" rtl="0" algn="just">
              <a:lnSpc>
                <a:spcPct val="150000"/>
              </a:lnSpc>
              <a:spcBef>
                <a:spcPts val="0"/>
              </a:spcBef>
              <a:spcAft>
                <a:spcPts val="0"/>
              </a:spcAft>
              <a:buClr>
                <a:schemeClr val="dk1"/>
              </a:buClr>
              <a:buSzPts val="1200"/>
              <a:buFont typeface="Open Sans"/>
              <a:buChar char="●"/>
            </a:pPr>
            <a:r>
              <a:rPr b="1" i="0" lang="pt-BR" sz="1200" u="none" cap="none" strike="noStrike">
                <a:solidFill>
                  <a:schemeClr val="dk1"/>
                </a:solidFill>
                <a:latin typeface="Open Sans"/>
                <a:ea typeface="Open Sans"/>
                <a:cs typeface="Open Sans"/>
                <a:sym typeface="Open Sans"/>
              </a:rPr>
              <a:t>Princípio 7 – Avaliação da Pesquisa e Impacto Societal</a:t>
            </a:r>
            <a:endParaRPr b="1" i="0" sz="1200" u="none" cap="none" strike="noStrike">
              <a:solidFill>
                <a:schemeClr val="dk1"/>
              </a:solidFill>
              <a:latin typeface="Open Sans"/>
              <a:ea typeface="Open Sans"/>
              <a:cs typeface="Open Sans"/>
              <a:sym typeface="Open Sans"/>
            </a:endParaRPr>
          </a:p>
          <a:p>
            <a:pPr indent="0" lvl="0" marL="457200" marR="0" rtl="0" algn="just">
              <a:lnSpc>
                <a:spcPct val="150000"/>
              </a:lnSpc>
              <a:spcBef>
                <a:spcPts val="0"/>
              </a:spcBef>
              <a:spcAft>
                <a:spcPts val="0"/>
              </a:spcAft>
              <a:buClr>
                <a:schemeClr val="dk1"/>
              </a:buClr>
              <a:buSzPts val="1400"/>
              <a:buFont typeface="Open Sans"/>
              <a:buNone/>
            </a:pPr>
            <a:r>
              <a:rPr b="1" i="0" lang="pt-BR" sz="1200" u="none" cap="none" strike="noStrike">
                <a:solidFill>
                  <a:schemeClr val="dk1"/>
                </a:solidFill>
                <a:latin typeface="Open Sans"/>
                <a:ea typeface="Open Sans"/>
                <a:cs typeface="Open Sans"/>
                <a:sym typeface="Open Sans"/>
              </a:rPr>
              <a:t>Diretrizes </a:t>
            </a:r>
            <a:r>
              <a:rPr b="0" i="0" lang="pt-BR" sz="1200" u="none" cap="none" strike="noStrike">
                <a:solidFill>
                  <a:schemeClr val="dk1"/>
                </a:solidFill>
                <a:latin typeface="Open Sans"/>
                <a:ea typeface="Open Sans"/>
                <a:cs typeface="Open Sans"/>
                <a:sym typeface="Open Sans"/>
              </a:rPr>
              <a:t>-  Estratégias que orientam a transição para ciência aberta. </a:t>
            </a:r>
            <a:endParaRPr b="0" i="0" sz="1400" u="none" cap="none" strike="noStrike">
              <a:solidFill>
                <a:schemeClr val="dk1"/>
              </a:solidFill>
              <a:latin typeface="Open Sans"/>
              <a:ea typeface="Open Sans"/>
              <a:cs typeface="Open Sans"/>
              <a:sym typeface="Open Sans"/>
            </a:endParaRPr>
          </a:p>
        </p:txBody>
      </p:sp>
      <p:sp>
        <p:nvSpPr>
          <p:cNvPr id="465" name="Google Shape;465;p4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9" name="Shape 469"/>
        <p:cNvGrpSpPr/>
        <p:nvPr/>
      </p:nvGrpSpPr>
      <p:grpSpPr>
        <a:xfrm>
          <a:off x="0" y="0"/>
          <a:ext cx="0" cy="0"/>
          <a:chOff x="0" y="0"/>
          <a:chExt cx="0" cy="0"/>
        </a:xfrm>
      </p:grpSpPr>
      <p:pic>
        <p:nvPicPr>
          <p:cNvPr id="470" name="Google Shape;470;p48"/>
          <p:cNvPicPr preferRelativeResize="0"/>
          <p:nvPr/>
        </p:nvPicPr>
        <p:blipFill rotWithShape="1">
          <a:blip r:embed="rId3">
            <a:alphaModFix/>
          </a:blip>
          <a:srcRect b="0" l="0" r="0" t="0"/>
          <a:stretch/>
        </p:blipFill>
        <p:spPr>
          <a:xfrm>
            <a:off x="334241" y="139883"/>
            <a:ext cx="3425837" cy="4863735"/>
          </a:xfrm>
          <a:prstGeom prst="rect">
            <a:avLst/>
          </a:prstGeom>
          <a:noFill/>
          <a:ln>
            <a:noFill/>
          </a:ln>
        </p:spPr>
      </p:pic>
      <p:sp>
        <p:nvSpPr>
          <p:cNvPr id="471" name="Google Shape;471;p48"/>
          <p:cNvSpPr txBox="1"/>
          <p:nvPr>
            <p:ph idx="1" type="body"/>
          </p:nvPr>
        </p:nvSpPr>
        <p:spPr>
          <a:xfrm>
            <a:off x="2548891" y="4807594"/>
            <a:ext cx="2023200" cy="161100"/>
          </a:xfrm>
          <a:prstGeom prst="rect">
            <a:avLst/>
          </a:prstGeom>
          <a:noFill/>
          <a:ln>
            <a:noFill/>
          </a:ln>
        </p:spPr>
        <p:txBody>
          <a:bodyPr anchorCtr="0" anchor="t" bIns="91425" lIns="91425" spcFirstLastPara="1" rIns="91425" wrap="square" tIns="91425">
            <a:noAutofit/>
          </a:bodyPr>
          <a:lstStyle/>
          <a:p>
            <a:pPr indent="0" lvl="0" marL="0" marR="0" rtl="0" algn="l">
              <a:lnSpc>
                <a:spcPct val="95000"/>
              </a:lnSpc>
              <a:spcBef>
                <a:spcPts val="0"/>
              </a:spcBef>
              <a:spcAft>
                <a:spcPts val="0"/>
              </a:spcAft>
              <a:buClr>
                <a:schemeClr val="dk1"/>
              </a:buClr>
              <a:buSzPts val="1800"/>
              <a:buFont typeface="Open Sans"/>
              <a:buNone/>
            </a:pPr>
            <a:r>
              <a:rPr b="0" i="0" lang="pt-BR" sz="225" u="none" cap="none" strike="noStrike">
                <a:solidFill>
                  <a:schemeClr val="dk1"/>
                </a:solidFill>
                <a:latin typeface="Open Sans"/>
                <a:ea typeface="Open Sans"/>
                <a:cs typeface="Open Sans"/>
                <a:sym typeface="Open Sans"/>
              </a:rPr>
              <a:t>https://www.arca.fiocruz.br/handle/icict/26803 </a:t>
            </a:r>
            <a:endParaRPr/>
          </a:p>
        </p:txBody>
      </p:sp>
      <p:sp>
        <p:nvSpPr>
          <p:cNvPr id="472" name="Google Shape;472;p48"/>
          <p:cNvSpPr/>
          <p:nvPr/>
        </p:nvSpPr>
        <p:spPr>
          <a:xfrm>
            <a:off x="4948606" y="1244495"/>
            <a:ext cx="3676200" cy="3676200"/>
          </a:xfrm>
          <a:custGeom>
            <a:rect b="b" l="l" r="r" t="t"/>
            <a:pathLst>
              <a:path extrusionOk="0" h="120000" w="120000">
                <a:moveTo>
                  <a:pt x="71659" y="4800"/>
                </a:moveTo>
                <a:lnTo>
                  <a:pt x="71659" y="4800"/>
                </a:lnTo>
                <a:cubicBezTo>
                  <a:pt x="98569" y="10484"/>
                  <a:pt x="117459" y="34744"/>
                  <a:pt x="116374" y="62226"/>
                </a:cubicBezTo>
                <a:cubicBezTo>
                  <a:pt x="115289" y="89709"/>
                  <a:pt x="94544" y="112404"/>
                  <a:pt x="67269" y="115948"/>
                </a:cubicBezTo>
                <a:cubicBezTo>
                  <a:pt x="39995" y="119492"/>
                  <a:pt x="14139" y="102852"/>
                  <a:pt x="6067" y="76559"/>
                </a:cubicBezTo>
                <a:cubicBezTo>
                  <a:pt x="-2006" y="50266"/>
                  <a:pt x="10058" y="21984"/>
                  <a:pt x="34622" y="9612"/>
                </a:cubicBezTo>
                <a:lnTo>
                  <a:pt x="33312" y="6294"/>
                </a:lnTo>
                <a:lnTo>
                  <a:pt x="40501" y="10619"/>
                </a:lnTo>
                <a:lnTo>
                  <a:pt x="38386" y="19145"/>
                </a:lnTo>
                <a:lnTo>
                  <a:pt x="37077" y="15829"/>
                </a:lnTo>
                <a:lnTo>
                  <a:pt x="37077" y="15829"/>
                </a:lnTo>
                <a:cubicBezTo>
                  <a:pt x="15594" y="26978"/>
                  <a:pt x="5247" y="51967"/>
                  <a:pt x="12561" y="75039"/>
                </a:cubicBezTo>
                <a:cubicBezTo>
                  <a:pt x="19876" y="98111"/>
                  <a:pt x="42729" y="112575"/>
                  <a:pt x="66712" y="109311"/>
                </a:cubicBezTo>
                <a:cubicBezTo>
                  <a:pt x="90694" y="106046"/>
                  <a:pt x="108850" y="86001"/>
                  <a:pt x="109732" y="61813"/>
                </a:cubicBezTo>
                <a:cubicBezTo>
                  <a:pt x="110614" y="37625"/>
                  <a:pt x="93965" y="16311"/>
                  <a:pt x="70284" y="11309"/>
                </a:cubicBezTo>
                <a:close/>
              </a:path>
            </a:pathLst>
          </a:custGeom>
          <a:gradFill>
            <a:gsLst>
              <a:gs pos="0">
                <a:srgbClr val="CCE8D8"/>
              </a:gs>
              <a:gs pos="100000">
                <a:srgbClr val="DDFDEB"/>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48"/>
          <p:cNvSpPr/>
          <p:nvPr/>
        </p:nvSpPr>
        <p:spPr>
          <a:xfrm>
            <a:off x="6239141" y="1273135"/>
            <a:ext cx="1095000" cy="547500"/>
          </a:xfrm>
          <a:prstGeom prst="roundRect">
            <a:avLst>
              <a:gd fmla="val 16667" name="adj"/>
            </a:avLst>
          </a:prstGeom>
          <a:gradFill>
            <a:gsLst>
              <a:gs pos="0">
                <a:srgbClr val="48C986"/>
              </a:gs>
              <a:gs pos="100000">
                <a:srgbClr val="9CFFC6"/>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48"/>
          <p:cNvSpPr txBox="1"/>
          <p:nvPr/>
        </p:nvSpPr>
        <p:spPr>
          <a:xfrm>
            <a:off x="6265868" y="1299862"/>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Interesse Público</a:t>
            </a:r>
            <a:endParaRPr/>
          </a:p>
        </p:txBody>
      </p:sp>
      <p:sp>
        <p:nvSpPr>
          <p:cNvPr id="475" name="Google Shape;475;p48"/>
          <p:cNvSpPr/>
          <p:nvPr/>
        </p:nvSpPr>
        <p:spPr>
          <a:xfrm>
            <a:off x="7464761" y="1863362"/>
            <a:ext cx="1095000" cy="547500"/>
          </a:xfrm>
          <a:prstGeom prst="roundRect">
            <a:avLst>
              <a:gd fmla="val 16667" name="adj"/>
            </a:avLst>
          </a:prstGeom>
          <a:gradFill>
            <a:gsLst>
              <a:gs pos="0">
                <a:srgbClr val="44D26B"/>
              </a:gs>
              <a:gs pos="100000">
                <a:srgbClr val="96FFAE"/>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8"/>
          <p:cNvSpPr txBox="1"/>
          <p:nvPr/>
        </p:nvSpPr>
        <p:spPr>
          <a:xfrm>
            <a:off x="7491488" y="189008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Gestão e Abertura de Dados para Pesquisa</a:t>
            </a:r>
            <a:endParaRPr/>
          </a:p>
        </p:txBody>
      </p:sp>
      <p:sp>
        <p:nvSpPr>
          <p:cNvPr id="477" name="Google Shape;477;p48"/>
          <p:cNvSpPr/>
          <p:nvPr/>
        </p:nvSpPr>
        <p:spPr>
          <a:xfrm>
            <a:off x="7767465" y="3189592"/>
            <a:ext cx="1095000" cy="547500"/>
          </a:xfrm>
          <a:prstGeom prst="roundRect">
            <a:avLst>
              <a:gd fmla="val 16667" name="adj"/>
            </a:avLst>
          </a:prstGeom>
          <a:gradFill>
            <a:gsLst>
              <a:gs pos="0">
                <a:srgbClr val="42DB46"/>
              </a:gs>
              <a:gs pos="100000">
                <a:srgbClr val="92FF96"/>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48"/>
          <p:cNvSpPr txBox="1"/>
          <p:nvPr/>
        </p:nvSpPr>
        <p:spPr>
          <a:xfrm>
            <a:off x="7794192" y="321631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Marcos regulatórios</a:t>
            </a:r>
            <a:endParaRPr/>
          </a:p>
        </p:txBody>
      </p:sp>
      <p:sp>
        <p:nvSpPr>
          <p:cNvPr id="479" name="Google Shape;479;p48"/>
          <p:cNvSpPr/>
          <p:nvPr/>
        </p:nvSpPr>
        <p:spPr>
          <a:xfrm>
            <a:off x="6919309" y="4253146"/>
            <a:ext cx="1095000" cy="547500"/>
          </a:xfrm>
          <a:prstGeom prst="roundRect">
            <a:avLst>
              <a:gd fmla="val 16667" name="adj"/>
            </a:avLst>
          </a:prstGeom>
          <a:gradFill>
            <a:gsLst>
              <a:gs pos="0">
                <a:srgbClr val="61E53F"/>
              </a:gs>
              <a:gs pos="100000">
                <a:srgbClr val="A2FF8D"/>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8"/>
          <p:cNvSpPr txBox="1"/>
          <p:nvPr/>
        </p:nvSpPr>
        <p:spPr>
          <a:xfrm>
            <a:off x="6946036" y="4279873"/>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Desenvolvimento de Capacidades e Sustentabilidade</a:t>
            </a:r>
            <a:endParaRPr/>
          </a:p>
        </p:txBody>
      </p:sp>
      <p:sp>
        <p:nvSpPr>
          <p:cNvPr id="481" name="Google Shape;481;p48"/>
          <p:cNvSpPr/>
          <p:nvPr/>
        </p:nvSpPr>
        <p:spPr>
          <a:xfrm>
            <a:off x="5558973" y="4253146"/>
            <a:ext cx="1095000" cy="547500"/>
          </a:xfrm>
          <a:prstGeom prst="roundRect">
            <a:avLst>
              <a:gd fmla="val 16667" name="adj"/>
            </a:avLst>
          </a:prstGeom>
          <a:gradFill>
            <a:gsLst>
              <a:gs pos="0">
                <a:srgbClr val="8BED3E"/>
              </a:gs>
              <a:gs pos="100000">
                <a:srgbClr val="BEFF89"/>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8"/>
          <p:cNvSpPr txBox="1"/>
          <p:nvPr/>
        </p:nvSpPr>
        <p:spPr>
          <a:xfrm>
            <a:off x="5585700" y="4279873"/>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Ambiente de Pesquisa Digital Integrado e Sustentável</a:t>
            </a:r>
            <a:endParaRPr/>
          </a:p>
        </p:txBody>
      </p:sp>
      <p:sp>
        <p:nvSpPr>
          <p:cNvPr id="483" name="Google Shape;483;p48"/>
          <p:cNvSpPr/>
          <p:nvPr/>
        </p:nvSpPr>
        <p:spPr>
          <a:xfrm>
            <a:off x="4710817" y="3189592"/>
            <a:ext cx="1095000" cy="547500"/>
          </a:xfrm>
          <a:prstGeom prst="roundRect">
            <a:avLst>
              <a:gd fmla="val 16667" name="adj"/>
            </a:avLst>
          </a:prstGeom>
          <a:gradFill>
            <a:gsLst>
              <a:gs pos="0">
                <a:srgbClr val="BAF53D"/>
              </a:gs>
              <a:gs pos="100000">
                <a:srgbClr val="E8FF86"/>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8"/>
          <p:cNvSpPr txBox="1"/>
          <p:nvPr/>
        </p:nvSpPr>
        <p:spPr>
          <a:xfrm>
            <a:off x="4737544" y="321631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Ciência cidadã, democracia e desenvolvimento</a:t>
            </a:r>
            <a:endParaRPr/>
          </a:p>
        </p:txBody>
      </p:sp>
      <p:sp>
        <p:nvSpPr>
          <p:cNvPr id="485" name="Google Shape;485;p48"/>
          <p:cNvSpPr/>
          <p:nvPr/>
        </p:nvSpPr>
        <p:spPr>
          <a:xfrm>
            <a:off x="5013520" y="1863362"/>
            <a:ext cx="1095000" cy="547500"/>
          </a:xfrm>
          <a:prstGeom prst="roundRect">
            <a:avLst>
              <a:gd fmla="val 16667" name="adj"/>
            </a:avLst>
          </a:prstGeom>
          <a:gradFill>
            <a:gsLst>
              <a:gs pos="0">
                <a:srgbClr val="ECFB3E"/>
              </a:gs>
              <a:gs pos="100000">
                <a:srgbClr val="FFFF82"/>
              </a:gs>
            </a:gsLst>
            <a:lin ang="16200038" scaled="0"/>
          </a:gradFill>
          <a:ln>
            <a:noFill/>
          </a:ln>
          <a:effectLst>
            <a:outerShdw blurRad="40000" rotWithShape="0" dir="5400000" dist="2300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48"/>
          <p:cNvSpPr txBox="1"/>
          <p:nvPr/>
        </p:nvSpPr>
        <p:spPr>
          <a:xfrm>
            <a:off x="5040247" y="1890089"/>
            <a:ext cx="1041600" cy="494100"/>
          </a:xfrm>
          <a:prstGeom prst="rect">
            <a:avLst/>
          </a:prstGeom>
          <a:solidFill>
            <a:srgbClr val="FFFFFF"/>
          </a:solidFill>
          <a:ln>
            <a:noFill/>
          </a:ln>
        </p:spPr>
        <p:txBody>
          <a:bodyPr anchorCtr="0" anchor="ctr" bIns="30475" lIns="30475" spcFirstLastPara="1" rIns="30475" wrap="square" tIns="30475">
            <a:noAutofit/>
          </a:bodyPr>
          <a:lstStyle/>
          <a:p>
            <a:pPr indent="0" lvl="0" marL="0" marR="0" rtl="0" algn="ctr">
              <a:lnSpc>
                <a:spcPct val="90000"/>
              </a:lnSpc>
              <a:spcBef>
                <a:spcPts val="0"/>
              </a:spcBef>
              <a:spcAft>
                <a:spcPts val="0"/>
              </a:spcAft>
              <a:buNone/>
            </a:pPr>
            <a:r>
              <a:rPr b="1" i="0" lang="pt-BR" sz="800" u="none" cap="none" strike="noStrike">
                <a:solidFill>
                  <a:schemeClr val="dk1"/>
                </a:solidFill>
                <a:latin typeface="Arial"/>
                <a:ea typeface="Arial"/>
                <a:cs typeface="Arial"/>
                <a:sym typeface="Arial"/>
              </a:rPr>
              <a:t>Avaliação da Pesquisa e Impacto Societal</a:t>
            </a:r>
            <a:endParaRPr b="1" i="0" sz="800" u="none" cap="none" strike="noStrike">
              <a:solidFill>
                <a:schemeClr val="dk1"/>
              </a:solidFill>
              <a:latin typeface="Arial"/>
              <a:ea typeface="Arial"/>
              <a:cs typeface="Arial"/>
              <a:sym typeface="Arial"/>
            </a:endParaRPr>
          </a:p>
        </p:txBody>
      </p:sp>
      <p:sp>
        <p:nvSpPr>
          <p:cNvPr id="487" name="Google Shape;487;p48"/>
          <p:cNvSpPr txBox="1"/>
          <p:nvPr/>
        </p:nvSpPr>
        <p:spPr>
          <a:xfrm>
            <a:off x="4826844" y="660124"/>
            <a:ext cx="3706200" cy="293100"/>
          </a:xfrm>
          <a:prstGeom prst="rect">
            <a:avLst/>
          </a:prstGeom>
          <a:noFill/>
          <a:ln>
            <a:noFill/>
          </a:ln>
        </p:spPr>
        <p:txBody>
          <a:bodyPr anchorCtr="0" anchor="ctr" bIns="0" lIns="109875" spcFirstLastPara="1" rIns="109875" wrap="square" tIns="0">
            <a:noAutofit/>
          </a:bodyPr>
          <a:lstStyle/>
          <a:p>
            <a:pPr indent="0" lvl="0" marL="0" marR="0" rtl="0" algn="ctr">
              <a:lnSpc>
                <a:spcPct val="90000"/>
              </a:lnSpc>
              <a:spcBef>
                <a:spcPts val="0"/>
              </a:spcBef>
              <a:spcAft>
                <a:spcPts val="0"/>
              </a:spcAft>
              <a:buNone/>
            </a:pPr>
            <a:r>
              <a:rPr b="1" i="0" lang="pt-BR" sz="1200" u="none" cap="none" strike="noStrike">
                <a:solidFill>
                  <a:schemeClr val="dk1"/>
                </a:solidFill>
                <a:latin typeface="Arial"/>
                <a:ea typeface="Arial"/>
                <a:cs typeface="Arial"/>
                <a:sym typeface="Arial"/>
              </a:rPr>
              <a:t>Princípios e diretrizes:</a:t>
            </a:r>
            <a:endParaRPr b="0" i="0" sz="1200" u="none" cap="none" strike="noStrike">
              <a:solidFill>
                <a:schemeClr val="dk1"/>
              </a:solidFill>
              <a:latin typeface="Arial"/>
              <a:ea typeface="Arial"/>
              <a:cs typeface="Arial"/>
              <a:sym typeface="Arial"/>
            </a:endParaRPr>
          </a:p>
        </p:txBody>
      </p:sp>
      <p:sp>
        <p:nvSpPr>
          <p:cNvPr id="488" name="Google Shape;488;p4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graphicFrame>
        <p:nvGraphicFramePr>
          <p:cNvPr id="493" name="Google Shape;493;p49"/>
          <p:cNvGraphicFramePr/>
          <p:nvPr/>
        </p:nvGraphicFramePr>
        <p:xfrm>
          <a:off x="396449" y="5132604"/>
          <a:ext cx="3000000" cy="3000000"/>
        </p:xfrm>
        <a:graphic>
          <a:graphicData uri="http://schemas.openxmlformats.org/drawingml/2006/table">
            <a:tbl>
              <a:tblPr bandRow="1" firstRow="1">
                <a:noFill/>
                <a:tableStyleId>{1A65442C-03D3-42FF-90B8-158A8D249026}</a:tableStyleId>
              </a:tblPr>
              <a:tblGrid>
                <a:gridCol w="1312700"/>
                <a:gridCol w="1635150"/>
                <a:gridCol w="1473800"/>
                <a:gridCol w="2843475"/>
                <a:gridCol w="1255475"/>
              </a:tblGrid>
              <a:tr h="568300">
                <a:tc>
                  <a:txBody>
                    <a:bodyPr>
                      <a:noAutofit/>
                    </a:bodyPr>
                    <a:lstStyle/>
                    <a:p>
                      <a:pPr indent="0" lvl="0" marL="0" marR="0" rtl="0" algn="l">
                        <a:lnSpc>
                          <a:spcPct val="100000"/>
                        </a:lnSpc>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marR="0" rtl="0" algn="ctr">
                        <a:lnSpc>
                          <a:spcPct val="100000"/>
                        </a:lnSpc>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0" rtl="0" algn="l">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gridSpan="2">
                  <a:txBody>
                    <a:bodyPr>
                      <a:noAutofit/>
                    </a:bodyPr>
                    <a:lstStyle/>
                    <a:p>
                      <a:pPr indent="0" lvl="0" marL="0" rtl="0" algn="l">
                        <a:spcBef>
                          <a:spcPts val="0"/>
                        </a:spcBef>
                        <a:spcAft>
                          <a:spcPts val="0"/>
                        </a:spcAft>
                        <a:buNone/>
                      </a:pPr>
                      <a:r>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hMerge="1"/>
              </a:tr>
              <a:tr h="1328875">
                <a:tc rowSpan="2">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a:txBody>
                    <a:bodyPr>
                      <a:noAutofit/>
                    </a:bodyPr>
                    <a:lstStyle/>
                    <a:p>
                      <a:pPr indent="0" lvl="0" marL="0" marR="0" rtl="0" algn="l">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a:txBody>
                    <a:bodyPr>
                      <a:noAutofit/>
                    </a:bodyPr>
                    <a:lstStyle/>
                    <a:p>
                      <a:pPr indent="0" lvl="0" marL="144000" marR="0" rtl="0" algn="l">
                        <a:lnSpc>
                          <a:spcPct val="100000"/>
                        </a:lnSpc>
                        <a:spcBef>
                          <a:spcPts val="0"/>
                        </a:spcBef>
                        <a:spcAft>
                          <a:spcPts val="0"/>
                        </a:spcAft>
                        <a:buClr>
                          <a:srgbClr val="000000"/>
                        </a:buClr>
                        <a:buSzPts val="1200"/>
                        <a:buFont typeface="Arial"/>
                        <a:buNone/>
                      </a:pPr>
                      <a:r>
                        <a:t/>
                      </a: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r>
                        <a:t/>
                      </a: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r>
                        <a:rPr b="1" lang="pt-BR" sz="1050" u="none" cap="none" strike="noStrike">
                          <a:solidFill>
                            <a:srgbClr val="276145"/>
                          </a:solidFill>
                          <a:latin typeface="Open Sans"/>
                          <a:ea typeface="Open Sans"/>
                          <a:cs typeface="Open Sans"/>
                          <a:sym typeface="Open Sans"/>
                        </a:rPr>
                        <a:t>Construindo a Política de Abertura de dados na Fiocruz?</a:t>
                      </a:r>
                      <a:br>
                        <a:rPr b="1" lang="pt-BR" sz="1050" u="none" cap="none" strike="noStrike">
                          <a:solidFill>
                            <a:srgbClr val="276145"/>
                          </a:solidFill>
                          <a:latin typeface="Open Sans"/>
                          <a:ea typeface="Open Sans"/>
                          <a:cs typeface="Open Sans"/>
                          <a:sym typeface="Open Sans"/>
                        </a:rPr>
                      </a:br>
                      <a:endParaRPr b="1" sz="1050" u="none" cap="none" strike="noStrike">
                        <a:solidFill>
                          <a:srgbClr val="276145"/>
                        </a:solidFill>
                        <a:latin typeface="Open Sans"/>
                        <a:ea typeface="Open Sans"/>
                        <a:cs typeface="Open Sans"/>
                        <a:sym typeface="Open Sans"/>
                      </a:endParaRPr>
                    </a:p>
                    <a:p>
                      <a:pPr indent="0" lvl="0" marL="144000" marR="0" rtl="0" algn="l">
                        <a:lnSpc>
                          <a:spcPct val="100000"/>
                        </a:lnSpc>
                        <a:spcBef>
                          <a:spcPts val="0"/>
                        </a:spcBef>
                        <a:spcAft>
                          <a:spcPts val="0"/>
                        </a:spcAft>
                        <a:buClr>
                          <a:srgbClr val="000000"/>
                        </a:buClr>
                        <a:buSzPts val="1200"/>
                        <a:buFont typeface="Arial"/>
                        <a:buNone/>
                      </a:pPr>
                      <a:br>
                        <a:rPr b="1" lang="pt-BR" sz="1050" u="none" cap="none" strike="noStrike">
                          <a:solidFill>
                            <a:srgbClr val="276145"/>
                          </a:solidFill>
                          <a:latin typeface="Open Sans"/>
                          <a:ea typeface="Open Sans"/>
                          <a:cs typeface="Open Sans"/>
                          <a:sym typeface="Open Sans"/>
                        </a:rPr>
                      </a:br>
                      <a:endParaRPr b="1" sz="1050" u="none" cap="none" strike="noStrike">
                        <a:solidFill>
                          <a:srgbClr val="276145"/>
                        </a:solidFill>
                        <a:latin typeface="Open Sans"/>
                        <a:ea typeface="Open Sans"/>
                        <a:cs typeface="Open Sans"/>
                        <a:sym typeface="Open Sans"/>
                      </a:endParaRPr>
                    </a:p>
                    <a:p>
                      <a:pPr indent="0" lvl="0" marL="0" marR="0" rtl="0" algn="ctr">
                        <a:lnSpc>
                          <a:spcPct val="100000"/>
                        </a:lnSpc>
                        <a:spcBef>
                          <a:spcPts val="0"/>
                        </a:spcBef>
                        <a:spcAft>
                          <a:spcPts val="0"/>
                        </a:spcAft>
                        <a:buNone/>
                      </a:pPr>
                      <a:r>
                        <a:t/>
                      </a:r>
                      <a:endParaRPr b="1" sz="1050" u="none" cap="none" strike="noStrike">
                        <a:solidFill>
                          <a:srgbClr val="276145"/>
                        </a:solidFill>
                        <a:latin typeface="Open Sans"/>
                        <a:ea typeface="Open Sans"/>
                        <a:cs typeface="Open Sans"/>
                        <a:sym typeface="Open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4">
                  <a:txBody>
                    <a:bodyPr>
                      <a:noAutofit/>
                    </a:bodyPr>
                    <a:lstStyle/>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r>
              <a:tr h="539725">
                <a:tc vMerge="1"/>
                <a:tc vMerge="1"/>
                <a:tc vMerge="1"/>
                <a:tc rowSpan="2">
                  <a:txBody>
                    <a:bodyPr>
                      <a:noAutofit/>
                    </a:bodyPr>
                    <a:lstStyle/>
                    <a:p>
                      <a:pPr indent="0" lvl="0" marL="0" marR="0" rtl="0" algn="ctr">
                        <a:lnSpc>
                          <a:spcPct val="100000"/>
                        </a:lnSpc>
                        <a:spcBef>
                          <a:spcPts val="0"/>
                        </a:spcBef>
                        <a:spcAft>
                          <a:spcPts val="0"/>
                        </a:spcAft>
                        <a:buNone/>
                      </a:pPr>
                      <a:r>
                        <a:rPr b="1" lang="pt-BR" sz="1050" u="none" cap="none" strike="noStrike">
                          <a:solidFill>
                            <a:srgbClr val="276145"/>
                          </a:solidFill>
                          <a:latin typeface="Open Sans"/>
                          <a:ea typeface="Open Sans"/>
                          <a:cs typeface="Open Sans"/>
                          <a:sym typeface="Open Sans"/>
                        </a:rPr>
                        <a:t>Como vamos implementar a abertura de dados de pesquisa na Fiocruz? </a:t>
                      </a:r>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vMerge="1"/>
              </a:tr>
              <a:tr h="539725">
                <a:tc gridSpan="3" rowSpan="2">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ctr">
                        <a:lnSpc>
                          <a:spcPct val="100000"/>
                        </a:lnSpc>
                        <a:spcBef>
                          <a:spcPts val="0"/>
                        </a:spcBef>
                        <a:spcAft>
                          <a:spcPts val="0"/>
                        </a:spcAft>
                        <a:buNone/>
                      </a:pPr>
                      <a:r>
                        <a:t/>
                      </a:r>
                      <a:endParaRPr sz="1400" u="none" cap="none" strike="noStrike"/>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rowSpan="2" hMerge="1"/>
                <a:tc rowSpan="2" hMerge="1"/>
                <a:tc vMerge="1"/>
                <a:tc vMerge="1"/>
              </a:tr>
              <a:tr h="1079475">
                <a:tc gridSpan="3" vMerge="1"/>
                <a:tc hMerge="1" vMerge="1"/>
                <a:tc hMerge="1" vMerge="1"/>
                <a:tc>
                  <a:txBody>
                    <a:bodyPr>
                      <a:noAutofit/>
                    </a:bodyPr>
                    <a:lstStyle/>
                    <a:p>
                      <a:pPr indent="0" lvl="0" marL="0" marR="0" rtl="0" algn="ctr">
                        <a:lnSpc>
                          <a:spcPct val="100000"/>
                        </a:lnSpc>
                        <a:spcBef>
                          <a:spcPts val="0"/>
                        </a:spcBef>
                        <a:spcAft>
                          <a:spcPts val="0"/>
                        </a:spcAft>
                        <a:buClr>
                          <a:srgbClr val="000000"/>
                        </a:buClr>
                        <a:buSzPts val="1050"/>
                        <a:buFont typeface="Arial"/>
                        <a:buNone/>
                      </a:pPr>
                      <a:r>
                        <a:rPr b="1" lang="pt-BR" sz="1050" u="none" cap="none" strike="noStrike">
                          <a:solidFill>
                            <a:srgbClr val="276145"/>
                          </a:solidFill>
                          <a:latin typeface="Open Sans"/>
                          <a:ea typeface="Open Sans"/>
                          <a:cs typeface="Open Sans"/>
                          <a:sym typeface="Open Sans"/>
                        </a:rPr>
                        <a:t>O novo ciclo de pesquisa</a:t>
                      </a:r>
                      <a:endParaRPr/>
                    </a:p>
                    <a:p>
                      <a:pPr indent="0" lvl="0" marL="0" marR="0" rtl="0" algn="ctr">
                        <a:lnSpc>
                          <a:spcPct val="100000"/>
                        </a:lnSpc>
                        <a:spcBef>
                          <a:spcPts val="0"/>
                        </a:spcBef>
                        <a:spcAft>
                          <a:spcPts val="0"/>
                        </a:spcAft>
                        <a:buNone/>
                      </a:pPr>
                      <a:r>
                        <a:t/>
                      </a:r>
                      <a:endParaRPr b="1" sz="1050" u="none" cap="none" strike="noStrike">
                        <a:solidFill>
                          <a:srgbClr val="276145"/>
                        </a:solidFill>
                        <a:latin typeface="Open Sans"/>
                        <a:ea typeface="Open Sans"/>
                        <a:cs typeface="Open Sans"/>
                        <a:sym typeface="Open Sans"/>
                      </a:endParaRPr>
                    </a:p>
                  </a:txBody>
                  <a:tcPr marT="45725" marB="45725" marR="91450" marL="9145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chemeClr val="lt1"/>
                    </a:solidFill>
                  </a:tcPr>
                </a:tc>
                <a:tc vMerge="1"/>
              </a:tr>
            </a:tbl>
          </a:graphicData>
        </a:graphic>
      </p:graphicFrame>
      <p:sp>
        <p:nvSpPr>
          <p:cNvPr id="494" name="Google Shape;494;p49"/>
          <p:cNvSpPr txBox="1"/>
          <p:nvPr>
            <p:ph type="title"/>
          </p:nvPr>
        </p:nvSpPr>
        <p:spPr>
          <a:xfrm>
            <a:off x="396450" y="83554"/>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1100"/>
              <a:buFont typeface="Arial"/>
              <a:buNone/>
            </a:pPr>
            <a:r>
              <a:rPr b="0" i="0" lang="pt-BR" sz="3200" u="none" cap="none" strike="noStrike">
                <a:solidFill>
                  <a:schemeClr val="dk1"/>
                </a:solidFill>
                <a:latin typeface="Economica"/>
                <a:ea typeface="Economica"/>
                <a:cs typeface="Economica"/>
                <a:sym typeface="Economica"/>
              </a:rPr>
              <a:t>“Kit” para debate do TR</a:t>
            </a:r>
            <a:endParaRPr b="0" i="0" sz="3200" u="none" cap="none" strike="noStrike">
              <a:solidFill>
                <a:schemeClr val="dk1"/>
              </a:solidFill>
              <a:latin typeface="Economica"/>
              <a:ea typeface="Economica"/>
              <a:cs typeface="Economica"/>
              <a:sym typeface="Economica"/>
            </a:endParaRPr>
          </a:p>
        </p:txBody>
      </p:sp>
      <p:sp>
        <p:nvSpPr>
          <p:cNvPr id="495" name="Google Shape;495;p4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6" name="Google Shape;496;p49"/>
          <p:cNvPicPr preferRelativeResize="0"/>
          <p:nvPr/>
        </p:nvPicPr>
        <p:blipFill rotWithShape="1">
          <a:blip r:embed="rId3">
            <a:alphaModFix/>
          </a:blip>
          <a:srcRect b="0" l="0" r="0" t="0"/>
          <a:stretch/>
        </p:blipFill>
        <p:spPr>
          <a:xfrm>
            <a:off x="847225" y="1172489"/>
            <a:ext cx="609875" cy="865861"/>
          </a:xfrm>
          <a:prstGeom prst="rect">
            <a:avLst/>
          </a:prstGeom>
          <a:noFill/>
          <a:ln>
            <a:noFill/>
          </a:ln>
        </p:spPr>
      </p:pic>
      <p:pic>
        <p:nvPicPr>
          <p:cNvPr id="497" name="Google Shape;497;p49"/>
          <p:cNvPicPr preferRelativeResize="0"/>
          <p:nvPr/>
        </p:nvPicPr>
        <p:blipFill rotWithShape="1">
          <a:blip r:embed="rId4">
            <a:alphaModFix/>
          </a:blip>
          <a:srcRect b="0" l="0" r="0" t="0"/>
          <a:stretch/>
        </p:blipFill>
        <p:spPr>
          <a:xfrm>
            <a:off x="855673" y="3234400"/>
            <a:ext cx="592984" cy="888559"/>
          </a:xfrm>
          <a:prstGeom prst="rect">
            <a:avLst/>
          </a:prstGeom>
          <a:noFill/>
          <a:ln>
            <a:noFill/>
          </a:ln>
        </p:spPr>
      </p:pic>
      <p:pic>
        <p:nvPicPr>
          <p:cNvPr id="498" name="Google Shape;498;p49"/>
          <p:cNvPicPr preferRelativeResize="0"/>
          <p:nvPr/>
        </p:nvPicPr>
        <p:blipFill rotWithShape="1">
          <a:blip r:embed="rId5">
            <a:alphaModFix/>
          </a:blip>
          <a:srcRect b="15921" l="34704" r="35177" t="8154"/>
          <a:stretch/>
        </p:blipFill>
        <p:spPr>
          <a:xfrm>
            <a:off x="829575" y="2210450"/>
            <a:ext cx="592973" cy="840834"/>
          </a:xfrm>
          <a:prstGeom prst="rect">
            <a:avLst/>
          </a:prstGeom>
          <a:noFill/>
          <a:ln>
            <a:noFill/>
          </a:ln>
        </p:spPr>
      </p:pic>
      <p:sp>
        <p:nvSpPr>
          <p:cNvPr id="499" name="Google Shape;499;p49"/>
          <p:cNvSpPr/>
          <p:nvPr/>
        </p:nvSpPr>
        <p:spPr>
          <a:xfrm>
            <a:off x="1528375" y="1345850"/>
            <a:ext cx="18306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Termo de referência</a:t>
            </a:r>
            <a:endParaRPr sz="1000"/>
          </a:p>
        </p:txBody>
      </p:sp>
      <p:sp>
        <p:nvSpPr>
          <p:cNvPr id="500" name="Google Shape;500;p49"/>
          <p:cNvSpPr/>
          <p:nvPr/>
        </p:nvSpPr>
        <p:spPr>
          <a:xfrm>
            <a:off x="1516875" y="2384675"/>
            <a:ext cx="15492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Livro Verde</a:t>
            </a:r>
            <a:endParaRPr sz="1000"/>
          </a:p>
        </p:txBody>
      </p:sp>
      <p:sp>
        <p:nvSpPr>
          <p:cNvPr id="501" name="Google Shape;501;p49"/>
          <p:cNvSpPr/>
          <p:nvPr/>
        </p:nvSpPr>
        <p:spPr>
          <a:xfrm>
            <a:off x="1575450" y="3357425"/>
            <a:ext cx="15855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Sumário executivo</a:t>
            </a:r>
            <a:endParaRPr sz="1000"/>
          </a:p>
        </p:txBody>
      </p:sp>
      <p:sp>
        <p:nvSpPr>
          <p:cNvPr id="502" name="Google Shape;502;p49"/>
          <p:cNvSpPr/>
          <p:nvPr/>
        </p:nvSpPr>
        <p:spPr>
          <a:xfrm>
            <a:off x="777450" y="4503950"/>
            <a:ext cx="2458200" cy="338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lang="pt-BR" sz="1000">
                <a:latin typeface="Open Sans"/>
                <a:ea typeface="Open Sans"/>
                <a:cs typeface="Open Sans"/>
                <a:sym typeface="Open Sans"/>
              </a:rPr>
              <a:t>&gt; Estudo de Marcos Legais Brasileiros</a:t>
            </a:r>
            <a:br>
              <a:rPr lang="pt-BR" sz="1000">
                <a:latin typeface="Open Sans"/>
                <a:ea typeface="Open Sans"/>
                <a:cs typeface="Open Sans"/>
                <a:sym typeface="Open Sans"/>
              </a:rPr>
            </a:br>
            <a:r>
              <a:rPr i="1" lang="pt-BR" sz="1000">
                <a:latin typeface="Open Sans"/>
                <a:ea typeface="Open Sans"/>
                <a:cs typeface="Open Sans"/>
                <a:sym typeface="Open Sans"/>
              </a:rPr>
              <a:t>(em breve)</a:t>
            </a:r>
            <a:endParaRPr i="1" sz="1000"/>
          </a:p>
        </p:txBody>
      </p:sp>
      <p:pic>
        <p:nvPicPr>
          <p:cNvPr id="503" name="Google Shape;503;p49"/>
          <p:cNvPicPr preferRelativeResize="0"/>
          <p:nvPr/>
        </p:nvPicPr>
        <p:blipFill rotWithShape="1">
          <a:blip r:embed="rId6">
            <a:alphaModFix/>
          </a:blip>
          <a:srcRect b="0" l="0" r="0" t="0"/>
          <a:stretch/>
        </p:blipFill>
        <p:spPr>
          <a:xfrm>
            <a:off x="6607050" y="1715749"/>
            <a:ext cx="2245302" cy="3520200"/>
          </a:xfrm>
          <a:prstGeom prst="rect">
            <a:avLst/>
          </a:prstGeom>
          <a:noFill/>
          <a:ln>
            <a:noFill/>
          </a:ln>
        </p:spPr>
      </p:pic>
      <p:pic>
        <p:nvPicPr>
          <p:cNvPr id="504" name="Google Shape;504;p49"/>
          <p:cNvPicPr preferRelativeResize="0"/>
          <p:nvPr/>
        </p:nvPicPr>
        <p:blipFill rotWithShape="1">
          <a:blip r:embed="rId7">
            <a:alphaModFix/>
          </a:blip>
          <a:srcRect b="0" l="0" r="0" t="0"/>
          <a:stretch/>
        </p:blipFill>
        <p:spPr>
          <a:xfrm>
            <a:off x="4062733" y="2883706"/>
            <a:ext cx="2188580" cy="2259788"/>
          </a:xfrm>
          <a:prstGeom prst="rect">
            <a:avLst/>
          </a:prstGeom>
          <a:noFill/>
          <a:ln>
            <a:noFill/>
          </a:ln>
        </p:spPr>
      </p:pic>
      <p:pic>
        <p:nvPicPr>
          <p:cNvPr id="505" name="Google Shape;505;p49"/>
          <p:cNvPicPr preferRelativeResize="0"/>
          <p:nvPr/>
        </p:nvPicPr>
        <p:blipFill rotWithShape="1">
          <a:blip r:embed="rId8">
            <a:alphaModFix/>
          </a:blip>
          <a:srcRect b="0" l="0" r="0" t="0"/>
          <a:stretch/>
        </p:blipFill>
        <p:spPr>
          <a:xfrm>
            <a:off x="4012727" y="366231"/>
            <a:ext cx="2188580" cy="2289251"/>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9" name="Shape 509"/>
        <p:cNvGrpSpPr/>
        <p:nvPr/>
      </p:nvGrpSpPr>
      <p:grpSpPr>
        <a:xfrm>
          <a:off x="0" y="0"/>
          <a:ext cx="0" cy="0"/>
          <a:chOff x="0" y="0"/>
          <a:chExt cx="0" cy="0"/>
        </a:xfrm>
      </p:grpSpPr>
      <p:grpSp>
        <p:nvGrpSpPr>
          <p:cNvPr id="510" name="Google Shape;510;p50"/>
          <p:cNvGrpSpPr/>
          <p:nvPr/>
        </p:nvGrpSpPr>
        <p:grpSpPr>
          <a:xfrm>
            <a:off x="327434" y="96773"/>
            <a:ext cx="8644500" cy="4654541"/>
            <a:chOff x="0" y="96773"/>
            <a:chExt cx="8644500" cy="4654541"/>
          </a:xfrm>
        </p:grpSpPr>
        <p:sp>
          <p:nvSpPr>
            <p:cNvPr id="511" name="Google Shape;511;p50"/>
            <p:cNvSpPr/>
            <p:nvPr/>
          </p:nvSpPr>
          <p:spPr>
            <a:xfrm>
              <a:off x="0" y="96773"/>
              <a:ext cx="8644500" cy="1924800"/>
            </a:xfrm>
            <a:prstGeom prst="rightArrow">
              <a:avLst>
                <a:gd fmla="val 50000" name="adj1"/>
                <a:gd fmla="val 50000" name="adj2"/>
              </a:avLst>
            </a:prstGeom>
            <a:solidFill>
              <a:srgbClr val="57BB87"/>
            </a:solidFill>
            <a:ln cap="flat" cmpd="sng" w="317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50"/>
            <p:cNvSpPr txBox="1"/>
            <p:nvPr/>
          </p:nvSpPr>
          <p:spPr>
            <a:xfrm>
              <a:off x="0" y="577968"/>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i="0" lang="pt-BR" sz="2000" u="none" cap="none" strike="noStrike">
                  <a:solidFill>
                    <a:schemeClr val="lt1"/>
                  </a:solidFill>
                  <a:latin typeface="Arial"/>
                  <a:ea typeface="Arial"/>
                  <a:cs typeface="Arial"/>
                  <a:sym typeface="Arial"/>
                </a:rPr>
                <a:t>Princípio 1 – Interesse Público</a:t>
              </a:r>
              <a:endParaRPr/>
            </a:p>
          </p:txBody>
        </p:sp>
        <p:sp>
          <p:nvSpPr>
            <p:cNvPr id="513" name="Google Shape;513;p50"/>
            <p:cNvSpPr/>
            <p:nvPr/>
          </p:nvSpPr>
          <p:spPr>
            <a:xfrm>
              <a:off x="0" y="1510604"/>
              <a:ext cx="3993600" cy="2810400"/>
            </a:xfrm>
            <a:prstGeom prst="rect">
              <a:avLst/>
            </a:prstGeom>
            <a:solidFill>
              <a:srgbClr val="DCF1E7"/>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50"/>
            <p:cNvSpPr txBox="1"/>
            <p:nvPr/>
          </p:nvSpPr>
          <p:spPr>
            <a:xfrm>
              <a:off x="0" y="1510604"/>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com </a:t>
              </a:r>
              <a:r>
                <a:rPr b="1" i="0" lang="pt-BR" sz="1200" u="none" cap="none" strike="noStrike">
                  <a:solidFill>
                    <a:srgbClr val="000000"/>
                  </a:solidFill>
                  <a:latin typeface="Open Sans"/>
                  <a:ea typeface="Open Sans"/>
                  <a:cs typeface="Open Sans"/>
                  <a:sym typeface="Open Sans"/>
                </a:rPr>
                <a:t>finalidade de pesquisa</a:t>
              </a:r>
              <a:r>
                <a:rPr b="0" i="0" lang="pt-BR" sz="1200" u="none" cap="none" strike="noStrike">
                  <a:solidFill>
                    <a:srgbClr val="000000"/>
                  </a:solidFill>
                  <a:latin typeface="Open Sans"/>
                  <a:ea typeface="Open Sans"/>
                  <a:cs typeface="Open Sans"/>
                  <a:sym typeface="Open Sans"/>
                </a:rPr>
                <a:t>, principalmente aquela financiada com </a:t>
              </a:r>
              <a:r>
                <a:rPr b="1" i="0" lang="pt-BR" sz="1200" u="none" cap="none" strike="noStrike">
                  <a:solidFill>
                    <a:srgbClr val="000000"/>
                  </a:solidFill>
                  <a:latin typeface="Open Sans"/>
                  <a:ea typeface="Open Sans"/>
                  <a:cs typeface="Open Sans"/>
                  <a:sym typeface="Open Sans"/>
                </a:rPr>
                <a:t>recursos públicos</a:t>
              </a:r>
              <a:r>
                <a:rPr b="0" i="0" lang="pt-BR" sz="1200" u="none" cap="none" strike="noStrike">
                  <a:solidFill>
                    <a:srgbClr val="000000"/>
                  </a:solidFill>
                  <a:latin typeface="Open Sans"/>
                  <a:ea typeface="Open Sans"/>
                  <a:cs typeface="Open Sans"/>
                  <a:sym typeface="Open Sans"/>
                </a:rPr>
                <a:t>, são bens produzidos em nome do interesse público, devendo ser </a:t>
              </a:r>
              <a:r>
                <a:rPr b="1" i="0" lang="pt-BR" sz="1200" u="none" cap="none" strike="noStrike">
                  <a:solidFill>
                    <a:srgbClr val="000000"/>
                  </a:solidFill>
                  <a:latin typeface="Open Sans"/>
                  <a:ea typeface="Open Sans"/>
                  <a:cs typeface="Open Sans"/>
                  <a:sym typeface="Open Sans"/>
                </a:rPr>
                <a:t>disponibilizados</a:t>
              </a:r>
              <a:r>
                <a:rPr b="0" i="0" lang="pt-BR" sz="1200" u="none" cap="none" strike="noStrike">
                  <a:solidFill>
                    <a:srgbClr val="000000"/>
                  </a:solidFill>
                  <a:latin typeface="Open Sans"/>
                  <a:ea typeface="Open Sans"/>
                  <a:cs typeface="Open Sans"/>
                  <a:sym typeface="Open Sans"/>
                </a:rPr>
                <a:t> de forma aberta, no tempo oportuno e de maneira responsável, considerando as </a:t>
              </a:r>
              <a:r>
                <a:rPr b="1" i="0" lang="pt-BR" sz="1200" u="none" cap="none" strike="noStrike">
                  <a:solidFill>
                    <a:srgbClr val="000000"/>
                  </a:solidFill>
                  <a:latin typeface="Open Sans"/>
                  <a:ea typeface="Open Sans"/>
                  <a:cs typeface="Open Sans"/>
                  <a:sym typeface="Open Sans"/>
                </a:rPr>
                <a:t>políticas estratégicas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pesquisa científica nacional</a:t>
              </a:r>
              <a:r>
                <a:rPr b="0" i="0" lang="pt-BR" sz="1200" u="none" cap="none" strike="noStrike">
                  <a:solidFill>
                    <a:srgbClr val="000000"/>
                  </a:solidFill>
                  <a:latin typeface="Open Sans"/>
                  <a:ea typeface="Open Sans"/>
                  <a:cs typeface="Open Sans"/>
                  <a:sym typeface="Open Sans"/>
                </a:rPr>
                <a:t>, os </a:t>
              </a:r>
              <a:r>
                <a:rPr b="1" i="0" lang="pt-BR" sz="1200" u="none" cap="none" strike="noStrike">
                  <a:solidFill>
                    <a:srgbClr val="000000"/>
                  </a:solidFill>
                  <a:latin typeface="Open Sans"/>
                  <a:ea typeface="Open Sans"/>
                  <a:cs typeface="Open Sans"/>
                  <a:sym typeface="Open Sans"/>
                </a:rPr>
                <a:t>interesses institucionais </a:t>
              </a:r>
              <a:r>
                <a:rPr b="0" i="0" lang="pt-BR" sz="1200" u="none" cap="none" strike="noStrike">
                  <a:solidFill>
                    <a:srgbClr val="000000"/>
                  </a:solidFill>
                  <a:latin typeface="Open Sans"/>
                  <a:ea typeface="Open Sans"/>
                  <a:cs typeface="Open Sans"/>
                  <a:sym typeface="Open Sans"/>
                </a:rPr>
                <a:t>e as </a:t>
              </a:r>
              <a:r>
                <a:rPr b="1" i="0" lang="pt-BR" sz="1200" u="none" cap="none" strike="noStrike">
                  <a:solidFill>
                    <a:srgbClr val="000000"/>
                  </a:solidFill>
                  <a:latin typeface="Open Sans"/>
                  <a:ea typeface="Open Sans"/>
                  <a:cs typeface="Open Sans"/>
                  <a:sym typeface="Open Sans"/>
                </a:rPr>
                <a:t>normas éticas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vigentes.</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15" name="Google Shape;515;p50"/>
            <p:cNvSpPr/>
            <p:nvPr/>
          </p:nvSpPr>
          <p:spPr>
            <a:xfrm>
              <a:off x="3993732" y="966776"/>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50"/>
            <p:cNvSpPr txBox="1"/>
            <p:nvPr/>
          </p:nvSpPr>
          <p:spPr>
            <a:xfrm>
              <a:off x="3993732" y="1281542"/>
              <a:ext cx="4335900" cy="629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rPr b="1" lang="pt-BR" sz="2000">
                  <a:solidFill>
                    <a:schemeClr val="lt1"/>
                  </a:solidFill>
                </a:rPr>
                <a:t>Diretrizes e Ações</a:t>
              </a:r>
              <a:endParaRPr/>
            </a:p>
          </p:txBody>
        </p:sp>
        <p:sp>
          <p:nvSpPr>
            <p:cNvPr id="517" name="Google Shape;517;p50"/>
            <p:cNvSpPr/>
            <p:nvPr/>
          </p:nvSpPr>
          <p:spPr>
            <a:xfrm>
              <a:off x="3993732" y="194091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50"/>
            <p:cNvSpPr txBox="1"/>
            <p:nvPr/>
          </p:nvSpPr>
          <p:spPr>
            <a:xfrm>
              <a:off x="3993732" y="1940914"/>
              <a:ext cx="3993600" cy="28104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None/>
              </a:pPr>
              <a:r>
                <a:rPr b="1" lang="pt-BR" sz="1200">
                  <a:solidFill>
                    <a:schemeClr val="dk1"/>
                  </a:solidFill>
                  <a:latin typeface="Calibri"/>
                  <a:ea typeface="Calibri"/>
                  <a:cs typeface="Calibri"/>
                  <a:sym typeface="Calibri"/>
                </a:rPr>
                <a:t>D1.4 </a:t>
              </a:r>
              <a:r>
                <a:rPr lang="pt-BR" sz="1200">
                  <a:solidFill>
                    <a:schemeClr val="dk1"/>
                  </a:solidFill>
                  <a:latin typeface="Calibri"/>
                  <a:ea typeface="Calibri"/>
                  <a:cs typeface="Calibri"/>
                  <a:sym typeface="Calibri"/>
                </a:rPr>
                <a:t>Encorajar líderes de pesquisa, jovens cientistas, jornalistas científicos, gestores governamentais e de instituições de ciência, tecnologia e inovação, editores de revistas, agências de financiamento e demais partes interessadas a compartilhar experiências e informações sobre abertura de dados e seus potenciais impactos na Saúde Pública. </a:t>
              </a:r>
              <a:endParaRPr b="1" sz="1200">
                <a:solidFill>
                  <a:schemeClr val="dk1"/>
                </a:solidFill>
                <a:latin typeface="Calibri"/>
                <a:ea typeface="Calibri"/>
                <a:cs typeface="Calibri"/>
                <a:sym typeface="Calibri"/>
              </a:endParaRPr>
            </a:p>
            <a:p>
              <a:pPr indent="-304800" lvl="0" marL="457200" rtl="0" algn="just">
                <a:lnSpc>
                  <a:spcPct val="115000"/>
                </a:lnSpc>
                <a:spcBef>
                  <a:spcPts val="0"/>
                </a:spcBef>
                <a:spcAft>
                  <a:spcPts val="0"/>
                </a:spcAft>
                <a:buClr>
                  <a:schemeClr val="dk1"/>
                </a:buClr>
                <a:buSzPts val="1200"/>
                <a:buFont typeface="Calibri"/>
                <a:buChar char="●"/>
              </a:pPr>
              <a:r>
                <a:rPr b="1" lang="pt-BR" sz="1200">
                  <a:solidFill>
                    <a:schemeClr val="dk1"/>
                  </a:solidFill>
                  <a:latin typeface="Calibri"/>
                  <a:ea typeface="Calibri"/>
                  <a:cs typeface="Calibri"/>
                  <a:sym typeface="Calibri"/>
                </a:rPr>
                <a:t>A2 -</a:t>
              </a:r>
              <a:r>
                <a:rPr lang="pt-BR" sz="1200">
                  <a:solidFill>
                    <a:schemeClr val="dk1"/>
                  </a:solidFill>
                  <a:latin typeface="Calibri"/>
                  <a:ea typeface="Calibri"/>
                  <a:cs typeface="Calibri"/>
                  <a:sym typeface="Calibri"/>
                </a:rPr>
                <a:t> Mapear experiências sobre abertura de dados já em andamento na Fiocruz por meio de formulário online e promover encontros para trocas de experiências. </a:t>
              </a:r>
              <a:r>
                <a:rPr b="1" lang="pt-BR" sz="1200">
                  <a:solidFill>
                    <a:srgbClr val="2F2F2F"/>
                  </a:solidFill>
                  <a:highlight>
                    <a:srgbClr val="FFFF00"/>
                  </a:highlight>
                  <a:latin typeface="Calibri"/>
                  <a:ea typeface="Calibri"/>
                  <a:cs typeface="Calibri"/>
                  <a:sym typeface="Calibri"/>
                </a:rPr>
                <a:t>(Fase 1)</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19" name="Google Shape;519;p5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3" name="Shape 523"/>
        <p:cNvGrpSpPr/>
        <p:nvPr/>
      </p:nvGrpSpPr>
      <p:grpSpPr>
        <a:xfrm>
          <a:off x="0" y="0"/>
          <a:ext cx="0" cy="0"/>
          <a:chOff x="0" y="0"/>
          <a:chExt cx="0" cy="0"/>
        </a:xfrm>
      </p:grpSpPr>
      <p:grpSp>
        <p:nvGrpSpPr>
          <p:cNvPr id="524" name="Google Shape;524;p51"/>
          <p:cNvGrpSpPr/>
          <p:nvPr/>
        </p:nvGrpSpPr>
        <p:grpSpPr>
          <a:xfrm>
            <a:off x="258328" y="110383"/>
            <a:ext cx="8644500" cy="4543186"/>
            <a:chOff x="0" y="228717"/>
            <a:chExt cx="8644500" cy="4543186"/>
          </a:xfrm>
        </p:grpSpPr>
        <p:sp>
          <p:nvSpPr>
            <p:cNvPr id="525" name="Google Shape;525;p51"/>
            <p:cNvSpPr/>
            <p:nvPr/>
          </p:nvSpPr>
          <p:spPr>
            <a:xfrm>
              <a:off x="0" y="228717"/>
              <a:ext cx="8644500" cy="16209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51"/>
            <p:cNvSpPr txBox="1"/>
            <p:nvPr/>
          </p:nvSpPr>
          <p:spPr>
            <a:xfrm>
              <a:off x="0" y="633962"/>
              <a:ext cx="8239200" cy="8106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2 - Gestão e Abertura de Dados para Pesquisa</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27" name="Google Shape;527;p51"/>
            <p:cNvSpPr/>
            <p:nvPr/>
          </p:nvSpPr>
          <p:spPr>
            <a:xfrm>
              <a:off x="0" y="1366855"/>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51"/>
            <p:cNvSpPr txBox="1"/>
            <p:nvPr/>
          </p:nvSpPr>
          <p:spPr>
            <a:xfrm>
              <a:off x="0" y="1366855"/>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é mais do que uma tarefa operacional que apoia a </a:t>
              </a:r>
              <a:r>
                <a:rPr b="1" i="0" lang="pt-BR" sz="1200" u="none" cap="none" strike="noStrike">
                  <a:solidFill>
                    <a:srgbClr val="000000"/>
                  </a:solidFill>
                  <a:latin typeface="Open Sans"/>
                  <a:ea typeface="Open Sans"/>
                  <a:cs typeface="Open Sans"/>
                  <a:sym typeface="Open Sans"/>
                </a:rPr>
                <a:t>organização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documentação</a:t>
              </a:r>
              <a:r>
                <a:rPr b="0" i="0" lang="pt-BR" sz="1200" u="none" cap="none" strike="noStrike">
                  <a:solidFill>
                    <a:srgbClr val="000000"/>
                  </a:solidFill>
                  <a:latin typeface="Open Sans"/>
                  <a:ea typeface="Open Sans"/>
                  <a:cs typeface="Open Sans"/>
                  <a:sym typeface="Open Sans"/>
                </a:rPr>
                <a:t> de pesquisa. Ela é uma atividade que considera os aspectos </a:t>
              </a:r>
              <a:r>
                <a:rPr b="1" i="0" lang="pt-BR" sz="1200" u="none" cap="none" strike="noStrike">
                  <a:solidFill>
                    <a:srgbClr val="000000"/>
                  </a:solidFill>
                  <a:latin typeface="Open Sans"/>
                  <a:ea typeface="Open Sans"/>
                  <a:cs typeface="Open Sans"/>
                  <a:sym typeface="Open Sans"/>
                </a:rPr>
                <a:t>técnicos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define a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a:t>
              </a:r>
              <a:r>
                <a:rPr b="0" i="0" lang="pt-BR" sz="1200" u="none" cap="none" strike="noStrike">
                  <a:solidFill>
                    <a:srgbClr val="000000"/>
                  </a:solidFill>
                  <a:latin typeface="Open Sans"/>
                  <a:ea typeface="Open Sans"/>
                  <a:cs typeface="Open Sans"/>
                  <a:sym typeface="Open Sans"/>
                </a:rPr>
                <a:t> dos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mas, sobretudo, se vincula a estratégia da instituição de modo a garantir as condições ao </a:t>
              </a:r>
              <a:r>
                <a:rPr b="1" i="0" lang="pt-BR" sz="1200" u="none" cap="none" strike="noStrike">
                  <a:solidFill>
                    <a:srgbClr val="000000"/>
                  </a:solidFill>
                  <a:latin typeface="Open Sans"/>
                  <a:ea typeface="Open Sans"/>
                  <a:cs typeface="Open Sans"/>
                  <a:sym typeface="Open Sans"/>
                </a:rPr>
                <a:t>desenvolvimento científico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tecnológico</a:t>
              </a:r>
              <a:r>
                <a:rPr b="0" i="0" lang="pt-BR" sz="1200" u="none" cap="none" strike="noStrike">
                  <a:solidFill>
                    <a:srgbClr val="000000"/>
                  </a:solidFill>
                  <a:latin typeface="Open Sans"/>
                  <a:ea typeface="Open Sans"/>
                  <a:cs typeface="Open Sans"/>
                  <a:sym typeface="Open Sans"/>
                </a:rPr>
                <a:t> e a </a:t>
              </a:r>
              <a:r>
                <a:rPr b="1" i="0" lang="pt-BR" sz="1200" u="none" cap="none" strike="noStrike">
                  <a:solidFill>
                    <a:srgbClr val="000000"/>
                  </a:solidFill>
                  <a:latin typeface="Open Sans"/>
                  <a:ea typeface="Open Sans"/>
                  <a:cs typeface="Open Sans"/>
                  <a:sym typeface="Open Sans"/>
                </a:rPr>
                <a:t>promoção</a:t>
              </a:r>
              <a:r>
                <a:rPr b="0" i="0" lang="pt-BR" sz="1200" u="none" cap="none" strike="noStrike">
                  <a:solidFill>
                    <a:srgbClr val="000000"/>
                  </a:solidFill>
                  <a:latin typeface="Open Sans"/>
                  <a:ea typeface="Open Sans"/>
                  <a:cs typeface="Open Sans"/>
                  <a:sym typeface="Open Sans"/>
                </a:rPr>
                <a:t> de melhorias tangíveis na </a:t>
              </a:r>
              <a:r>
                <a:rPr b="1" i="0" lang="pt-BR" sz="1200" u="none" cap="none" strike="noStrike">
                  <a:solidFill>
                    <a:srgbClr val="000000"/>
                  </a:solidFill>
                  <a:latin typeface="Open Sans"/>
                  <a:ea typeface="Open Sans"/>
                  <a:cs typeface="Open Sans"/>
                  <a:sym typeface="Open Sans"/>
                </a:rPr>
                <a:t>qualidade de vida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29" name="Google Shape;529;p51"/>
            <p:cNvSpPr/>
            <p:nvPr/>
          </p:nvSpPr>
          <p:spPr>
            <a:xfrm>
              <a:off x="3993732" y="856570"/>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51"/>
            <p:cNvSpPr txBox="1"/>
            <p:nvPr/>
          </p:nvSpPr>
          <p:spPr>
            <a:xfrm>
              <a:off x="3993732" y="1171336"/>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531" name="Google Shape;531;p51"/>
            <p:cNvSpPr/>
            <p:nvPr/>
          </p:nvSpPr>
          <p:spPr>
            <a:xfrm>
              <a:off x="4020690" y="1780603"/>
              <a:ext cx="3939900" cy="29913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51"/>
            <p:cNvSpPr txBox="1"/>
            <p:nvPr/>
          </p:nvSpPr>
          <p:spPr>
            <a:xfrm>
              <a:off x="4020690" y="1780603"/>
              <a:ext cx="3939900" cy="2991300"/>
            </a:xfrm>
            <a:prstGeom prst="rect">
              <a:avLst/>
            </a:prstGeom>
            <a:noFill/>
            <a:ln>
              <a:noFill/>
            </a:ln>
          </p:spPr>
          <p:txBody>
            <a:bodyPr anchorCtr="0" anchor="t" bIns="34275" lIns="34275" spcFirstLastPara="1" rIns="34275" wrap="square" tIns="34275">
              <a:noAutofit/>
            </a:bodyPr>
            <a:lstStyle/>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D 2.1 - </a:t>
              </a:r>
              <a:r>
                <a:rPr lang="pt-BR" sz="1300">
                  <a:solidFill>
                    <a:schemeClr val="dk1"/>
                  </a:solidFill>
                  <a:latin typeface="Calibri"/>
                  <a:ea typeface="Calibri"/>
                  <a:cs typeface="Calibri"/>
                  <a:sym typeface="Calibri"/>
                </a:rPr>
                <a:t>Adotar o plano de gestão de dados como ferramenta para criação, compartilhamento, preservação e abertura de dados, levando em consideração sua tipologia, as recomendações da Fiocruz e as boas práticas de pesquisa. A elaboração e execução do Plano de Gestão de Dados poderá ser realizada pelo próprio pesquisador/coordenador da pesquisa ou membro da equipe de pesquisa, ou ainda, poderá ser contratado profissional ou  serviço de curadoria digital de dados especializado.</a:t>
              </a:r>
              <a:endParaRPr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marR="0" rtl="0" algn="l">
                <a:lnSpc>
                  <a:spcPct val="155555"/>
                </a:lnSpc>
                <a:spcBef>
                  <a:spcPts val="0"/>
                </a:spcBef>
                <a:spcAft>
                  <a:spcPts val="0"/>
                </a:spcAft>
                <a:buClr>
                  <a:srgbClr val="000000"/>
                </a:buClr>
                <a:buSzPts val="900"/>
                <a:buFont typeface="Arial"/>
                <a:buNone/>
              </a:pPr>
              <a:r>
                <a:rPr b="0" i="0" lang="pt-BR" sz="9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33" name="Google Shape;533;p5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7" name="Shape 537"/>
        <p:cNvGrpSpPr/>
        <p:nvPr/>
      </p:nvGrpSpPr>
      <p:grpSpPr>
        <a:xfrm>
          <a:off x="0" y="0"/>
          <a:ext cx="0" cy="0"/>
          <a:chOff x="0" y="0"/>
          <a:chExt cx="0" cy="0"/>
        </a:xfrm>
      </p:grpSpPr>
      <p:grpSp>
        <p:nvGrpSpPr>
          <p:cNvPr id="538" name="Google Shape;538;p52"/>
          <p:cNvGrpSpPr/>
          <p:nvPr/>
        </p:nvGrpSpPr>
        <p:grpSpPr>
          <a:xfrm>
            <a:off x="258328" y="110383"/>
            <a:ext cx="8644500" cy="4543186"/>
            <a:chOff x="0" y="228717"/>
            <a:chExt cx="8644500" cy="4543186"/>
          </a:xfrm>
        </p:grpSpPr>
        <p:sp>
          <p:nvSpPr>
            <p:cNvPr id="539" name="Google Shape;539;p52"/>
            <p:cNvSpPr/>
            <p:nvPr/>
          </p:nvSpPr>
          <p:spPr>
            <a:xfrm>
              <a:off x="0" y="228717"/>
              <a:ext cx="8644500" cy="16209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52"/>
            <p:cNvSpPr txBox="1"/>
            <p:nvPr/>
          </p:nvSpPr>
          <p:spPr>
            <a:xfrm>
              <a:off x="0" y="633962"/>
              <a:ext cx="8239200" cy="8106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2 - Gestão e Abertura de Dados para Pesquisa</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41" name="Google Shape;541;p52"/>
            <p:cNvSpPr/>
            <p:nvPr/>
          </p:nvSpPr>
          <p:spPr>
            <a:xfrm>
              <a:off x="0" y="1366855"/>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52"/>
            <p:cNvSpPr txBox="1"/>
            <p:nvPr/>
          </p:nvSpPr>
          <p:spPr>
            <a:xfrm>
              <a:off x="0" y="1366855"/>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é mais do que uma tarefa operacional que apoia a </a:t>
              </a:r>
              <a:r>
                <a:rPr b="1" i="0" lang="pt-BR" sz="1200" u="none" cap="none" strike="noStrike">
                  <a:solidFill>
                    <a:srgbClr val="000000"/>
                  </a:solidFill>
                  <a:latin typeface="Open Sans"/>
                  <a:ea typeface="Open Sans"/>
                  <a:cs typeface="Open Sans"/>
                  <a:sym typeface="Open Sans"/>
                </a:rPr>
                <a:t>organização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documentação</a:t>
              </a:r>
              <a:r>
                <a:rPr b="0" i="0" lang="pt-BR" sz="1200" u="none" cap="none" strike="noStrike">
                  <a:solidFill>
                    <a:srgbClr val="000000"/>
                  </a:solidFill>
                  <a:latin typeface="Open Sans"/>
                  <a:ea typeface="Open Sans"/>
                  <a:cs typeface="Open Sans"/>
                  <a:sym typeface="Open Sans"/>
                </a:rPr>
                <a:t> de pesquisa. Ela é uma atividade que considera os aspectos </a:t>
              </a:r>
              <a:r>
                <a:rPr b="1" i="0" lang="pt-BR" sz="1200" u="none" cap="none" strike="noStrike">
                  <a:solidFill>
                    <a:srgbClr val="000000"/>
                  </a:solidFill>
                  <a:latin typeface="Open Sans"/>
                  <a:ea typeface="Open Sans"/>
                  <a:cs typeface="Open Sans"/>
                  <a:sym typeface="Open Sans"/>
                </a:rPr>
                <a:t>técnicos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define a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a:t>
              </a:r>
              <a:r>
                <a:rPr b="0" i="0" lang="pt-BR" sz="1200" u="none" cap="none" strike="noStrike">
                  <a:solidFill>
                    <a:srgbClr val="000000"/>
                  </a:solidFill>
                  <a:latin typeface="Open Sans"/>
                  <a:ea typeface="Open Sans"/>
                  <a:cs typeface="Open Sans"/>
                  <a:sym typeface="Open Sans"/>
                </a:rPr>
                <a:t> dos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mas, sobretudo, se vincula a estratégia da instituição de modo a garantir as condições ao </a:t>
              </a:r>
              <a:r>
                <a:rPr b="1" i="0" lang="pt-BR" sz="1200" u="none" cap="none" strike="noStrike">
                  <a:solidFill>
                    <a:srgbClr val="000000"/>
                  </a:solidFill>
                  <a:latin typeface="Open Sans"/>
                  <a:ea typeface="Open Sans"/>
                  <a:cs typeface="Open Sans"/>
                  <a:sym typeface="Open Sans"/>
                </a:rPr>
                <a:t>desenvolvimento científico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tecnológico</a:t>
              </a:r>
              <a:r>
                <a:rPr b="0" i="0" lang="pt-BR" sz="1200" u="none" cap="none" strike="noStrike">
                  <a:solidFill>
                    <a:srgbClr val="000000"/>
                  </a:solidFill>
                  <a:latin typeface="Open Sans"/>
                  <a:ea typeface="Open Sans"/>
                  <a:cs typeface="Open Sans"/>
                  <a:sym typeface="Open Sans"/>
                </a:rPr>
                <a:t> e a </a:t>
              </a:r>
              <a:r>
                <a:rPr b="1" i="0" lang="pt-BR" sz="1200" u="none" cap="none" strike="noStrike">
                  <a:solidFill>
                    <a:srgbClr val="000000"/>
                  </a:solidFill>
                  <a:latin typeface="Open Sans"/>
                  <a:ea typeface="Open Sans"/>
                  <a:cs typeface="Open Sans"/>
                  <a:sym typeface="Open Sans"/>
                </a:rPr>
                <a:t>promoção</a:t>
              </a:r>
              <a:r>
                <a:rPr b="0" i="0" lang="pt-BR" sz="1200" u="none" cap="none" strike="noStrike">
                  <a:solidFill>
                    <a:srgbClr val="000000"/>
                  </a:solidFill>
                  <a:latin typeface="Open Sans"/>
                  <a:ea typeface="Open Sans"/>
                  <a:cs typeface="Open Sans"/>
                  <a:sym typeface="Open Sans"/>
                </a:rPr>
                <a:t> de melhorias tangíveis na </a:t>
              </a:r>
              <a:r>
                <a:rPr b="1" i="0" lang="pt-BR" sz="1200" u="none" cap="none" strike="noStrike">
                  <a:solidFill>
                    <a:srgbClr val="000000"/>
                  </a:solidFill>
                  <a:latin typeface="Open Sans"/>
                  <a:ea typeface="Open Sans"/>
                  <a:cs typeface="Open Sans"/>
                  <a:sym typeface="Open Sans"/>
                </a:rPr>
                <a:t>qualidade de vida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43" name="Google Shape;543;p52"/>
            <p:cNvSpPr/>
            <p:nvPr/>
          </p:nvSpPr>
          <p:spPr>
            <a:xfrm>
              <a:off x="3993732" y="856570"/>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52"/>
            <p:cNvSpPr txBox="1"/>
            <p:nvPr/>
          </p:nvSpPr>
          <p:spPr>
            <a:xfrm>
              <a:off x="3993732" y="1171336"/>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545" name="Google Shape;545;p52"/>
            <p:cNvSpPr/>
            <p:nvPr/>
          </p:nvSpPr>
          <p:spPr>
            <a:xfrm>
              <a:off x="4020690" y="1780603"/>
              <a:ext cx="3939900" cy="29913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52"/>
            <p:cNvSpPr txBox="1"/>
            <p:nvPr/>
          </p:nvSpPr>
          <p:spPr>
            <a:xfrm>
              <a:off x="4020690" y="1780603"/>
              <a:ext cx="3939900" cy="2991300"/>
            </a:xfrm>
            <a:prstGeom prst="rect">
              <a:avLst/>
            </a:prstGeom>
            <a:noFill/>
            <a:ln>
              <a:noFill/>
            </a:ln>
          </p:spPr>
          <p:txBody>
            <a:bodyPr anchorCtr="0" anchor="t" bIns="34275" lIns="34275" spcFirstLastPara="1" rIns="34275" wrap="square" tIns="34275">
              <a:noAutofit/>
            </a:bodyPr>
            <a:lstStyle/>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A 10  - </a:t>
              </a:r>
              <a:r>
                <a:rPr lang="pt-BR" sz="1300">
                  <a:solidFill>
                    <a:schemeClr val="dk1"/>
                  </a:solidFill>
                  <a:latin typeface="Calibri"/>
                  <a:ea typeface="Calibri"/>
                  <a:cs typeface="Calibri"/>
                  <a:sym typeface="Calibri"/>
                </a:rPr>
                <a:t>Estabelecer instância central que atuará como embrião de um Centro de Curadoria Digital de Dados (CDD). Na fase 1, sua função é o assessoramento sobre a elaboração e implementação do plano de gestão de dados. Serão priorizados os projetos de pesquisa sobre os quais recaem exigências dos órgãos financiadores e solicitação de dados por revistas científicas. </a:t>
              </a:r>
              <a:r>
                <a:rPr b="1" lang="pt-BR" sz="1200">
                  <a:solidFill>
                    <a:srgbClr val="2F2F2F"/>
                  </a:solidFill>
                  <a:highlight>
                    <a:srgbClr val="FFFF00"/>
                  </a:highlight>
                  <a:latin typeface="Calibri"/>
                  <a:ea typeface="Calibri"/>
                  <a:cs typeface="Calibri"/>
                  <a:sym typeface="Calibri"/>
                </a:rPr>
                <a:t>(Fase 1)</a:t>
              </a:r>
              <a:endParaRPr sz="12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A 11 - </a:t>
              </a:r>
              <a:r>
                <a:rPr lang="pt-BR" sz="1300">
                  <a:solidFill>
                    <a:schemeClr val="dk1"/>
                  </a:solidFill>
                  <a:latin typeface="Calibri"/>
                  <a:ea typeface="Calibri"/>
                  <a:cs typeface="Calibri"/>
                  <a:sym typeface="Calibri"/>
                </a:rPr>
                <a:t>Exigir nos programas internos de fomento à elaboração e execução do plano de gestão de dados, tornando elegíveis os custos da preparação e abertura de dados. </a:t>
              </a:r>
              <a:r>
                <a:rPr b="1" lang="pt-BR" sz="1200">
                  <a:solidFill>
                    <a:srgbClr val="2F2F2F"/>
                  </a:solidFill>
                  <a:highlight>
                    <a:srgbClr val="FFFF00"/>
                  </a:highlight>
                  <a:latin typeface="Calibri"/>
                  <a:ea typeface="Calibri"/>
                  <a:cs typeface="Calibri"/>
                  <a:sym typeface="Calibri"/>
                </a:rPr>
                <a:t>(Fase 1)</a:t>
              </a:r>
              <a:endParaRPr sz="12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b="1"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marR="0" rtl="0" algn="l">
                <a:lnSpc>
                  <a:spcPct val="155555"/>
                </a:lnSpc>
                <a:spcBef>
                  <a:spcPts val="0"/>
                </a:spcBef>
                <a:spcAft>
                  <a:spcPts val="0"/>
                </a:spcAft>
                <a:buClr>
                  <a:srgbClr val="000000"/>
                </a:buClr>
                <a:buSzPts val="900"/>
                <a:buFont typeface="Arial"/>
                <a:buNone/>
              </a:pPr>
              <a:r>
                <a:rPr b="0" i="0" lang="pt-BR" sz="9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47" name="Google Shape;547;p52"/>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1" name="Shape 551"/>
        <p:cNvGrpSpPr/>
        <p:nvPr/>
      </p:nvGrpSpPr>
      <p:grpSpPr>
        <a:xfrm>
          <a:off x="0" y="0"/>
          <a:ext cx="0" cy="0"/>
          <a:chOff x="0" y="0"/>
          <a:chExt cx="0" cy="0"/>
        </a:xfrm>
      </p:grpSpPr>
      <p:grpSp>
        <p:nvGrpSpPr>
          <p:cNvPr id="552" name="Google Shape;552;p53"/>
          <p:cNvGrpSpPr/>
          <p:nvPr/>
        </p:nvGrpSpPr>
        <p:grpSpPr>
          <a:xfrm>
            <a:off x="258328" y="110383"/>
            <a:ext cx="8644500" cy="4543186"/>
            <a:chOff x="0" y="228717"/>
            <a:chExt cx="8644500" cy="4543186"/>
          </a:xfrm>
        </p:grpSpPr>
        <p:sp>
          <p:nvSpPr>
            <p:cNvPr id="553" name="Google Shape;553;p53"/>
            <p:cNvSpPr/>
            <p:nvPr/>
          </p:nvSpPr>
          <p:spPr>
            <a:xfrm>
              <a:off x="0" y="228717"/>
              <a:ext cx="8644500" cy="16209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53"/>
            <p:cNvSpPr txBox="1"/>
            <p:nvPr/>
          </p:nvSpPr>
          <p:spPr>
            <a:xfrm>
              <a:off x="0" y="633962"/>
              <a:ext cx="8239200" cy="8106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2 - Gestão e Abertura de Dados para Pesquisa</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55" name="Google Shape;555;p53"/>
            <p:cNvSpPr/>
            <p:nvPr/>
          </p:nvSpPr>
          <p:spPr>
            <a:xfrm>
              <a:off x="0" y="1366855"/>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53"/>
            <p:cNvSpPr txBox="1"/>
            <p:nvPr/>
          </p:nvSpPr>
          <p:spPr>
            <a:xfrm>
              <a:off x="0" y="1366855"/>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é mais do que uma tarefa operacional que apoia a </a:t>
              </a:r>
              <a:r>
                <a:rPr b="1" i="0" lang="pt-BR" sz="1200" u="none" cap="none" strike="noStrike">
                  <a:solidFill>
                    <a:srgbClr val="000000"/>
                  </a:solidFill>
                  <a:latin typeface="Open Sans"/>
                  <a:ea typeface="Open Sans"/>
                  <a:cs typeface="Open Sans"/>
                  <a:sym typeface="Open Sans"/>
                </a:rPr>
                <a:t>organização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documentação</a:t>
              </a:r>
              <a:r>
                <a:rPr b="0" i="0" lang="pt-BR" sz="1200" u="none" cap="none" strike="noStrike">
                  <a:solidFill>
                    <a:srgbClr val="000000"/>
                  </a:solidFill>
                  <a:latin typeface="Open Sans"/>
                  <a:ea typeface="Open Sans"/>
                  <a:cs typeface="Open Sans"/>
                  <a:sym typeface="Open Sans"/>
                </a:rPr>
                <a:t> de pesquisa. Ela é uma atividade que considera os aspectos </a:t>
              </a:r>
              <a:r>
                <a:rPr b="1" i="0" lang="pt-BR" sz="1200" u="none" cap="none" strike="noStrike">
                  <a:solidFill>
                    <a:srgbClr val="000000"/>
                  </a:solidFill>
                  <a:latin typeface="Open Sans"/>
                  <a:ea typeface="Open Sans"/>
                  <a:cs typeface="Open Sans"/>
                  <a:sym typeface="Open Sans"/>
                </a:rPr>
                <a:t>técnicos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define a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a:t>
              </a:r>
              <a:r>
                <a:rPr b="0" i="0" lang="pt-BR" sz="1200" u="none" cap="none" strike="noStrike">
                  <a:solidFill>
                    <a:srgbClr val="000000"/>
                  </a:solidFill>
                  <a:latin typeface="Open Sans"/>
                  <a:ea typeface="Open Sans"/>
                  <a:cs typeface="Open Sans"/>
                  <a:sym typeface="Open Sans"/>
                </a:rPr>
                <a:t> dos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mas, sobretudo, se vincula a estratégia da instituição de modo a garantir as condições ao </a:t>
              </a:r>
              <a:r>
                <a:rPr b="1" i="0" lang="pt-BR" sz="1200" u="none" cap="none" strike="noStrike">
                  <a:solidFill>
                    <a:srgbClr val="000000"/>
                  </a:solidFill>
                  <a:latin typeface="Open Sans"/>
                  <a:ea typeface="Open Sans"/>
                  <a:cs typeface="Open Sans"/>
                  <a:sym typeface="Open Sans"/>
                </a:rPr>
                <a:t>desenvolvimento científico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tecnológico</a:t>
              </a:r>
              <a:r>
                <a:rPr b="0" i="0" lang="pt-BR" sz="1200" u="none" cap="none" strike="noStrike">
                  <a:solidFill>
                    <a:srgbClr val="000000"/>
                  </a:solidFill>
                  <a:latin typeface="Open Sans"/>
                  <a:ea typeface="Open Sans"/>
                  <a:cs typeface="Open Sans"/>
                  <a:sym typeface="Open Sans"/>
                </a:rPr>
                <a:t> e a </a:t>
              </a:r>
              <a:r>
                <a:rPr b="1" i="0" lang="pt-BR" sz="1200" u="none" cap="none" strike="noStrike">
                  <a:solidFill>
                    <a:srgbClr val="000000"/>
                  </a:solidFill>
                  <a:latin typeface="Open Sans"/>
                  <a:ea typeface="Open Sans"/>
                  <a:cs typeface="Open Sans"/>
                  <a:sym typeface="Open Sans"/>
                </a:rPr>
                <a:t>promoção</a:t>
              </a:r>
              <a:r>
                <a:rPr b="0" i="0" lang="pt-BR" sz="1200" u="none" cap="none" strike="noStrike">
                  <a:solidFill>
                    <a:srgbClr val="000000"/>
                  </a:solidFill>
                  <a:latin typeface="Open Sans"/>
                  <a:ea typeface="Open Sans"/>
                  <a:cs typeface="Open Sans"/>
                  <a:sym typeface="Open Sans"/>
                </a:rPr>
                <a:t> de melhorias tangíveis na </a:t>
              </a:r>
              <a:r>
                <a:rPr b="1" i="0" lang="pt-BR" sz="1200" u="none" cap="none" strike="noStrike">
                  <a:solidFill>
                    <a:srgbClr val="000000"/>
                  </a:solidFill>
                  <a:latin typeface="Open Sans"/>
                  <a:ea typeface="Open Sans"/>
                  <a:cs typeface="Open Sans"/>
                  <a:sym typeface="Open Sans"/>
                </a:rPr>
                <a:t>qualidade de vida </a:t>
              </a:r>
              <a:r>
                <a:rPr b="0" i="0" lang="pt-BR" sz="1200" u="none" cap="none" strike="noStrike">
                  <a:solidFill>
                    <a:srgbClr val="000000"/>
                  </a:solidFill>
                  <a:latin typeface="Open Sans"/>
                  <a:ea typeface="Open Sans"/>
                  <a:cs typeface="Open Sans"/>
                  <a:sym typeface="Open Sans"/>
                </a:rPr>
                <a:t>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57" name="Google Shape;557;p53"/>
            <p:cNvSpPr/>
            <p:nvPr/>
          </p:nvSpPr>
          <p:spPr>
            <a:xfrm>
              <a:off x="3993732" y="856570"/>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53"/>
            <p:cNvSpPr txBox="1"/>
            <p:nvPr/>
          </p:nvSpPr>
          <p:spPr>
            <a:xfrm>
              <a:off x="3993732" y="1171336"/>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559" name="Google Shape;559;p53"/>
            <p:cNvSpPr/>
            <p:nvPr/>
          </p:nvSpPr>
          <p:spPr>
            <a:xfrm>
              <a:off x="4020690" y="1780603"/>
              <a:ext cx="3939900" cy="29913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0" name="Google Shape;560;p53"/>
            <p:cNvSpPr txBox="1"/>
            <p:nvPr/>
          </p:nvSpPr>
          <p:spPr>
            <a:xfrm>
              <a:off x="4020690" y="1780603"/>
              <a:ext cx="3939900" cy="2991300"/>
            </a:xfrm>
            <a:prstGeom prst="rect">
              <a:avLst/>
            </a:prstGeom>
            <a:noFill/>
            <a:ln>
              <a:noFill/>
            </a:ln>
          </p:spPr>
          <p:txBody>
            <a:bodyPr anchorCtr="0" anchor="t" bIns="34275" lIns="34275" spcFirstLastPara="1" rIns="34275" wrap="square" tIns="34275">
              <a:noAutofit/>
            </a:bodyPr>
            <a:lstStyle/>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14 - </a:t>
              </a:r>
              <a:r>
                <a:rPr lang="pt-BR" sz="1300">
                  <a:solidFill>
                    <a:schemeClr val="dk1"/>
                  </a:solidFill>
                  <a:latin typeface="Calibri"/>
                  <a:ea typeface="Calibri"/>
                  <a:cs typeface="Calibri"/>
                  <a:sym typeface="Calibri"/>
                </a:rPr>
                <a:t>Definir modelos de planos de gestão de dados de acordo com área de conhecimento e tipologia de dados. </a:t>
              </a:r>
              <a:r>
                <a:rPr b="1" lang="pt-BR" sz="1200">
                  <a:solidFill>
                    <a:srgbClr val="2F2F2F"/>
                  </a:solidFill>
                  <a:highlight>
                    <a:srgbClr val="FFFF00"/>
                  </a:highlight>
                  <a:latin typeface="Calibri"/>
                  <a:ea typeface="Calibri"/>
                  <a:cs typeface="Calibri"/>
                  <a:sym typeface="Calibri"/>
                </a:rPr>
                <a:t>(Fase 1)</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15</a:t>
              </a:r>
              <a:r>
                <a:rPr lang="pt-BR" sz="1300">
                  <a:solidFill>
                    <a:schemeClr val="dk1"/>
                  </a:solidFill>
                  <a:latin typeface="Calibri"/>
                  <a:ea typeface="Calibri"/>
                  <a:cs typeface="Calibri"/>
                  <a:sym typeface="Calibri"/>
                </a:rPr>
                <a:t> </a:t>
              </a:r>
              <a:r>
                <a:rPr b="1" lang="pt-BR" sz="1300">
                  <a:solidFill>
                    <a:schemeClr val="dk1"/>
                  </a:solidFill>
                  <a:latin typeface="Calibri"/>
                  <a:ea typeface="Calibri"/>
                  <a:cs typeface="Calibri"/>
                  <a:sym typeface="Calibri"/>
                </a:rPr>
                <a:t>-</a:t>
              </a:r>
              <a:r>
                <a:rPr lang="pt-BR" sz="1300">
                  <a:solidFill>
                    <a:schemeClr val="dk1"/>
                  </a:solidFill>
                  <a:latin typeface="Calibri"/>
                  <a:ea typeface="Calibri"/>
                  <a:cs typeface="Calibri"/>
                  <a:sym typeface="Calibri"/>
                </a:rPr>
                <a:t> Utilizar indicadores e métricas para avaliar o grau de aplicação dos princípios FAIR </a:t>
              </a:r>
              <a:r>
                <a:rPr i="1" lang="pt-BR" sz="1300">
                  <a:solidFill>
                    <a:schemeClr val="dk1"/>
                  </a:solidFill>
                  <a:latin typeface="Calibri"/>
                  <a:ea typeface="Calibri"/>
                  <a:cs typeface="Calibri"/>
                  <a:sym typeface="Calibri"/>
                </a:rPr>
                <a:t>(fairness) </a:t>
              </a:r>
              <a:r>
                <a:rPr lang="pt-BR" sz="1300">
                  <a:solidFill>
                    <a:schemeClr val="dk1"/>
                  </a:solidFill>
                  <a:latin typeface="Calibri"/>
                  <a:ea typeface="Calibri"/>
                  <a:cs typeface="Calibri"/>
                  <a:sym typeface="Calibri"/>
                </a:rPr>
                <a:t>abaixo: </a:t>
              </a:r>
              <a:r>
                <a:rPr b="1" lang="pt-BR" sz="1200">
                  <a:solidFill>
                    <a:srgbClr val="2F2F2F"/>
                  </a:solidFill>
                  <a:highlight>
                    <a:srgbClr val="FFFF00"/>
                  </a:highlight>
                  <a:latin typeface="Calibri"/>
                  <a:ea typeface="Calibri"/>
                  <a:cs typeface="Calibri"/>
                  <a:sym typeface="Calibri"/>
                </a:rPr>
                <a:t>(Fase 1)</a:t>
              </a:r>
              <a:endParaRPr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b="1"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b="1" sz="13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sz="1300">
                <a:solidFill>
                  <a:schemeClr val="dk1"/>
                </a:solidFill>
                <a:latin typeface="Calibri"/>
                <a:ea typeface="Calibri"/>
                <a:cs typeface="Calibri"/>
                <a:sym typeface="Calibri"/>
              </a:endParaRPr>
            </a:p>
            <a:p>
              <a:pPr indent="0" lvl="0" marL="0" marR="0" rtl="0" algn="l">
                <a:lnSpc>
                  <a:spcPct val="155555"/>
                </a:lnSpc>
                <a:spcBef>
                  <a:spcPts val="0"/>
                </a:spcBef>
                <a:spcAft>
                  <a:spcPts val="0"/>
                </a:spcAft>
                <a:buClr>
                  <a:srgbClr val="000000"/>
                </a:buClr>
                <a:buSzPts val="900"/>
                <a:buFont typeface="Arial"/>
                <a:buNone/>
              </a:pPr>
              <a:r>
                <a:rPr b="0" i="0" lang="pt-BR" sz="9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61" name="Google Shape;561;p53"/>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7"/>
          <p:cNvSpPr txBox="1"/>
          <p:nvPr/>
        </p:nvSpPr>
        <p:spPr>
          <a:xfrm>
            <a:off x="3725127" y="2883898"/>
            <a:ext cx="5052309" cy="160043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dk1"/>
                </a:solidFill>
                <a:latin typeface="Open Sans"/>
                <a:ea typeface="Open Sans"/>
                <a:cs typeface="Open Sans"/>
                <a:sym typeface="Open Sans"/>
              </a:rPr>
              <a:t>“[…] a </a:t>
            </a:r>
            <a:r>
              <a:rPr b="1" i="0" lang="pt-BR" sz="1400" u="none" cap="none" strike="noStrike">
                <a:solidFill>
                  <a:schemeClr val="dk1"/>
                </a:solidFill>
                <a:latin typeface="Open Sans"/>
                <a:ea typeface="Open Sans"/>
                <a:cs typeface="Open Sans"/>
                <a:sym typeface="Open Sans"/>
              </a:rPr>
              <a:t>ciência desenvolvida </a:t>
            </a:r>
            <a:r>
              <a:rPr b="0" i="0" lang="pt-BR" sz="1400" u="none" cap="none" strike="noStrike">
                <a:solidFill>
                  <a:schemeClr val="dk1"/>
                </a:solidFill>
                <a:latin typeface="Open Sans"/>
                <a:ea typeface="Open Sans"/>
                <a:cs typeface="Open Sans"/>
                <a:sym typeface="Open Sans"/>
              </a:rPr>
              <a:t>e </a:t>
            </a:r>
            <a:r>
              <a:rPr b="1" i="0" lang="pt-BR" sz="1400" u="none" cap="none" strike="noStrike">
                <a:solidFill>
                  <a:schemeClr val="dk1"/>
                </a:solidFill>
                <a:latin typeface="Open Sans"/>
                <a:ea typeface="Open Sans"/>
                <a:cs typeface="Open Sans"/>
                <a:sym typeface="Open Sans"/>
              </a:rPr>
              <a:t>comunicada</a:t>
            </a:r>
            <a:r>
              <a:rPr b="0" i="0" lang="pt-BR" sz="1400" u="none" cap="none" strike="noStrike">
                <a:solidFill>
                  <a:schemeClr val="dk1"/>
                </a:solidFill>
                <a:latin typeface="Open Sans"/>
                <a:ea typeface="Open Sans"/>
                <a:cs typeface="Open Sans"/>
                <a:sym typeface="Open Sans"/>
              </a:rPr>
              <a:t> de forma a </a:t>
            </a:r>
            <a:r>
              <a:rPr b="1" i="0" lang="pt-BR" sz="1400" u="none" cap="none" strike="noStrike">
                <a:solidFill>
                  <a:schemeClr val="dk1"/>
                </a:solidFill>
                <a:latin typeface="Open Sans"/>
                <a:ea typeface="Open Sans"/>
                <a:cs typeface="Open Sans"/>
                <a:sym typeface="Open Sans"/>
              </a:rPr>
              <a:t>permitir</a:t>
            </a:r>
            <a:r>
              <a:rPr b="0" i="0" lang="pt-BR" sz="1400" u="none" cap="none" strike="noStrike">
                <a:solidFill>
                  <a:schemeClr val="dk1"/>
                </a:solidFill>
                <a:latin typeface="Open Sans"/>
                <a:ea typeface="Open Sans"/>
                <a:cs typeface="Open Sans"/>
                <a:sym typeface="Open Sans"/>
              </a:rPr>
              <a:t> a outras pessoas </a:t>
            </a:r>
            <a:r>
              <a:rPr b="1" i="0" lang="pt-BR" sz="1400" u="none" cap="none" strike="noStrike">
                <a:solidFill>
                  <a:schemeClr val="dk1"/>
                </a:solidFill>
                <a:latin typeface="Open Sans"/>
                <a:ea typeface="Open Sans"/>
                <a:cs typeface="Open Sans"/>
                <a:sym typeface="Open Sans"/>
              </a:rPr>
              <a:t>contribuírem</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colaborarem</a:t>
            </a:r>
            <a:r>
              <a:rPr b="0" i="0" lang="pt-BR" sz="1400" u="none" cap="none" strike="noStrike">
                <a:solidFill>
                  <a:schemeClr val="dk1"/>
                </a:solidFill>
                <a:latin typeface="Open Sans"/>
                <a:ea typeface="Open Sans"/>
                <a:cs typeface="Open Sans"/>
                <a:sym typeface="Open Sans"/>
              </a:rPr>
              <a:t> e </a:t>
            </a:r>
            <a:r>
              <a:rPr b="1" i="0" lang="pt-BR" sz="1400" u="none" cap="none" strike="noStrike">
                <a:solidFill>
                  <a:schemeClr val="dk1"/>
                </a:solidFill>
                <a:latin typeface="Open Sans"/>
                <a:ea typeface="Open Sans"/>
                <a:cs typeface="Open Sans"/>
                <a:sym typeface="Open Sans"/>
              </a:rPr>
              <a:t>acrescentarem</a:t>
            </a:r>
            <a:r>
              <a:rPr b="0" i="0" lang="pt-BR" sz="1400" u="none" cap="none" strike="noStrike">
                <a:solidFill>
                  <a:schemeClr val="dk1"/>
                </a:solidFill>
                <a:latin typeface="Open Sans"/>
                <a:ea typeface="Open Sans"/>
                <a:cs typeface="Open Sans"/>
                <a:sym typeface="Open Sans"/>
              </a:rPr>
              <a:t> aos esforços de </a:t>
            </a:r>
            <a:r>
              <a:rPr b="1" i="0" lang="pt-BR" sz="1400" u="none" cap="none" strike="noStrike">
                <a:solidFill>
                  <a:schemeClr val="dk1"/>
                </a:solidFill>
                <a:latin typeface="Open Sans"/>
                <a:ea typeface="Open Sans"/>
                <a:cs typeface="Open Sans"/>
                <a:sym typeface="Open Sans"/>
              </a:rPr>
              <a:t>pesquisa</a:t>
            </a:r>
            <a:r>
              <a:rPr b="0" i="0" lang="pt-BR" sz="1400" u="none" cap="none" strike="noStrike">
                <a:solidFill>
                  <a:schemeClr val="dk1"/>
                </a:solidFill>
                <a:latin typeface="Open Sans"/>
                <a:ea typeface="Open Sans"/>
                <a:cs typeface="Open Sans"/>
                <a:sym typeface="Open Sans"/>
              </a:rPr>
              <a:t>, com todos os tipos de </a:t>
            </a:r>
            <a:r>
              <a:rPr b="1" i="0" lang="pt-BR" sz="1400" u="none" cap="none" strike="noStrike">
                <a:solidFill>
                  <a:schemeClr val="dk1"/>
                </a:solidFill>
                <a:latin typeface="Open Sans"/>
                <a:ea typeface="Open Sans"/>
                <a:cs typeface="Open Sans"/>
                <a:sym typeface="Open Sans"/>
              </a:rPr>
              <a:t>dados</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resultados</a:t>
            </a:r>
            <a:r>
              <a:rPr b="0" i="0" lang="pt-BR" sz="1400" u="none" cap="none" strike="noStrike">
                <a:solidFill>
                  <a:schemeClr val="dk1"/>
                </a:solidFill>
                <a:latin typeface="Open Sans"/>
                <a:ea typeface="Open Sans"/>
                <a:cs typeface="Open Sans"/>
                <a:sym typeface="Open Sans"/>
              </a:rPr>
              <a:t> e </a:t>
            </a:r>
            <a:r>
              <a:rPr b="1" i="0" lang="pt-BR" sz="1400" u="none" cap="none" strike="noStrike">
                <a:solidFill>
                  <a:schemeClr val="dk1"/>
                </a:solidFill>
                <a:latin typeface="Open Sans"/>
                <a:ea typeface="Open Sans"/>
                <a:cs typeface="Open Sans"/>
                <a:sym typeface="Open Sans"/>
              </a:rPr>
              <a:t>protocolos</a:t>
            </a:r>
            <a:r>
              <a:rPr b="0" i="0" lang="pt-BR" sz="1400" u="none" cap="none" strike="noStrike">
                <a:solidFill>
                  <a:schemeClr val="dk1"/>
                </a:solidFill>
                <a:latin typeface="Open Sans"/>
                <a:ea typeface="Open Sans"/>
                <a:cs typeface="Open Sans"/>
                <a:sym typeface="Open Sans"/>
              </a:rPr>
              <a:t> tornados disponíveis gratuitamente em diferentes </a:t>
            </a:r>
            <a:r>
              <a:rPr b="1" i="0" lang="pt-BR" sz="1400" u="none" cap="none" strike="noStrike">
                <a:solidFill>
                  <a:schemeClr val="dk1"/>
                </a:solidFill>
                <a:latin typeface="Open Sans"/>
                <a:ea typeface="Open Sans"/>
                <a:cs typeface="Open Sans"/>
                <a:sym typeface="Open Sans"/>
              </a:rPr>
              <a:t>estágios</a:t>
            </a:r>
            <a:r>
              <a:rPr b="0" i="0" lang="pt-BR" sz="1400" u="none" cap="none" strike="noStrike">
                <a:solidFill>
                  <a:schemeClr val="dk1"/>
                </a:solidFill>
                <a:latin typeface="Open Sans"/>
                <a:ea typeface="Open Sans"/>
                <a:cs typeface="Open Sans"/>
                <a:sym typeface="Open Sans"/>
              </a:rPr>
              <a:t> do </a:t>
            </a:r>
            <a:r>
              <a:rPr b="1" i="0" lang="pt-BR" sz="1400" u="none" cap="none" strike="noStrike">
                <a:solidFill>
                  <a:schemeClr val="dk1"/>
                </a:solidFill>
                <a:latin typeface="Open Sans"/>
                <a:ea typeface="Open Sans"/>
                <a:cs typeface="Open Sans"/>
                <a:sym typeface="Open Sans"/>
              </a:rPr>
              <a:t>processo</a:t>
            </a:r>
            <a:r>
              <a:rPr b="0" i="0" lang="pt-BR" sz="1400" u="none" cap="none" strike="noStrike">
                <a:solidFill>
                  <a:schemeClr val="dk1"/>
                </a:solidFill>
                <a:latin typeface="Open Sans"/>
                <a:ea typeface="Open Sans"/>
                <a:cs typeface="Open Sans"/>
                <a:sym typeface="Open Sans"/>
              </a:rPr>
              <a:t>” (Rede Britânica de Informação sobre pesquisa, 2010) </a:t>
            </a:r>
            <a:endParaRPr b="0" i="0" sz="1400" u="none" cap="none" strike="noStrike">
              <a:solidFill>
                <a:schemeClr val="dk1"/>
              </a:solidFill>
              <a:latin typeface="Open Sans"/>
              <a:ea typeface="Open Sans"/>
              <a:cs typeface="Open Sans"/>
              <a:sym typeface="Open Sans"/>
            </a:endParaRPr>
          </a:p>
        </p:txBody>
      </p:sp>
      <p:sp>
        <p:nvSpPr>
          <p:cNvPr id="133" name="Google Shape;133;p27"/>
          <p:cNvSpPr txBox="1"/>
          <p:nvPr/>
        </p:nvSpPr>
        <p:spPr>
          <a:xfrm>
            <a:off x="3725127" y="1452139"/>
            <a:ext cx="5052310" cy="95410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pt-BR" sz="1400" u="none" cap="none" strike="noStrike">
                <a:solidFill>
                  <a:schemeClr val="dk1"/>
                </a:solidFill>
                <a:latin typeface="Open Sans"/>
                <a:ea typeface="Open Sans"/>
                <a:cs typeface="Open Sans"/>
                <a:sym typeface="Open Sans"/>
              </a:rPr>
              <a:t>“É a ideia de que </a:t>
            </a:r>
            <a:r>
              <a:rPr b="1" i="0" lang="pt-BR" sz="1400" u="none" cap="none" strike="noStrike">
                <a:solidFill>
                  <a:schemeClr val="dk1"/>
                </a:solidFill>
                <a:latin typeface="Open Sans"/>
                <a:ea typeface="Open Sans"/>
                <a:cs typeface="Open Sans"/>
                <a:sym typeface="Open Sans"/>
              </a:rPr>
              <a:t>conhecimentos científicos</a:t>
            </a:r>
            <a:r>
              <a:rPr b="0" i="0" lang="pt-BR" sz="1400" u="none" cap="none" strike="noStrike">
                <a:solidFill>
                  <a:schemeClr val="dk1"/>
                </a:solidFill>
                <a:latin typeface="Open Sans"/>
                <a:ea typeface="Open Sans"/>
                <a:cs typeface="Open Sans"/>
                <a:sym typeface="Open Sans"/>
              </a:rPr>
              <a:t> de todos os </a:t>
            </a:r>
            <a:r>
              <a:rPr b="1" i="0" lang="pt-BR" sz="1400" u="none" cap="none" strike="noStrike">
                <a:solidFill>
                  <a:schemeClr val="dk1"/>
                </a:solidFill>
                <a:latin typeface="Open Sans"/>
                <a:ea typeface="Open Sans"/>
                <a:cs typeface="Open Sans"/>
                <a:sym typeface="Open Sans"/>
              </a:rPr>
              <a:t>tipos</a:t>
            </a:r>
            <a:r>
              <a:rPr b="0" i="0" lang="pt-BR" sz="1400" u="none" cap="none" strike="noStrike">
                <a:solidFill>
                  <a:schemeClr val="dk1"/>
                </a:solidFill>
                <a:latin typeface="Open Sans"/>
                <a:ea typeface="Open Sans"/>
                <a:cs typeface="Open Sans"/>
                <a:sym typeface="Open Sans"/>
              </a:rPr>
              <a:t> deveriam ser </a:t>
            </a:r>
            <a:r>
              <a:rPr b="1" i="0" lang="pt-BR" sz="1400" u="none" cap="none" strike="noStrike">
                <a:solidFill>
                  <a:schemeClr val="dk1"/>
                </a:solidFill>
                <a:latin typeface="Open Sans"/>
                <a:ea typeface="Open Sans"/>
                <a:cs typeface="Open Sans"/>
                <a:sym typeface="Open Sans"/>
              </a:rPr>
              <a:t>compartilhados abertamente</a:t>
            </a:r>
            <a:r>
              <a:rPr b="0" i="0" lang="pt-BR" sz="1400" u="none" cap="none" strike="noStrike">
                <a:solidFill>
                  <a:schemeClr val="dk1"/>
                </a:solidFill>
                <a:latin typeface="Open Sans"/>
                <a:ea typeface="Open Sans"/>
                <a:cs typeface="Open Sans"/>
                <a:sym typeface="Open Sans"/>
              </a:rPr>
              <a:t> tão logo quanto possível no processo de </a:t>
            </a:r>
            <a:r>
              <a:rPr b="1" i="0" lang="pt-BR" sz="1400" u="none" cap="none" strike="noStrike">
                <a:solidFill>
                  <a:schemeClr val="dk1"/>
                </a:solidFill>
                <a:latin typeface="Open Sans"/>
                <a:ea typeface="Open Sans"/>
                <a:cs typeface="Open Sans"/>
                <a:sym typeface="Open Sans"/>
              </a:rPr>
              <a:t>descoberta</a:t>
            </a:r>
            <a:r>
              <a:rPr b="0" i="0" lang="pt-BR" sz="1400" u="none" cap="none" strike="noStrike">
                <a:solidFill>
                  <a:schemeClr val="dk1"/>
                </a:solidFill>
                <a:latin typeface="Open Sans"/>
                <a:ea typeface="Open Sans"/>
                <a:cs typeface="Open Sans"/>
                <a:sym typeface="Open Sans"/>
              </a:rPr>
              <a:t>” (NIELSEN, 2011)</a:t>
            </a:r>
            <a:endParaRPr b="0" i="0" sz="1400" u="none" cap="none" strike="noStrike">
              <a:solidFill>
                <a:schemeClr val="dk1"/>
              </a:solidFill>
              <a:latin typeface="Open Sans"/>
              <a:ea typeface="Open Sans"/>
              <a:cs typeface="Open Sans"/>
              <a:sym typeface="Open Sans"/>
            </a:endParaRPr>
          </a:p>
        </p:txBody>
      </p:sp>
      <p:sp>
        <p:nvSpPr>
          <p:cNvPr id="134" name="Google Shape;134;p27"/>
          <p:cNvSpPr txBox="1"/>
          <p:nvPr>
            <p:ph type="title"/>
          </p:nvPr>
        </p:nvSpPr>
        <p:spPr>
          <a:xfrm>
            <a:off x="311699" y="315925"/>
            <a:ext cx="6826856"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que é Ciência Aberta?</a:t>
            </a:r>
            <a:endParaRPr b="0" i="0" sz="4200" u="none" cap="none" strike="noStrike">
              <a:solidFill>
                <a:schemeClr val="dk1"/>
              </a:solidFill>
              <a:latin typeface="Economica"/>
              <a:ea typeface="Economica"/>
              <a:cs typeface="Economica"/>
              <a:sym typeface="Economica"/>
            </a:endParaRPr>
          </a:p>
        </p:txBody>
      </p:sp>
      <p:sp>
        <p:nvSpPr>
          <p:cNvPr id="135" name="Google Shape;135;p27"/>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https://encrypted-tbn0.gstatic.com/images?q=tbn:ANd9GcQ5vQCMrOqlB-FvWRuxNTGO5AY-rrq0_fmPzkJt8S4iws_rtyFyxw" id="136" name="Google Shape;136;p27"/>
          <p:cNvPicPr preferRelativeResize="0"/>
          <p:nvPr/>
        </p:nvPicPr>
        <p:blipFill rotWithShape="1">
          <a:blip r:embed="rId3">
            <a:alphaModFix/>
          </a:blip>
          <a:srcRect b="0" l="0" r="0" t="0"/>
          <a:stretch/>
        </p:blipFill>
        <p:spPr>
          <a:xfrm>
            <a:off x="616580" y="1775172"/>
            <a:ext cx="2777732" cy="26879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5" name="Shape 565"/>
        <p:cNvGrpSpPr/>
        <p:nvPr/>
      </p:nvGrpSpPr>
      <p:grpSpPr>
        <a:xfrm>
          <a:off x="0" y="0"/>
          <a:ext cx="0" cy="0"/>
          <a:chOff x="0" y="0"/>
          <a:chExt cx="0" cy="0"/>
        </a:xfrm>
      </p:grpSpPr>
      <p:grpSp>
        <p:nvGrpSpPr>
          <p:cNvPr id="566" name="Google Shape;566;p54"/>
          <p:cNvGrpSpPr/>
          <p:nvPr/>
        </p:nvGrpSpPr>
        <p:grpSpPr>
          <a:xfrm>
            <a:off x="424251" y="193639"/>
            <a:ext cx="8644500" cy="4790142"/>
            <a:chOff x="0" y="0"/>
            <a:chExt cx="8644500" cy="4790142"/>
          </a:xfrm>
        </p:grpSpPr>
        <p:sp>
          <p:nvSpPr>
            <p:cNvPr id="567" name="Google Shape;567;p54"/>
            <p:cNvSpPr/>
            <p:nvPr/>
          </p:nvSpPr>
          <p:spPr>
            <a:xfrm>
              <a:off x="0" y="0"/>
              <a:ext cx="8644500" cy="19248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p54"/>
            <p:cNvSpPr txBox="1"/>
            <p:nvPr/>
          </p:nvSpPr>
          <p:spPr>
            <a:xfrm>
              <a:off x="0" y="481195"/>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3 - Marcos regulatórios</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69" name="Google Shape;569;p54"/>
            <p:cNvSpPr/>
            <p:nvPr/>
          </p:nvSpPr>
          <p:spPr>
            <a:xfrm>
              <a:off x="0" y="1280161"/>
              <a:ext cx="3993600" cy="31833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54"/>
            <p:cNvSpPr txBox="1"/>
            <p:nvPr/>
          </p:nvSpPr>
          <p:spPr>
            <a:xfrm>
              <a:off x="0" y="1280161"/>
              <a:ext cx="3993600" cy="31833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Os </a:t>
              </a:r>
              <a:r>
                <a:rPr b="1" i="0" lang="pt-BR" sz="1200" u="none" cap="none" strike="noStrike">
                  <a:solidFill>
                    <a:srgbClr val="000000"/>
                  </a:solidFill>
                  <a:latin typeface="Open Sans"/>
                  <a:ea typeface="Open Sans"/>
                  <a:cs typeface="Open Sans"/>
                  <a:sym typeface="Open Sans"/>
                </a:rPr>
                <a:t>direitos autorais </a:t>
              </a:r>
              <a:r>
                <a:rPr b="0" i="0" lang="pt-BR" sz="1200" u="none" cap="none" strike="noStrike">
                  <a:solidFill>
                    <a:srgbClr val="000000"/>
                  </a:solidFill>
                  <a:latin typeface="Open Sans"/>
                  <a:ea typeface="Open Sans"/>
                  <a:cs typeface="Open Sans"/>
                  <a:sym typeface="Open Sans"/>
                </a:rPr>
                <a:t>e a </a:t>
              </a:r>
              <a:r>
                <a:rPr b="1" i="0" lang="pt-BR" sz="1200" u="none" cap="none" strike="noStrike">
                  <a:solidFill>
                    <a:srgbClr val="000000"/>
                  </a:solidFill>
                  <a:latin typeface="Open Sans"/>
                  <a:ea typeface="Open Sans"/>
                  <a:cs typeface="Open Sans"/>
                  <a:sym typeface="Open Sans"/>
                </a:rPr>
                <a:t>propriedade intelectual </a:t>
              </a:r>
              <a:r>
                <a:rPr b="0" i="0" lang="pt-BR" sz="1200" u="none" cap="none" strike="noStrike">
                  <a:solidFill>
                    <a:srgbClr val="000000"/>
                  </a:solidFill>
                  <a:latin typeface="Open Sans"/>
                  <a:ea typeface="Open Sans"/>
                  <a:cs typeface="Open Sans"/>
                  <a:sym typeface="Open Sans"/>
                </a:rPr>
                <a:t>sobre os </a:t>
              </a:r>
              <a:r>
                <a:rPr b="1" i="0" lang="pt-BR" sz="1200" u="none" cap="none" strike="noStrike">
                  <a:solidFill>
                    <a:srgbClr val="000000"/>
                  </a:solidFill>
                  <a:latin typeface="Open Sans"/>
                  <a:ea typeface="Open Sans"/>
                  <a:cs typeface="Open Sans"/>
                  <a:sym typeface="Open Sans"/>
                </a:rPr>
                <a:t>dados científicos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bancos de dados </a:t>
              </a:r>
              <a:r>
                <a:rPr b="0" i="0" lang="pt-BR" sz="1200" u="none" cap="none" strike="noStrike">
                  <a:solidFill>
                    <a:srgbClr val="000000"/>
                  </a:solidFill>
                  <a:latin typeface="Open Sans"/>
                  <a:ea typeface="Open Sans"/>
                  <a:cs typeface="Open Sans"/>
                  <a:sym typeface="Open Sans"/>
                </a:rPr>
                <a:t>gerados no </a:t>
              </a:r>
              <a:r>
                <a:rPr b="1" i="0" lang="pt-BR" sz="1200" u="none" cap="none" strike="noStrike">
                  <a:solidFill>
                    <a:srgbClr val="000000"/>
                  </a:solidFill>
                  <a:latin typeface="Open Sans"/>
                  <a:ea typeface="Open Sans"/>
                  <a:cs typeface="Open Sans"/>
                  <a:sym typeface="Open Sans"/>
                </a:rPr>
                <a:t>processo de pesquisa </a:t>
              </a:r>
              <a:r>
                <a:rPr b="0" i="0" lang="pt-BR" sz="1200" u="none" cap="none" strike="noStrike">
                  <a:solidFill>
                    <a:srgbClr val="000000"/>
                  </a:solidFill>
                  <a:latin typeface="Open Sans"/>
                  <a:ea typeface="Open Sans"/>
                  <a:cs typeface="Open Sans"/>
                  <a:sym typeface="Open Sans"/>
                </a:rPr>
                <a:t>na Fiocruz serão </a:t>
              </a:r>
              <a:r>
                <a:rPr b="1" i="0" lang="pt-BR" sz="1200" u="none" cap="none" strike="noStrike">
                  <a:solidFill>
                    <a:srgbClr val="000000"/>
                  </a:solidFill>
                  <a:latin typeface="Open Sans"/>
                  <a:ea typeface="Open Sans"/>
                  <a:cs typeface="Open Sans"/>
                  <a:sym typeface="Open Sans"/>
                </a:rPr>
                <a:t>reconhecidos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protegidos</a:t>
              </a:r>
              <a:r>
                <a:rPr b="0" i="0" lang="pt-BR" sz="1200" u="none" cap="none" strike="noStrike">
                  <a:solidFill>
                    <a:srgbClr val="000000"/>
                  </a:solidFill>
                  <a:latin typeface="Open Sans"/>
                  <a:ea typeface="Open Sans"/>
                  <a:cs typeface="Open Sans"/>
                  <a:sym typeface="Open Sans"/>
                </a:rPr>
                <a:t>. Em princípio, a abertura deve ser a mais ampla possível, observados os </a:t>
              </a:r>
              <a:r>
                <a:rPr b="1" i="0" lang="pt-BR" sz="1200" u="none" cap="none" strike="noStrike">
                  <a:solidFill>
                    <a:srgbClr val="000000"/>
                  </a:solidFill>
                  <a:latin typeface="Open Sans"/>
                  <a:ea typeface="Open Sans"/>
                  <a:cs typeface="Open Sans"/>
                  <a:sym typeface="Open Sans"/>
                </a:rPr>
                <a:t>limites</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legais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éticos</a:t>
              </a:r>
              <a:r>
                <a:rPr b="0" i="0" lang="pt-BR" sz="1200" u="none" cap="none" strike="noStrike">
                  <a:solidFill>
                    <a:srgbClr val="000000"/>
                  </a:solidFill>
                  <a:latin typeface="Open Sans"/>
                  <a:ea typeface="Open Sans"/>
                  <a:cs typeface="Open Sans"/>
                  <a:sym typeface="Open Sans"/>
                </a:rPr>
                <a:t> que incidam sobre </a:t>
              </a:r>
              <a:r>
                <a:rPr b="1" i="0" lang="pt-BR" sz="1200" u="none" cap="none" strike="noStrike">
                  <a:solidFill>
                    <a:srgbClr val="000000"/>
                  </a:solidFill>
                  <a:latin typeface="Open Sans"/>
                  <a:ea typeface="Open Sans"/>
                  <a:cs typeface="Open Sans"/>
                  <a:sym typeface="Open Sans"/>
                </a:rPr>
                <a:t>dados pessoais</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sensíveis</a:t>
              </a:r>
              <a:r>
                <a:rPr b="0" i="0" lang="pt-BR" sz="1200" u="none" cap="none" strike="noStrike">
                  <a:solidFill>
                    <a:srgbClr val="000000"/>
                  </a:solidFill>
                  <a:latin typeface="Open Sans"/>
                  <a:ea typeface="Open Sans"/>
                  <a:cs typeface="Open Sans"/>
                  <a:sym typeface="Open Sans"/>
                </a:rPr>
                <a:t> ou </a:t>
              </a:r>
              <a:r>
                <a:rPr b="1" i="0" lang="pt-BR" sz="1200" u="none" cap="none" strike="noStrike">
                  <a:solidFill>
                    <a:srgbClr val="000000"/>
                  </a:solidFill>
                  <a:latin typeface="Open Sans"/>
                  <a:ea typeface="Open Sans"/>
                  <a:cs typeface="Open Sans"/>
                  <a:sym typeface="Open Sans"/>
                </a:rPr>
                <a:t>sigilosos</a:t>
              </a:r>
              <a:r>
                <a:rPr b="0" i="0" lang="pt-BR" sz="1200" u="none" cap="none" strike="noStrike">
                  <a:solidFill>
                    <a:srgbClr val="000000"/>
                  </a:solidFill>
                  <a:latin typeface="Open Sans"/>
                  <a:ea typeface="Open Sans"/>
                  <a:cs typeface="Open Sans"/>
                  <a:sym typeface="Open Sans"/>
                </a:rPr>
                <a:t>. As </a:t>
              </a:r>
              <a:r>
                <a:rPr b="1" i="0" lang="pt-BR" sz="1200" u="none" cap="none" strike="noStrike">
                  <a:solidFill>
                    <a:srgbClr val="000000"/>
                  </a:solidFill>
                  <a:latin typeface="Open Sans"/>
                  <a:ea typeface="Open Sans"/>
                  <a:cs typeface="Open Sans"/>
                  <a:sym typeface="Open Sans"/>
                </a:rPr>
                <a:t>restrições</a:t>
              </a:r>
              <a:r>
                <a:rPr b="0" i="0" lang="pt-BR" sz="1200" u="none" cap="none" strike="noStrike">
                  <a:solidFill>
                    <a:srgbClr val="000000"/>
                  </a:solidFill>
                  <a:latin typeface="Open Sans"/>
                  <a:ea typeface="Open Sans"/>
                  <a:cs typeface="Open Sans"/>
                  <a:sym typeface="Open Sans"/>
                </a:rPr>
                <a:t> de acesso devem ser </a:t>
              </a:r>
              <a:r>
                <a:rPr b="1" i="0" lang="pt-BR" sz="1200" u="none" cap="none" strike="noStrike">
                  <a:solidFill>
                    <a:srgbClr val="000000"/>
                  </a:solidFill>
                  <a:latin typeface="Open Sans"/>
                  <a:ea typeface="Open Sans"/>
                  <a:cs typeface="Open Sans"/>
                  <a:sym typeface="Open Sans"/>
                </a:rPr>
                <a:t>claras</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públicas</a:t>
              </a:r>
              <a:r>
                <a:rPr b="0" i="0" lang="pt-BR" sz="1200" u="none" cap="none" strike="noStrike">
                  <a:solidFill>
                    <a:srgbClr val="000000"/>
                  </a:solidFill>
                  <a:latin typeface="Open Sans"/>
                  <a:ea typeface="Open Sans"/>
                  <a:cs typeface="Open Sans"/>
                  <a:sym typeface="Open Sans"/>
                </a:rPr>
                <a:t> dentro de </a:t>
              </a:r>
              <a:r>
                <a:rPr b="1" i="0" lang="pt-BR" sz="1200" u="none" cap="none" strike="noStrike">
                  <a:solidFill>
                    <a:srgbClr val="000000"/>
                  </a:solidFill>
                  <a:latin typeface="Open Sans"/>
                  <a:ea typeface="Open Sans"/>
                  <a:cs typeface="Open Sans"/>
                  <a:sym typeface="Open Sans"/>
                </a:rPr>
                <a:t>prazos</a:t>
              </a:r>
              <a:r>
                <a:rPr b="0" i="0" lang="pt-BR" sz="1200" u="none" cap="none" strike="noStrike">
                  <a:solidFill>
                    <a:srgbClr val="000000"/>
                  </a:solidFill>
                  <a:latin typeface="Open Sans"/>
                  <a:ea typeface="Open Sans"/>
                  <a:cs typeface="Open Sans"/>
                  <a:sym typeface="Open Sans"/>
                </a:rPr>
                <a:t> determinados com base em </a:t>
              </a:r>
              <a:r>
                <a:rPr b="1" i="0" lang="pt-BR" sz="1200" u="none" cap="none" strike="noStrike">
                  <a:solidFill>
                    <a:srgbClr val="000000"/>
                  </a:solidFill>
                  <a:latin typeface="Open Sans"/>
                  <a:ea typeface="Open Sans"/>
                  <a:cs typeface="Open Sans"/>
                  <a:sym typeface="Open Sans"/>
                </a:rPr>
                <a:t>legislação específica</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71" name="Google Shape;571;p54"/>
            <p:cNvSpPr/>
            <p:nvPr/>
          </p:nvSpPr>
          <p:spPr>
            <a:xfrm>
              <a:off x="3993732" y="1021777"/>
              <a:ext cx="4650600" cy="1040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54"/>
            <p:cNvSpPr txBox="1"/>
            <p:nvPr/>
          </p:nvSpPr>
          <p:spPr>
            <a:xfrm>
              <a:off x="3993732" y="1281777"/>
              <a:ext cx="4390800" cy="5199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573" name="Google Shape;573;p54"/>
            <p:cNvSpPr/>
            <p:nvPr/>
          </p:nvSpPr>
          <p:spPr>
            <a:xfrm>
              <a:off x="4029416" y="1792842"/>
              <a:ext cx="3922500" cy="29973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4" name="Google Shape;574;p54"/>
            <p:cNvSpPr txBox="1"/>
            <p:nvPr/>
          </p:nvSpPr>
          <p:spPr>
            <a:xfrm>
              <a:off x="4029416" y="1792842"/>
              <a:ext cx="3922500" cy="29973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None/>
              </a:pPr>
              <a:r>
                <a:rPr b="1" lang="pt-BR" sz="1300">
                  <a:solidFill>
                    <a:schemeClr val="dk1"/>
                  </a:solidFill>
                  <a:latin typeface="Calibri"/>
                  <a:ea typeface="Calibri"/>
                  <a:cs typeface="Calibri"/>
                  <a:sym typeface="Calibri"/>
                </a:rPr>
                <a:t>A 20 -</a:t>
              </a:r>
              <a:r>
                <a:rPr lang="pt-BR" sz="1300">
                  <a:solidFill>
                    <a:schemeClr val="dk1"/>
                  </a:solidFill>
                  <a:latin typeface="Calibri"/>
                  <a:ea typeface="Calibri"/>
                  <a:cs typeface="Calibri"/>
                  <a:sym typeface="Calibri"/>
                </a:rPr>
                <a:t> Estabelecer uma área especializada no Centro de Curadoria de Dados Digitais (CCDD) com função de assessorar sobre o grau de acesso ou sigilo aos dados. Serão priorizados os projetos de pesquisa sobre os quais recaem exigências dos órgãos financiadores e solicitação de dados por revistas científicas.</a:t>
              </a:r>
              <a:endParaRPr b="1" sz="1300">
                <a:solidFill>
                  <a:srgbClr val="2F2F2F"/>
                </a:solidFill>
                <a:highlight>
                  <a:srgbClr val="FFFF00"/>
                </a:highlight>
                <a:latin typeface="Calibri"/>
                <a:ea typeface="Calibri"/>
                <a:cs typeface="Calibri"/>
                <a:sym typeface="Calibri"/>
              </a:endParaRPr>
            </a:p>
            <a:p>
              <a:pPr indent="0" lvl="0" marL="0" rtl="0" algn="just">
                <a:lnSpc>
                  <a:spcPct val="115000"/>
                </a:lnSpc>
                <a:spcBef>
                  <a:spcPts val="0"/>
                </a:spcBef>
                <a:spcAft>
                  <a:spcPts val="0"/>
                </a:spcAft>
                <a:buNone/>
              </a:pPr>
              <a:r>
                <a:rPr b="1" lang="pt-BR" sz="1300">
                  <a:solidFill>
                    <a:schemeClr val="dk1"/>
                  </a:solidFill>
                  <a:latin typeface="Calibri"/>
                  <a:ea typeface="Calibri"/>
                  <a:cs typeface="Calibri"/>
                  <a:sym typeface="Calibri"/>
                </a:rPr>
                <a:t>A 21 </a:t>
              </a:r>
              <a:r>
                <a:rPr lang="pt-BR" sz="1300">
                  <a:solidFill>
                    <a:schemeClr val="dk1"/>
                  </a:solidFill>
                  <a:latin typeface="Calibri"/>
                  <a:ea typeface="Calibri"/>
                  <a:cs typeface="Calibri"/>
                  <a:sym typeface="Calibri"/>
                </a:rPr>
                <a:t>- Elaborar instrumento de atribuição dos níveis de acesso e sigilo dos dados a ser utilizado no momento da elaboração do plano de gestão de dados, classificados em: 1) totalmente restritos - preservando a privacidade, confidencialidade e segurança nacional; 2) parcialmente restrito - quando podem ser compartilhados sob condições específicas, 3) completamente abertos.  </a:t>
              </a: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575" name="Google Shape;575;p54"/>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9" name="Shape 579"/>
        <p:cNvGrpSpPr/>
        <p:nvPr/>
      </p:nvGrpSpPr>
      <p:grpSpPr>
        <a:xfrm>
          <a:off x="0" y="0"/>
          <a:ext cx="0" cy="0"/>
          <a:chOff x="0" y="0"/>
          <a:chExt cx="0" cy="0"/>
        </a:xfrm>
      </p:grpSpPr>
      <p:grpSp>
        <p:nvGrpSpPr>
          <p:cNvPr id="580" name="Google Shape;580;p55"/>
          <p:cNvGrpSpPr/>
          <p:nvPr/>
        </p:nvGrpSpPr>
        <p:grpSpPr>
          <a:xfrm>
            <a:off x="348949" y="236668"/>
            <a:ext cx="8644500" cy="4654444"/>
            <a:chOff x="0" y="0"/>
            <a:chExt cx="8644500" cy="4654444"/>
          </a:xfrm>
        </p:grpSpPr>
        <p:sp>
          <p:nvSpPr>
            <p:cNvPr id="581" name="Google Shape;581;p55"/>
            <p:cNvSpPr/>
            <p:nvPr/>
          </p:nvSpPr>
          <p:spPr>
            <a:xfrm>
              <a:off x="0" y="0"/>
              <a:ext cx="8644500" cy="19248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55"/>
            <p:cNvSpPr txBox="1"/>
            <p:nvPr/>
          </p:nvSpPr>
          <p:spPr>
            <a:xfrm>
              <a:off x="0" y="481195"/>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4 – Desenvolvimento de Capacidades e Sustentabilidade</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83" name="Google Shape;583;p55"/>
            <p:cNvSpPr/>
            <p:nvPr/>
          </p:nvSpPr>
          <p:spPr>
            <a:xfrm>
              <a:off x="0" y="1424496"/>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4" name="Google Shape;584;p55"/>
            <p:cNvSpPr txBox="1"/>
            <p:nvPr/>
          </p:nvSpPr>
          <p:spPr>
            <a:xfrm>
              <a:off x="0" y="1424496"/>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com a finalidade de pesquisa visando ao </a:t>
              </a:r>
              <a:r>
                <a:rPr b="1" i="0" lang="pt-BR" sz="1200" u="none" cap="none" strike="noStrike">
                  <a:solidFill>
                    <a:srgbClr val="000000"/>
                  </a:solidFill>
                  <a:latin typeface="Open Sans"/>
                  <a:ea typeface="Open Sans"/>
                  <a:cs typeface="Open Sans"/>
                  <a:sym typeface="Open Sans"/>
                </a:rPr>
                <a:t>acesso</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compartilhamento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requer o </a:t>
              </a:r>
              <a:r>
                <a:rPr b="1" i="0" lang="pt-BR" sz="1200" u="none" cap="none" strike="noStrike">
                  <a:solidFill>
                    <a:srgbClr val="000000"/>
                  </a:solidFill>
                  <a:latin typeface="Open Sans"/>
                  <a:ea typeface="Open Sans"/>
                  <a:cs typeface="Open Sans"/>
                  <a:sym typeface="Open Sans"/>
                </a:rPr>
                <a:t>desenvolvimento de capacidades </a:t>
              </a:r>
              <a:r>
                <a:rPr b="0" i="0" lang="pt-BR" sz="1200" u="none" cap="none" strike="noStrike">
                  <a:solidFill>
                    <a:srgbClr val="000000"/>
                  </a:solidFill>
                  <a:latin typeface="Open Sans"/>
                  <a:ea typeface="Open Sans"/>
                  <a:cs typeface="Open Sans"/>
                  <a:sym typeface="Open Sans"/>
                </a:rPr>
                <a:t>e a </a:t>
              </a:r>
              <a:r>
                <a:rPr b="1" i="0" lang="pt-BR" sz="1200" u="none" cap="none" strike="noStrike">
                  <a:solidFill>
                    <a:srgbClr val="000000"/>
                  </a:solidFill>
                  <a:latin typeface="Open Sans"/>
                  <a:ea typeface="Open Sans"/>
                  <a:cs typeface="Open Sans"/>
                  <a:sym typeface="Open Sans"/>
                </a:rPr>
                <a:t>contratação</a:t>
              </a:r>
              <a:r>
                <a:rPr b="0" i="0" lang="pt-BR" sz="1200" u="none" cap="none" strike="noStrike">
                  <a:solidFill>
                    <a:srgbClr val="000000"/>
                  </a:solidFill>
                  <a:latin typeface="Open Sans"/>
                  <a:ea typeface="Open Sans"/>
                  <a:cs typeface="Open Sans"/>
                  <a:sym typeface="Open Sans"/>
                </a:rPr>
                <a:t> de novos </a:t>
              </a:r>
              <a:r>
                <a:rPr b="1" i="0" lang="pt-BR" sz="1200" u="none" cap="none" strike="noStrike">
                  <a:solidFill>
                    <a:srgbClr val="000000"/>
                  </a:solidFill>
                  <a:latin typeface="Open Sans"/>
                  <a:ea typeface="Open Sans"/>
                  <a:cs typeface="Open Sans"/>
                  <a:sym typeface="Open Sans"/>
                </a:rPr>
                <a:t>perfis profissionais</a:t>
              </a:r>
              <a:r>
                <a:rPr b="0" i="0" lang="pt-BR" sz="1200" u="none" cap="none" strike="noStrike">
                  <a:solidFill>
                    <a:srgbClr val="000000"/>
                  </a:solidFill>
                  <a:latin typeface="Open Sans"/>
                  <a:ea typeface="Open Sans"/>
                  <a:cs typeface="Open Sans"/>
                  <a:sym typeface="Open Sans"/>
                </a:rPr>
                <a:t>, a exemplo do </a:t>
              </a:r>
              <a:r>
                <a:rPr b="1" i="0" lang="pt-BR" sz="1200" u="none" cap="none" strike="noStrike">
                  <a:solidFill>
                    <a:srgbClr val="000000"/>
                  </a:solidFill>
                  <a:latin typeface="Open Sans"/>
                  <a:ea typeface="Open Sans"/>
                  <a:cs typeface="Open Sans"/>
                  <a:sym typeface="Open Sans"/>
                </a:rPr>
                <a:t>curador</a:t>
              </a:r>
              <a:r>
                <a:rPr b="0" i="0" lang="pt-BR" sz="1200" u="none" cap="none" strike="noStrike">
                  <a:solidFill>
                    <a:srgbClr val="000000"/>
                  </a:solidFill>
                  <a:latin typeface="Open Sans"/>
                  <a:ea typeface="Open Sans"/>
                  <a:cs typeface="Open Sans"/>
                  <a:sym typeface="Open Sans"/>
                </a:rPr>
                <a:t> e do </a:t>
              </a:r>
              <a:r>
                <a:rPr b="1" i="0" lang="pt-BR" sz="1200" u="none" cap="none" strike="noStrike">
                  <a:solidFill>
                    <a:srgbClr val="000000"/>
                  </a:solidFill>
                  <a:latin typeface="Open Sans"/>
                  <a:ea typeface="Open Sans"/>
                  <a:cs typeface="Open Sans"/>
                  <a:sym typeface="Open Sans"/>
                </a:rPr>
                <a:t>cientista de dados</a:t>
              </a:r>
              <a:r>
                <a:rPr b="0" i="0" lang="pt-BR" sz="1200" u="none" cap="none" strike="noStrike">
                  <a:solidFill>
                    <a:srgbClr val="000000"/>
                  </a:solidFill>
                  <a:latin typeface="Open Sans"/>
                  <a:ea typeface="Open Sans"/>
                  <a:cs typeface="Open Sans"/>
                  <a:sym typeface="Open Sans"/>
                </a:rPr>
                <a:t>, e ainda, o estabelecimento de </a:t>
              </a:r>
              <a:r>
                <a:rPr b="1" i="0" lang="pt-BR" sz="1200" u="none" cap="none" strike="noStrike">
                  <a:solidFill>
                    <a:srgbClr val="000000"/>
                  </a:solidFill>
                  <a:latin typeface="Open Sans"/>
                  <a:ea typeface="Open Sans"/>
                  <a:cs typeface="Open Sans"/>
                  <a:sym typeface="Open Sans"/>
                </a:rPr>
                <a:t>carreiras estruturadas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sustentáveis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85" name="Google Shape;585;p55"/>
            <p:cNvSpPr/>
            <p:nvPr/>
          </p:nvSpPr>
          <p:spPr>
            <a:xfrm>
              <a:off x="3993732" y="870004"/>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55"/>
            <p:cNvSpPr txBox="1"/>
            <p:nvPr/>
          </p:nvSpPr>
          <p:spPr>
            <a:xfrm>
              <a:off x="3993732" y="1184770"/>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Clr>
                  <a:schemeClr val="dk1"/>
                </a:buClr>
                <a:buFont typeface="Arial"/>
                <a:buNone/>
              </a:pPr>
              <a:r>
                <a:rPr b="1" lang="pt-BR" sz="2000">
                  <a:solidFill>
                    <a:schemeClr val="lt1"/>
                  </a:solidFill>
                </a:rPr>
                <a:t>Diretrizes e Ações</a:t>
              </a:r>
              <a:endParaRPr/>
            </a:p>
          </p:txBody>
        </p:sp>
        <p:sp>
          <p:nvSpPr>
            <p:cNvPr id="587" name="Google Shape;587;p55"/>
            <p:cNvSpPr/>
            <p:nvPr/>
          </p:nvSpPr>
          <p:spPr>
            <a:xfrm>
              <a:off x="3993732" y="184404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55"/>
            <p:cNvSpPr txBox="1"/>
            <p:nvPr/>
          </p:nvSpPr>
          <p:spPr>
            <a:xfrm>
              <a:off x="3993732" y="1844044"/>
              <a:ext cx="3993600" cy="28104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D. 4.2 - </a:t>
              </a:r>
              <a:r>
                <a:rPr lang="pt-BR" sz="1300">
                  <a:solidFill>
                    <a:schemeClr val="dk1"/>
                  </a:solidFill>
                  <a:latin typeface="Calibri"/>
                  <a:ea typeface="Calibri"/>
                  <a:cs typeface="Calibri"/>
                  <a:sym typeface="Calibri"/>
                </a:rPr>
                <a:t>Promover novos perfis profissionais e abrir novos postos de trabalho em carreiras específicas para a implementação da ciência de dados </a:t>
              </a:r>
              <a:r>
                <a:rPr i="1" lang="pt-BR" sz="1300">
                  <a:solidFill>
                    <a:schemeClr val="dk1"/>
                  </a:solidFill>
                  <a:latin typeface="Calibri"/>
                  <a:ea typeface="Calibri"/>
                  <a:cs typeface="Calibri"/>
                  <a:sym typeface="Calibri"/>
                </a:rPr>
                <a:t>(data science) </a:t>
              </a:r>
              <a:r>
                <a:rPr lang="pt-BR" sz="1300">
                  <a:solidFill>
                    <a:schemeClr val="dk1"/>
                  </a:solidFill>
                  <a:latin typeface="Calibri"/>
                  <a:ea typeface="Calibri"/>
                  <a:cs typeface="Calibri"/>
                  <a:sym typeface="Calibri"/>
                </a:rPr>
                <a:t>e da ciência aberta.</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24 - </a:t>
              </a:r>
              <a:r>
                <a:rPr lang="pt-BR" sz="1300">
                  <a:solidFill>
                    <a:schemeClr val="dk1"/>
                  </a:solidFill>
                  <a:latin typeface="Calibri"/>
                  <a:ea typeface="Calibri"/>
                  <a:cs typeface="Calibri"/>
                  <a:sym typeface="Calibri"/>
                </a:rPr>
                <a:t>Capacitar profissionais em conceitos-chave, melhores práticas de gerenciamento de dados, incluindo diferentes tipos e formatos, padrões de metadados e citações, aspectos de compartilhamento, licenciamento e preservação de dados para reutilização. </a:t>
              </a:r>
              <a:r>
                <a:rPr b="1" lang="pt-BR" sz="1300">
                  <a:solidFill>
                    <a:srgbClr val="2F2F2F"/>
                  </a:solidFill>
                  <a:highlight>
                    <a:srgbClr val="FFFF00"/>
                  </a:highlight>
                  <a:latin typeface="Calibri"/>
                  <a:ea typeface="Calibri"/>
                  <a:cs typeface="Calibri"/>
                  <a:sym typeface="Calibri"/>
                </a:rPr>
                <a:t>(Fase 1)</a:t>
              </a:r>
              <a:endParaRPr b="0" i="0" sz="900" u="none" cap="none" strike="noStrike">
                <a:solidFill>
                  <a:srgbClr val="000000"/>
                </a:solidFill>
                <a:latin typeface="Open Sans"/>
                <a:ea typeface="Open Sans"/>
                <a:cs typeface="Open Sans"/>
                <a:sym typeface="Open Sans"/>
              </a:endParaRPr>
            </a:p>
          </p:txBody>
        </p:sp>
      </p:grpSp>
      <p:sp>
        <p:nvSpPr>
          <p:cNvPr id="589" name="Google Shape;589;p55"/>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3" name="Shape 593"/>
        <p:cNvGrpSpPr/>
        <p:nvPr/>
      </p:nvGrpSpPr>
      <p:grpSpPr>
        <a:xfrm>
          <a:off x="0" y="0"/>
          <a:ext cx="0" cy="0"/>
          <a:chOff x="0" y="0"/>
          <a:chExt cx="0" cy="0"/>
        </a:xfrm>
      </p:grpSpPr>
      <p:grpSp>
        <p:nvGrpSpPr>
          <p:cNvPr id="594" name="Google Shape;594;p56"/>
          <p:cNvGrpSpPr/>
          <p:nvPr/>
        </p:nvGrpSpPr>
        <p:grpSpPr>
          <a:xfrm>
            <a:off x="348949" y="236668"/>
            <a:ext cx="8644500" cy="4654444"/>
            <a:chOff x="0" y="0"/>
            <a:chExt cx="8644500" cy="4654444"/>
          </a:xfrm>
        </p:grpSpPr>
        <p:sp>
          <p:nvSpPr>
            <p:cNvPr id="595" name="Google Shape;595;p56"/>
            <p:cNvSpPr/>
            <p:nvPr/>
          </p:nvSpPr>
          <p:spPr>
            <a:xfrm>
              <a:off x="0" y="0"/>
              <a:ext cx="8644500" cy="19248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6" name="Google Shape;596;p56"/>
            <p:cNvSpPr txBox="1"/>
            <p:nvPr/>
          </p:nvSpPr>
          <p:spPr>
            <a:xfrm>
              <a:off x="0" y="481195"/>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4 – Desenvolvimento de Capacidades e Sustentabilidade</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597" name="Google Shape;597;p56"/>
            <p:cNvSpPr/>
            <p:nvPr/>
          </p:nvSpPr>
          <p:spPr>
            <a:xfrm>
              <a:off x="0" y="1424496"/>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56"/>
            <p:cNvSpPr txBox="1"/>
            <p:nvPr/>
          </p:nvSpPr>
          <p:spPr>
            <a:xfrm>
              <a:off x="0" y="1424496"/>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gestão de dados</a:t>
              </a:r>
              <a:r>
                <a:rPr b="0" i="0" lang="pt-BR" sz="1200" u="none" cap="none" strike="noStrike">
                  <a:solidFill>
                    <a:srgbClr val="000000"/>
                  </a:solidFill>
                  <a:latin typeface="Open Sans"/>
                  <a:ea typeface="Open Sans"/>
                  <a:cs typeface="Open Sans"/>
                  <a:sym typeface="Open Sans"/>
                </a:rPr>
                <a:t> com a finalidade de pesquisa visando ao </a:t>
              </a:r>
              <a:r>
                <a:rPr b="1" i="0" lang="pt-BR" sz="1200" u="none" cap="none" strike="noStrike">
                  <a:solidFill>
                    <a:srgbClr val="000000"/>
                  </a:solidFill>
                  <a:latin typeface="Open Sans"/>
                  <a:ea typeface="Open Sans"/>
                  <a:cs typeface="Open Sans"/>
                  <a:sym typeface="Open Sans"/>
                </a:rPr>
                <a:t>acesso</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compartilhamento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requer o </a:t>
              </a:r>
              <a:r>
                <a:rPr b="1" i="0" lang="pt-BR" sz="1200" u="none" cap="none" strike="noStrike">
                  <a:solidFill>
                    <a:srgbClr val="000000"/>
                  </a:solidFill>
                  <a:latin typeface="Open Sans"/>
                  <a:ea typeface="Open Sans"/>
                  <a:cs typeface="Open Sans"/>
                  <a:sym typeface="Open Sans"/>
                </a:rPr>
                <a:t>desenvolvimento de capacidades </a:t>
              </a:r>
              <a:r>
                <a:rPr b="0" i="0" lang="pt-BR" sz="1200" u="none" cap="none" strike="noStrike">
                  <a:solidFill>
                    <a:srgbClr val="000000"/>
                  </a:solidFill>
                  <a:latin typeface="Open Sans"/>
                  <a:ea typeface="Open Sans"/>
                  <a:cs typeface="Open Sans"/>
                  <a:sym typeface="Open Sans"/>
                </a:rPr>
                <a:t>e a </a:t>
              </a:r>
              <a:r>
                <a:rPr b="1" i="0" lang="pt-BR" sz="1200" u="none" cap="none" strike="noStrike">
                  <a:solidFill>
                    <a:srgbClr val="000000"/>
                  </a:solidFill>
                  <a:latin typeface="Open Sans"/>
                  <a:ea typeface="Open Sans"/>
                  <a:cs typeface="Open Sans"/>
                  <a:sym typeface="Open Sans"/>
                </a:rPr>
                <a:t>contratação</a:t>
              </a:r>
              <a:r>
                <a:rPr b="0" i="0" lang="pt-BR" sz="1200" u="none" cap="none" strike="noStrike">
                  <a:solidFill>
                    <a:srgbClr val="000000"/>
                  </a:solidFill>
                  <a:latin typeface="Open Sans"/>
                  <a:ea typeface="Open Sans"/>
                  <a:cs typeface="Open Sans"/>
                  <a:sym typeface="Open Sans"/>
                </a:rPr>
                <a:t> de novos </a:t>
              </a:r>
              <a:r>
                <a:rPr b="1" i="0" lang="pt-BR" sz="1200" u="none" cap="none" strike="noStrike">
                  <a:solidFill>
                    <a:srgbClr val="000000"/>
                  </a:solidFill>
                  <a:latin typeface="Open Sans"/>
                  <a:ea typeface="Open Sans"/>
                  <a:cs typeface="Open Sans"/>
                  <a:sym typeface="Open Sans"/>
                </a:rPr>
                <a:t>perfis profissionais</a:t>
              </a:r>
              <a:r>
                <a:rPr b="0" i="0" lang="pt-BR" sz="1200" u="none" cap="none" strike="noStrike">
                  <a:solidFill>
                    <a:srgbClr val="000000"/>
                  </a:solidFill>
                  <a:latin typeface="Open Sans"/>
                  <a:ea typeface="Open Sans"/>
                  <a:cs typeface="Open Sans"/>
                  <a:sym typeface="Open Sans"/>
                </a:rPr>
                <a:t>, a exemplo do </a:t>
              </a:r>
              <a:r>
                <a:rPr b="1" i="0" lang="pt-BR" sz="1200" u="none" cap="none" strike="noStrike">
                  <a:solidFill>
                    <a:srgbClr val="000000"/>
                  </a:solidFill>
                  <a:latin typeface="Open Sans"/>
                  <a:ea typeface="Open Sans"/>
                  <a:cs typeface="Open Sans"/>
                  <a:sym typeface="Open Sans"/>
                </a:rPr>
                <a:t>curador</a:t>
              </a:r>
              <a:r>
                <a:rPr b="0" i="0" lang="pt-BR" sz="1200" u="none" cap="none" strike="noStrike">
                  <a:solidFill>
                    <a:srgbClr val="000000"/>
                  </a:solidFill>
                  <a:latin typeface="Open Sans"/>
                  <a:ea typeface="Open Sans"/>
                  <a:cs typeface="Open Sans"/>
                  <a:sym typeface="Open Sans"/>
                </a:rPr>
                <a:t> e do </a:t>
              </a:r>
              <a:r>
                <a:rPr b="1" i="0" lang="pt-BR" sz="1200" u="none" cap="none" strike="noStrike">
                  <a:solidFill>
                    <a:srgbClr val="000000"/>
                  </a:solidFill>
                  <a:latin typeface="Open Sans"/>
                  <a:ea typeface="Open Sans"/>
                  <a:cs typeface="Open Sans"/>
                  <a:sym typeface="Open Sans"/>
                </a:rPr>
                <a:t>cientista de dados</a:t>
              </a:r>
              <a:r>
                <a:rPr b="0" i="0" lang="pt-BR" sz="1200" u="none" cap="none" strike="noStrike">
                  <a:solidFill>
                    <a:srgbClr val="000000"/>
                  </a:solidFill>
                  <a:latin typeface="Open Sans"/>
                  <a:ea typeface="Open Sans"/>
                  <a:cs typeface="Open Sans"/>
                  <a:sym typeface="Open Sans"/>
                </a:rPr>
                <a:t>, e ainda, o estabelecimento de </a:t>
              </a:r>
              <a:r>
                <a:rPr b="1" i="0" lang="pt-BR" sz="1200" u="none" cap="none" strike="noStrike">
                  <a:solidFill>
                    <a:srgbClr val="000000"/>
                  </a:solidFill>
                  <a:latin typeface="Open Sans"/>
                  <a:ea typeface="Open Sans"/>
                  <a:cs typeface="Open Sans"/>
                  <a:sym typeface="Open Sans"/>
                </a:rPr>
                <a:t>carreiras estruturadas </a:t>
              </a:r>
              <a:r>
                <a:rPr b="0" i="0" lang="pt-BR" sz="1200" u="none" cap="none" strike="noStrike">
                  <a:solidFill>
                    <a:srgbClr val="000000"/>
                  </a:solidFill>
                  <a:latin typeface="Open Sans"/>
                  <a:ea typeface="Open Sans"/>
                  <a:cs typeface="Open Sans"/>
                  <a:sym typeface="Open Sans"/>
                </a:rPr>
                <a:t>e </a:t>
              </a:r>
              <a:r>
                <a:rPr b="1" i="0" lang="pt-BR" sz="1200" u="none" cap="none" strike="noStrike">
                  <a:solidFill>
                    <a:srgbClr val="000000"/>
                  </a:solidFill>
                  <a:latin typeface="Open Sans"/>
                  <a:ea typeface="Open Sans"/>
                  <a:cs typeface="Open Sans"/>
                  <a:sym typeface="Open Sans"/>
                </a:rPr>
                <a:t>sustentáveis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t/>
              </a:r>
              <a:endParaRPr b="1" i="0" sz="1200" u="none" cap="none" strike="noStrike">
                <a:solidFill>
                  <a:srgbClr val="000000"/>
                </a:solidFill>
                <a:latin typeface="Open Sans"/>
                <a:ea typeface="Open Sans"/>
                <a:cs typeface="Open Sans"/>
                <a:sym typeface="Open Sans"/>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599" name="Google Shape;599;p56"/>
            <p:cNvSpPr/>
            <p:nvPr/>
          </p:nvSpPr>
          <p:spPr>
            <a:xfrm>
              <a:off x="3993732" y="870004"/>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56"/>
            <p:cNvSpPr txBox="1"/>
            <p:nvPr/>
          </p:nvSpPr>
          <p:spPr>
            <a:xfrm>
              <a:off x="3993732" y="1184770"/>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a:p>
          </p:txBody>
        </p:sp>
        <p:sp>
          <p:nvSpPr>
            <p:cNvPr id="601" name="Google Shape;601;p56"/>
            <p:cNvSpPr/>
            <p:nvPr/>
          </p:nvSpPr>
          <p:spPr>
            <a:xfrm>
              <a:off x="3993732" y="184404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56"/>
            <p:cNvSpPr txBox="1"/>
            <p:nvPr/>
          </p:nvSpPr>
          <p:spPr>
            <a:xfrm>
              <a:off x="3993732" y="1844044"/>
              <a:ext cx="3993600" cy="28104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Clr>
                  <a:srgbClr val="000000"/>
                </a:buClr>
                <a:buSzPts val="1100"/>
                <a:buFont typeface="Arial"/>
                <a:buNone/>
              </a:pPr>
              <a:r>
                <a:rPr b="1" lang="pt-BR" sz="1300">
                  <a:solidFill>
                    <a:schemeClr val="dk1"/>
                  </a:solidFill>
                  <a:latin typeface="Calibri"/>
                  <a:ea typeface="Calibri"/>
                  <a:cs typeface="Calibri"/>
                  <a:sym typeface="Calibri"/>
                </a:rPr>
                <a:t>D 4.3 </a:t>
              </a:r>
              <a:r>
                <a:rPr lang="pt-BR" sz="1300">
                  <a:solidFill>
                    <a:schemeClr val="dk1"/>
                  </a:solidFill>
                  <a:latin typeface="Calibri"/>
                  <a:ea typeface="Calibri"/>
                  <a:cs typeface="Calibri"/>
                  <a:sym typeface="Calibri"/>
                </a:rPr>
                <a:t>- Assegurar a sustentabilidade financeira das ações necessárias para adoção da ciência aberta, com foco na abertura de dados.</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26 - </a:t>
              </a:r>
              <a:r>
                <a:rPr lang="pt-BR" sz="1300">
                  <a:solidFill>
                    <a:schemeClr val="dk1"/>
                  </a:solidFill>
                  <a:latin typeface="Calibri"/>
                  <a:ea typeface="Calibri"/>
                  <a:cs typeface="Calibri"/>
                  <a:sym typeface="Calibri"/>
                </a:rPr>
                <a:t>Garantir destinação de verba no plano plurianual da Fiocruz. </a:t>
              </a:r>
              <a:r>
                <a:rPr b="1" lang="pt-BR" sz="1300">
                  <a:solidFill>
                    <a:srgbClr val="2F2F2F"/>
                  </a:solidFill>
                  <a:highlight>
                    <a:srgbClr val="FFFF00"/>
                  </a:highlight>
                  <a:latin typeface="Calibri"/>
                  <a:ea typeface="Calibri"/>
                  <a:cs typeface="Calibri"/>
                  <a:sym typeface="Calibri"/>
                </a:rPr>
                <a:t>(Fase 1)</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27 -</a:t>
              </a:r>
              <a:r>
                <a:rPr lang="pt-BR" sz="1300">
                  <a:solidFill>
                    <a:schemeClr val="dk1"/>
                  </a:solidFill>
                  <a:latin typeface="Calibri"/>
                  <a:ea typeface="Calibri"/>
                  <a:cs typeface="Calibri"/>
                  <a:sym typeface="Calibri"/>
                </a:rPr>
                <a:t> Definir vagas de concurso para novos perfis profissionais vinculados a gestão de dados. </a:t>
              </a:r>
              <a:r>
                <a:rPr b="1" lang="pt-BR" sz="1300">
                  <a:solidFill>
                    <a:srgbClr val="2F2F2F"/>
                  </a:solidFill>
                  <a:highlight>
                    <a:srgbClr val="00FF00"/>
                  </a:highlight>
                  <a:latin typeface="Calibri"/>
                  <a:ea typeface="Calibri"/>
                  <a:cs typeface="Calibri"/>
                  <a:sym typeface="Calibri"/>
                </a:rPr>
                <a:t>(Fase 2)</a:t>
              </a:r>
              <a:endParaRPr sz="1300">
                <a:solidFill>
                  <a:schemeClr val="dk1"/>
                </a:solidFill>
                <a:highlight>
                  <a:srgbClr val="00FF00"/>
                </a:highlight>
                <a:latin typeface="Calibri"/>
                <a:ea typeface="Calibri"/>
                <a:cs typeface="Calibri"/>
                <a:sym typeface="Calibri"/>
              </a:endParaRPr>
            </a:p>
            <a:p>
              <a:pPr indent="0" lvl="0" marL="0" rtl="0" algn="just">
                <a:lnSpc>
                  <a:spcPct val="115000"/>
                </a:lnSpc>
                <a:spcBef>
                  <a:spcPts val="0"/>
                </a:spcBef>
                <a:spcAft>
                  <a:spcPts val="0"/>
                </a:spcAft>
                <a:buNone/>
              </a:pPr>
              <a:r>
                <a:t/>
              </a:r>
              <a:endParaRPr b="1" sz="1300">
                <a:solidFill>
                  <a:schemeClr val="dk1"/>
                </a:solidFill>
                <a:latin typeface="Calibri"/>
                <a:ea typeface="Calibri"/>
                <a:cs typeface="Calibri"/>
                <a:sym typeface="Calibri"/>
              </a:endParaRPr>
            </a:p>
          </p:txBody>
        </p:sp>
      </p:grpSp>
      <p:sp>
        <p:nvSpPr>
          <p:cNvPr id="603" name="Google Shape;603;p56"/>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7" name="Shape 607"/>
        <p:cNvGrpSpPr/>
        <p:nvPr/>
      </p:nvGrpSpPr>
      <p:grpSpPr>
        <a:xfrm>
          <a:off x="0" y="0"/>
          <a:ext cx="0" cy="0"/>
          <a:chOff x="0" y="0"/>
          <a:chExt cx="0" cy="0"/>
        </a:xfrm>
      </p:grpSpPr>
      <p:grpSp>
        <p:nvGrpSpPr>
          <p:cNvPr id="608" name="Google Shape;608;p57"/>
          <p:cNvGrpSpPr/>
          <p:nvPr/>
        </p:nvGrpSpPr>
        <p:grpSpPr>
          <a:xfrm>
            <a:off x="327434" y="0"/>
            <a:ext cx="8644500" cy="4654444"/>
            <a:chOff x="0" y="0"/>
            <a:chExt cx="8644500" cy="4654444"/>
          </a:xfrm>
        </p:grpSpPr>
        <p:sp>
          <p:nvSpPr>
            <p:cNvPr id="609" name="Google Shape;609;p57"/>
            <p:cNvSpPr/>
            <p:nvPr/>
          </p:nvSpPr>
          <p:spPr>
            <a:xfrm>
              <a:off x="0" y="0"/>
              <a:ext cx="8644500" cy="19248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0" name="Google Shape;610;p57"/>
            <p:cNvSpPr txBox="1"/>
            <p:nvPr/>
          </p:nvSpPr>
          <p:spPr>
            <a:xfrm>
              <a:off x="0" y="481195"/>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5 – Ambiente de Pesquisa Digital Integrado e Sustentável</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611" name="Google Shape;611;p57"/>
            <p:cNvSpPr/>
            <p:nvPr/>
          </p:nvSpPr>
          <p:spPr>
            <a:xfrm>
              <a:off x="0" y="1424496"/>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2" name="Google Shape;612;p57"/>
            <p:cNvSpPr txBox="1"/>
            <p:nvPr/>
          </p:nvSpPr>
          <p:spPr>
            <a:xfrm>
              <a:off x="0" y="1424496"/>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O avanço, democratização e incremento da produtividade e do conhecimento científico implica no desenvolvimento e na sustentabilidade de plataformas digitais colaborativas. As novas práticas de produção de conhecimento demandam infraestruturas voltadas ao compartilhamento e vinculação de grandes volumes de dados – tanto administrativos como gerados a partir de pesquisas científicas, e a interação entre pesquisadores de diferentes instituições e campos de conhecimento</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613" name="Google Shape;613;p57"/>
            <p:cNvSpPr/>
            <p:nvPr/>
          </p:nvSpPr>
          <p:spPr>
            <a:xfrm>
              <a:off x="3993732" y="870004"/>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4" name="Google Shape;614;p57"/>
            <p:cNvSpPr txBox="1"/>
            <p:nvPr/>
          </p:nvSpPr>
          <p:spPr>
            <a:xfrm>
              <a:off x="3993732" y="1184770"/>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615" name="Google Shape;615;p57"/>
            <p:cNvSpPr/>
            <p:nvPr/>
          </p:nvSpPr>
          <p:spPr>
            <a:xfrm>
              <a:off x="3993732" y="184404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57"/>
            <p:cNvSpPr txBox="1"/>
            <p:nvPr/>
          </p:nvSpPr>
          <p:spPr>
            <a:xfrm>
              <a:off x="3993732" y="1844044"/>
              <a:ext cx="3993600" cy="28104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D. 5.1  - </a:t>
              </a:r>
              <a:r>
                <a:rPr lang="pt-BR" sz="1300">
                  <a:solidFill>
                    <a:schemeClr val="dk1"/>
                  </a:solidFill>
                  <a:latin typeface="Calibri"/>
                  <a:ea typeface="Calibri"/>
                  <a:cs typeface="Calibri"/>
                  <a:sym typeface="Calibri"/>
                </a:rPr>
                <a:t>Prover a estabilidade organizacional, física e econômica necessária para o desenvolvimento sustentável de plataforma digital própria de depósito, processamento, integração, acesso, compartilhamento, análise e preservação de dados, de maneira confiável. </a:t>
              </a:r>
              <a:endParaRPr sz="1300">
                <a:solidFill>
                  <a:schemeClr val="dk1"/>
                </a:solidFill>
                <a:latin typeface="Calibri"/>
                <a:ea typeface="Calibri"/>
                <a:cs typeface="Calibri"/>
                <a:sym typeface="Calibri"/>
              </a:endParaRPr>
            </a:p>
            <a:p>
              <a:pPr indent="-311150" lvl="0" marL="457200" rtl="0" algn="just">
                <a:lnSpc>
                  <a:spcPct val="115000"/>
                </a:lnSpc>
                <a:spcBef>
                  <a:spcPts val="110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28 - </a:t>
              </a:r>
              <a:r>
                <a:rPr lang="pt-BR" sz="1300">
                  <a:solidFill>
                    <a:schemeClr val="dk1"/>
                  </a:solidFill>
                  <a:latin typeface="Calibri"/>
                  <a:ea typeface="Calibri"/>
                  <a:cs typeface="Calibri"/>
                  <a:sym typeface="Calibri"/>
                </a:rPr>
                <a:t>Assumir como agenda prioritária do Comitê de Governança Digital a implantação e manutenção do Ambiente de Pesquisa Digital Integrado e Sustentável. </a:t>
              </a:r>
              <a:r>
                <a:rPr b="1" lang="pt-BR" sz="1300">
                  <a:solidFill>
                    <a:srgbClr val="2F2F2F"/>
                  </a:solidFill>
                  <a:highlight>
                    <a:srgbClr val="FFFF00"/>
                  </a:highlight>
                  <a:latin typeface="Calibri"/>
                  <a:ea typeface="Calibri"/>
                  <a:cs typeface="Calibri"/>
                  <a:sym typeface="Calibri"/>
                </a:rPr>
                <a:t>(Fase 1)</a:t>
              </a:r>
              <a:endParaRPr sz="1100">
                <a:latin typeface="Open Sans"/>
                <a:ea typeface="Open Sans"/>
                <a:cs typeface="Open Sans"/>
                <a:sym typeface="Open Sans"/>
              </a:endParaRPr>
            </a:p>
            <a:p>
              <a:pPr indent="0" lvl="0" marL="0" marR="0" rtl="0" algn="l">
                <a:lnSpc>
                  <a:spcPct val="100000"/>
                </a:lnSpc>
                <a:spcBef>
                  <a:spcPts val="110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0" name="Shape 620"/>
        <p:cNvGrpSpPr/>
        <p:nvPr/>
      </p:nvGrpSpPr>
      <p:grpSpPr>
        <a:xfrm>
          <a:off x="0" y="0"/>
          <a:ext cx="0" cy="0"/>
          <a:chOff x="0" y="0"/>
          <a:chExt cx="0" cy="0"/>
        </a:xfrm>
      </p:grpSpPr>
      <p:grpSp>
        <p:nvGrpSpPr>
          <p:cNvPr id="621" name="Google Shape;621;p58"/>
          <p:cNvGrpSpPr/>
          <p:nvPr/>
        </p:nvGrpSpPr>
        <p:grpSpPr>
          <a:xfrm>
            <a:off x="516657" y="108223"/>
            <a:ext cx="8644500" cy="4667733"/>
            <a:chOff x="0" y="20023"/>
            <a:chExt cx="8644500" cy="4667733"/>
          </a:xfrm>
        </p:grpSpPr>
        <p:sp>
          <p:nvSpPr>
            <p:cNvPr id="622" name="Google Shape;622;p58"/>
            <p:cNvSpPr/>
            <p:nvPr/>
          </p:nvSpPr>
          <p:spPr>
            <a:xfrm>
              <a:off x="0" y="20023"/>
              <a:ext cx="8644500" cy="14919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3" name="Google Shape;623;p58"/>
            <p:cNvSpPr txBox="1"/>
            <p:nvPr/>
          </p:nvSpPr>
          <p:spPr>
            <a:xfrm>
              <a:off x="0" y="392992"/>
              <a:ext cx="8271600" cy="7458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6 – Ciência cidadã, democracia e desenvolvimento</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624" name="Google Shape;624;p58"/>
            <p:cNvSpPr/>
            <p:nvPr/>
          </p:nvSpPr>
          <p:spPr>
            <a:xfrm>
              <a:off x="0" y="1125172"/>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5" name="Google Shape;625;p58"/>
            <p:cNvSpPr txBox="1"/>
            <p:nvPr/>
          </p:nvSpPr>
          <p:spPr>
            <a:xfrm>
              <a:off x="0" y="1125172"/>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ciência</a:t>
              </a:r>
              <a:r>
                <a:rPr b="0" i="0" lang="pt-BR" sz="1200" u="none" cap="none" strike="noStrike">
                  <a:solidFill>
                    <a:srgbClr val="000000"/>
                  </a:solidFill>
                  <a:latin typeface="Open Sans"/>
                  <a:ea typeface="Open Sans"/>
                  <a:cs typeface="Open Sans"/>
                  <a:sym typeface="Open Sans"/>
                </a:rPr>
                <a:t> está a </a:t>
              </a:r>
              <a:r>
                <a:rPr b="1" i="0" lang="pt-BR" sz="1200" u="none" cap="none" strike="noStrike">
                  <a:solidFill>
                    <a:srgbClr val="000000"/>
                  </a:solidFill>
                  <a:latin typeface="Open Sans"/>
                  <a:ea typeface="Open Sans"/>
                  <a:cs typeface="Open Sans"/>
                  <a:sym typeface="Open Sans"/>
                </a:rPr>
                <a:t>serviço</a:t>
              </a:r>
              <a:r>
                <a:rPr b="0" i="0" lang="pt-BR" sz="1200" u="none" cap="none" strike="noStrike">
                  <a:solidFill>
                    <a:srgbClr val="000000"/>
                  </a:solidFill>
                  <a:latin typeface="Open Sans"/>
                  <a:ea typeface="Open Sans"/>
                  <a:cs typeface="Open Sans"/>
                  <a:sym typeface="Open Sans"/>
                </a:rPr>
                <a:t> 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pesquisa científica</a:t>
              </a:r>
              <a:r>
                <a:rPr b="0" i="0" lang="pt-BR" sz="1200" u="none" cap="none" strike="noStrike">
                  <a:solidFill>
                    <a:srgbClr val="000000"/>
                  </a:solidFill>
                  <a:latin typeface="Open Sans"/>
                  <a:ea typeface="Open Sans"/>
                  <a:cs typeface="Open Sans"/>
                  <a:sym typeface="Open Sans"/>
                </a:rPr>
                <a:t> deve </a:t>
              </a:r>
              <a:r>
                <a:rPr b="1" i="0" lang="pt-BR" sz="1200" u="none" cap="none" strike="noStrike">
                  <a:solidFill>
                    <a:srgbClr val="000000"/>
                  </a:solidFill>
                  <a:latin typeface="Open Sans"/>
                  <a:ea typeface="Open Sans"/>
                  <a:cs typeface="Open Sans"/>
                  <a:sym typeface="Open Sans"/>
                </a:rPr>
                <a:t>construir</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adotar</a:t>
              </a:r>
              <a:r>
                <a:rPr b="0" i="0" lang="pt-BR" sz="1200" u="none" cap="none" strike="noStrike">
                  <a:solidFill>
                    <a:srgbClr val="000000"/>
                  </a:solidFill>
                  <a:latin typeface="Open Sans"/>
                  <a:ea typeface="Open Sans"/>
                  <a:cs typeface="Open Sans"/>
                  <a:sym typeface="Open Sans"/>
                </a:rPr>
                <a:t> os meios para </a:t>
              </a:r>
              <a:r>
                <a:rPr b="1" i="0" lang="pt-BR" sz="1200" u="none" cap="none" strike="noStrike">
                  <a:solidFill>
                    <a:srgbClr val="000000"/>
                  </a:solidFill>
                  <a:latin typeface="Open Sans"/>
                  <a:ea typeface="Open Sans"/>
                  <a:cs typeface="Open Sans"/>
                  <a:sym typeface="Open Sans"/>
                </a:rPr>
                <a:t>promover</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participação cidadã</a:t>
              </a:r>
              <a:r>
                <a:rPr b="0" i="0" lang="pt-BR" sz="1200" u="none" cap="none" strike="noStrike">
                  <a:solidFill>
                    <a:srgbClr val="000000"/>
                  </a:solidFill>
                  <a:latin typeface="Open Sans"/>
                  <a:ea typeface="Open Sans"/>
                  <a:cs typeface="Open Sans"/>
                  <a:sym typeface="Open Sans"/>
                </a:rPr>
                <a:t>, vinculando-se às </a:t>
              </a:r>
              <a:r>
                <a:rPr b="1" i="0" lang="pt-BR" sz="1200" u="none" cap="none" strike="noStrike">
                  <a:solidFill>
                    <a:srgbClr val="000000"/>
                  </a:solidFill>
                  <a:latin typeface="Open Sans"/>
                  <a:ea typeface="Open Sans"/>
                  <a:cs typeface="Open Sans"/>
                  <a:sym typeface="Open Sans"/>
                </a:rPr>
                <a:t>demandas coletivas</a:t>
              </a:r>
              <a:r>
                <a:rPr b="0" i="0" lang="pt-BR" sz="1200" u="none" cap="none" strike="noStrike">
                  <a:solidFill>
                    <a:srgbClr val="000000"/>
                  </a:solidFill>
                  <a:latin typeface="Open Sans"/>
                  <a:ea typeface="Open Sans"/>
                  <a:cs typeface="Open Sans"/>
                  <a:sym typeface="Open Sans"/>
                </a:rPr>
                <a:t>, à </a:t>
              </a:r>
              <a:r>
                <a:rPr b="1" i="0" lang="pt-BR" sz="1200" u="none" cap="none" strike="noStrike">
                  <a:solidFill>
                    <a:srgbClr val="000000"/>
                  </a:solidFill>
                  <a:latin typeface="Open Sans"/>
                  <a:ea typeface="Open Sans"/>
                  <a:cs typeface="Open Sans"/>
                  <a:sym typeface="Open Sans"/>
                </a:rPr>
                <a:t>resolução de problemas</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geração</a:t>
              </a:r>
              <a:r>
                <a:rPr b="0" i="0" lang="pt-BR" sz="1200" u="none" cap="none" strike="noStrike">
                  <a:solidFill>
                    <a:srgbClr val="000000"/>
                  </a:solidFill>
                  <a:latin typeface="Open Sans"/>
                  <a:ea typeface="Open Sans"/>
                  <a:cs typeface="Open Sans"/>
                  <a:sym typeface="Open Sans"/>
                </a:rPr>
                <a:t> de </a:t>
              </a:r>
              <a:r>
                <a:rPr b="1" i="0" lang="pt-BR" sz="1200" u="none" cap="none" strike="noStrike">
                  <a:solidFill>
                    <a:srgbClr val="000000"/>
                  </a:solidFill>
                  <a:latin typeface="Open Sans"/>
                  <a:ea typeface="Open Sans"/>
                  <a:cs typeface="Open Sans"/>
                  <a:sym typeface="Open Sans"/>
                </a:rPr>
                <a:t>benefícios</a:t>
              </a:r>
              <a:r>
                <a:rPr b="0" i="0" lang="pt-BR" sz="1200" u="none" cap="none" strike="noStrike">
                  <a:solidFill>
                    <a:srgbClr val="000000"/>
                  </a:solidFill>
                  <a:latin typeface="Open Sans"/>
                  <a:ea typeface="Open Sans"/>
                  <a:cs typeface="Open Sans"/>
                  <a:sym typeface="Open Sans"/>
                </a:rPr>
                <a:t> para 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e o </a:t>
              </a:r>
              <a:r>
                <a:rPr b="1" i="0" lang="pt-BR" sz="1200" u="none" cap="none" strike="noStrike">
                  <a:solidFill>
                    <a:srgbClr val="000000"/>
                  </a:solidFill>
                  <a:latin typeface="Open Sans"/>
                  <a:ea typeface="Open Sans"/>
                  <a:cs typeface="Open Sans"/>
                  <a:sym typeface="Open Sans"/>
                </a:rPr>
                <a:t>fortalecimento do SUS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626" name="Google Shape;626;p58"/>
            <p:cNvSpPr/>
            <p:nvPr/>
          </p:nvSpPr>
          <p:spPr>
            <a:xfrm>
              <a:off x="3993732" y="783168"/>
              <a:ext cx="4650600" cy="10923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58"/>
            <p:cNvSpPr txBox="1"/>
            <p:nvPr/>
          </p:nvSpPr>
          <p:spPr>
            <a:xfrm>
              <a:off x="3993732" y="1056243"/>
              <a:ext cx="4377600" cy="5460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628" name="Google Shape;628;p58"/>
            <p:cNvSpPr/>
            <p:nvPr/>
          </p:nvSpPr>
          <p:spPr>
            <a:xfrm>
              <a:off x="4029416" y="1577656"/>
              <a:ext cx="3922500" cy="31101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58"/>
            <p:cNvSpPr txBox="1"/>
            <p:nvPr/>
          </p:nvSpPr>
          <p:spPr>
            <a:xfrm>
              <a:off x="4029416" y="1577656"/>
              <a:ext cx="3922500" cy="31101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Clr>
                  <a:schemeClr val="dk1"/>
                </a:buClr>
                <a:buSzPts val="1100"/>
                <a:buFont typeface="Arial"/>
                <a:buNone/>
              </a:pPr>
              <a:r>
                <a:rPr b="1" lang="pt-BR" sz="1200">
                  <a:solidFill>
                    <a:schemeClr val="dk1"/>
                  </a:solidFill>
                  <a:latin typeface="Calibri"/>
                  <a:ea typeface="Calibri"/>
                  <a:cs typeface="Calibri"/>
                  <a:sym typeface="Calibri"/>
                </a:rPr>
                <a:t>D 6.1 - </a:t>
              </a:r>
              <a:r>
                <a:rPr lang="pt-BR" sz="1200">
                  <a:solidFill>
                    <a:schemeClr val="dk1"/>
                  </a:solidFill>
                  <a:latin typeface="Calibri"/>
                  <a:ea typeface="Calibri"/>
                  <a:cs typeface="Calibri"/>
                  <a:sym typeface="Calibri"/>
                </a:rPr>
                <a:t>Fomentar </a:t>
              </a:r>
              <a:r>
                <a:rPr lang="pt-BR" sz="1200">
                  <a:solidFill>
                    <a:srgbClr val="2F2F2F"/>
                  </a:solidFill>
                  <a:latin typeface="Calibri"/>
                  <a:ea typeface="Calibri"/>
                  <a:cs typeface="Calibri"/>
                  <a:sym typeface="Calibri"/>
                </a:rPr>
                <a:t>as boas práticas de comunicação da pesquisa na perspectiva da ciência aberta por meio </a:t>
              </a:r>
              <a:r>
                <a:rPr lang="pt-BR" sz="1200">
                  <a:solidFill>
                    <a:schemeClr val="dk1"/>
                  </a:solidFill>
                  <a:latin typeface="Calibri"/>
                  <a:ea typeface="Calibri"/>
                  <a:cs typeface="Calibri"/>
                  <a:sym typeface="Calibri"/>
                </a:rPr>
                <a:t>da disponibilização dos dados que embasam os artigos publicados em revistas científicas da Fiocruz e da sua produção científica, favorecendo o compartilhamento de informação relevante para diversos públicos. </a:t>
              </a:r>
              <a:endParaRPr sz="12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sz="12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rPr b="1" lang="pt-BR" sz="1200">
                  <a:solidFill>
                    <a:schemeClr val="dk1"/>
                  </a:solidFill>
                  <a:latin typeface="Calibri"/>
                  <a:ea typeface="Calibri"/>
                  <a:cs typeface="Calibri"/>
                  <a:sym typeface="Calibri"/>
                </a:rPr>
                <a:t>D 6.2 - </a:t>
              </a:r>
              <a:r>
                <a:rPr lang="pt-BR" sz="1200">
                  <a:solidFill>
                    <a:schemeClr val="dk1"/>
                  </a:solidFill>
                  <a:latin typeface="Calibri"/>
                  <a:ea typeface="Calibri"/>
                  <a:cs typeface="Calibri"/>
                  <a:sym typeface="Calibri"/>
                </a:rPr>
                <a:t>Adotar metodologias que fortaleçam a participação da sociedade na construção coletiva do conhecimento, fomentando a articulação entre pesquisa científica, comunidades e organizações, priorizando as demandas dos cidadãos e a comunicação dos resultados de pesquisa, de forma democrática e transparente, especialmente entre os participantes dos estudos. </a:t>
              </a:r>
              <a:endParaRPr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100"/>
                <a:buFont typeface="Arial"/>
                <a:buNone/>
              </a:pPr>
              <a:r>
                <a:t/>
              </a:r>
              <a:endParaRPr sz="110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630" name="Google Shape;630;p5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4" name="Shape 634"/>
        <p:cNvGrpSpPr/>
        <p:nvPr/>
      </p:nvGrpSpPr>
      <p:grpSpPr>
        <a:xfrm>
          <a:off x="0" y="0"/>
          <a:ext cx="0" cy="0"/>
          <a:chOff x="0" y="0"/>
          <a:chExt cx="0" cy="0"/>
        </a:xfrm>
      </p:grpSpPr>
      <p:grpSp>
        <p:nvGrpSpPr>
          <p:cNvPr id="635" name="Google Shape;635;p59"/>
          <p:cNvGrpSpPr/>
          <p:nvPr/>
        </p:nvGrpSpPr>
        <p:grpSpPr>
          <a:xfrm>
            <a:off x="516657" y="108223"/>
            <a:ext cx="8644500" cy="4667733"/>
            <a:chOff x="0" y="20023"/>
            <a:chExt cx="8644500" cy="4667733"/>
          </a:xfrm>
        </p:grpSpPr>
        <p:sp>
          <p:nvSpPr>
            <p:cNvPr id="636" name="Google Shape;636;p59"/>
            <p:cNvSpPr/>
            <p:nvPr/>
          </p:nvSpPr>
          <p:spPr>
            <a:xfrm>
              <a:off x="0" y="20023"/>
              <a:ext cx="8644500" cy="14919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59"/>
            <p:cNvSpPr txBox="1"/>
            <p:nvPr/>
          </p:nvSpPr>
          <p:spPr>
            <a:xfrm>
              <a:off x="0" y="392992"/>
              <a:ext cx="8271600" cy="7458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6 – Ciência cidadã, democracia e desenvolvimento</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638" name="Google Shape;638;p59"/>
            <p:cNvSpPr/>
            <p:nvPr/>
          </p:nvSpPr>
          <p:spPr>
            <a:xfrm>
              <a:off x="0" y="1125172"/>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59"/>
            <p:cNvSpPr txBox="1"/>
            <p:nvPr/>
          </p:nvSpPr>
          <p:spPr>
            <a:xfrm>
              <a:off x="0" y="1125172"/>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ciência</a:t>
              </a:r>
              <a:r>
                <a:rPr b="0" i="0" lang="pt-BR" sz="1200" u="none" cap="none" strike="noStrike">
                  <a:solidFill>
                    <a:srgbClr val="000000"/>
                  </a:solidFill>
                  <a:latin typeface="Open Sans"/>
                  <a:ea typeface="Open Sans"/>
                  <a:cs typeface="Open Sans"/>
                  <a:sym typeface="Open Sans"/>
                </a:rPr>
                <a:t> está a </a:t>
              </a:r>
              <a:r>
                <a:rPr b="1" i="0" lang="pt-BR" sz="1200" u="none" cap="none" strike="noStrike">
                  <a:solidFill>
                    <a:srgbClr val="000000"/>
                  </a:solidFill>
                  <a:latin typeface="Open Sans"/>
                  <a:ea typeface="Open Sans"/>
                  <a:cs typeface="Open Sans"/>
                  <a:sym typeface="Open Sans"/>
                </a:rPr>
                <a:t>serviço</a:t>
              </a:r>
              <a:r>
                <a:rPr b="0" i="0" lang="pt-BR" sz="1200" u="none" cap="none" strike="noStrike">
                  <a:solidFill>
                    <a:srgbClr val="000000"/>
                  </a:solidFill>
                  <a:latin typeface="Open Sans"/>
                  <a:ea typeface="Open Sans"/>
                  <a:cs typeface="Open Sans"/>
                  <a:sym typeface="Open Sans"/>
                </a:rPr>
                <a:t> da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pesquisa científica</a:t>
              </a:r>
              <a:r>
                <a:rPr b="0" i="0" lang="pt-BR" sz="1200" u="none" cap="none" strike="noStrike">
                  <a:solidFill>
                    <a:srgbClr val="000000"/>
                  </a:solidFill>
                  <a:latin typeface="Open Sans"/>
                  <a:ea typeface="Open Sans"/>
                  <a:cs typeface="Open Sans"/>
                  <a:sym typeface="Open Sans"/>
                </a:rPr>
                <a:t> deve </a:t>
              </a:r>
              <a:r>
                <a:rPr b="1" i="0" lang="pt-BR" sz="1200" u="none" cap="none" strike="noStrike">
                  <a:solidFill>
                    <a:srgbClr val="000000"/>
                  </a:solidFill>
                  <a:latin typeface="Open Sans"/>
                  <a:ea typeface="Open Sans"/>
                  <a:cs typeface="Open Sans"/>
                  <a:sym typeface="Open Sans"/>
                </a:rPr>
                <a:t>construir</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adotar</a:t>
              </a:r>
              <a:r>
                <a:rPr b="0" i="0" lang="pt-BR" sz="1200" u="none" cap="none" strike="noStrike">
                  <a:solidFill>
                    <a:srgbClr val="000000"/>
                  </a:solidFill>
                  <a:latin typeface="Open Sans"/>
                  <a:ea typeface="Open Sans"/>
                  <a:cs typeface="Open Sans"/>
                  <a:sym typeface="Open Sans"/>
                </a:rPr>
                <a:t> os meios para </a:t>
              </a:r>
              <a:r>
                <a:rPr b="1" i="0" lang="pt-BR" sz="1200" u="none" cap="none" strike="noStrike">
                  <a:solidFill>
                    <a:srgbClr val="000000"/>
                  </a:solidFill>
                  <a:latin typeface="Open Sans"/>
                  <a:ea typeface="Open Sans"/>
                  <a:cs typeface="Open Sans"/>
                  <a:sym typeface="Open Sans"/>
                </a:rPr>
                <a:t>promover</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participação cidadã</a:t>
              </a:r>
              <a:r>
                <a:rPr b="0" i="0" lang="pt-BR" sz="1200" u="none" cap="none" strike="noStrike">
                  <a:solidFill>
                    <a:srgbClr val="000000"/>
                  </a:solidFill>
                  <a:latin typeface="Open Sans"/>
                  <a:ea typeface="Open Sans"/>
                  <a:cs typeface="Open Sans"/>
                  <a:sym typeface="Open Sans"/>
                </a:rPr>
                <a:t>, vinculando-se às </a:t>
              </a:r>
              <a:r>
                <a:rPr b="1" i="0" lang="pt-BR" sz="1200" u="none" cap="none" strike="noStrike">
                  <a:solidFill>
                    <a:srgbClr val="000000"/>
                  </a:solidFill>
                  <a:latin typeface="Open Sans"/>
                  <a:ea typeface="Open Sans"/>
                  <a:cs typeface="Open Sans"/>
                  <a:sym typeface="Open Sans"/>
                </a:rPr>
                <a:t>demandas coletivas</a:t>
              </a:r>
              <a:r>
                <a:rPr b="0" i="0" lang="pt-BR" sz="1200" u="none" cap="none" strike="noStrike">
                  <a:solidFill>
                    <a:srgbClr val="000000"/>
                  </a:solidFill>
                  <a:latin typeface="Open Sans"/>
                  <a:ea typeface="Open Sans"/>
                  <a:cs typeface="Open Sans"/>
                  <a:sym typeface="Open Sans"/>
                </a:rPr>
                <a:t>, à </a:t>
              </a:r>
              <a:r>
                <a:rPr b="1" i="0" lang="pt-BR" sz="1200" u="none" cap="none" strike="noStrike">
                  <a:solidFill>
                    <a:srgbClr val="000000"/>
                  </a:solidFill>
                  <a:latin typeface="Open Sans"/>
                  <a:ea typeface="Open Sans"/>
                  <a:cs typeface="Open Sans"/>
                  <a:sym typeface="Open Sans"/>
                </a:rPr>
                <a:t>resolução de problemas</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geração</a:t>
              </a:r>
              <a:r>
                <a:rPr b="0" i="0" lang="pt-BR" sz="1200" u="none" cap="none" strike="noStrike">
                  <a:solidFill>
                    <a:srgbClr val="000000"/>
                  </a:solidFill>
                  <a:latin typeface="Open Sans"/>
                  <a:ea typeface="Open Sans"/>
                  <a:cs typeface="Open Sans"/>
                  <a:sym typeface="Open Sans"/>
                </a:rPr>
                <a:t> de </a:t>
              </a:r>
              <a:r>
                <a:rPr b="1" i="0" lang="pt-BR" sz="1200" u="none" cap="none" strike="noStrike">
                  <a:solidFill>
                    <a:srgbClr val="000000"/>
                  </a:solidFill>
                  <a:latin typeface="Open Sans"/>
                  <a:ea typeface="Open Sans"/>
                  <a:cs typeface="Open Sans"/>
                  <a:sym typeface="Open Sans"/>
                </a:rPr>
                <a:t>benefícios</a:t>
              </a:r>
              <a:r>
                <a:rPr b="0" i="0" lang="pt-BR" sz="1200" u="none" cap="none" strike="noStrike">
                  <a:solidFill>
                    <a:srgbClr val="000000"/>
                  </a:solidFill>
                  <a:latin typeface="Open Sans"/>
                  <a:ea typeface="Open Sans"/>
                  <a:cs typeface="Open Sans"/>
                  <a:sym typeface="Open Sans"/>
                </a:rPr>
                <a:t> para 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e o </a:t>
              </a:r>
              <a:r>
                <a:rPr b="1" i="0" lang="pt-BR" sz="1200" u="none" cap="none" strike="noStrike">
                  <a:solidFill>
                    <a:srgbClr val="000000"/>
                  </a:solidFill>
                  <a:latin typeface="Open Sans"/>
                  <a:ea typeface="Open Sans"/>
                  <a:cs typeface="Open Sans"/>
                  <a:sym typeface="Open Sans"/>
                </a:rPr>
                <a:t>fortalecimento do SUS</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640" name="Google Shape;640;p59"/>
            <p:cNvSpPr/>
            <p:nvPr/>
          </p:nvSpPr>
          <p:spPr>
            <a:xfrm>
              <a:off x="3993732" y="783168"/>
              <a:ext cx="4650600" cy="10923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1" name="Google Shape;641;p59"/>
            <p:cNvSpPr txBox="1"/>
            <p:nvPr/>
          </p:nvSpPr>
          <p:spPr>
            <a:xfrm>
              <a:off x="3993732" y="1056243"/>
              <a:ext cx="4377600" cy="5460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642" name="Google Shape;642;p59"/>
            <p:cNvSpPr/>
            <p:nvPr/>
          </p:nvSpPr>
          <p:spPr>
            <a:xfrm>
              <a:off x="4029416" y="1577656"/>
              <a:ext cx="3922500" cy="31101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59"/>
            <p:cNvSpPr txBox="1"/>
            <p:nvPr/>
          </p:nvSpPr>
          <p:spPr>
            <a:xfrm>
              <a:off x="4029416" y="1577656"/>
              <a:ext cx="3922500" cy="3110100"/>
            </a:xfrm>
            <a:prstGeom prst="rect">
              <a:avLst/>
            </a:prstGeom>
            <a:noFill/>
            <a:ln>
              <a:noFill/>
            </a:ln>
          </p:spPr>
          <p:txBody>
            <a:bodyPr anchorCtr="0" anchor="t" bIns="41900" lIns="41900" spcFirstLastPara="1" rIns="41900" wrap="square" tIns="41900">
              <a:noAutofit/>
            </a:bodyPr>
            <a:lstStyle/>
            <a:p>
              <a:pPr indent="-304800" lvl="0" marL="914400" rtl="0" algn="just">
                <a:lnSpc>
                  <a:spcPct val="115000"/>
                </a:lnSpc>
                <a:spcBef>
                  <a:spcPts val="0"/>
                </a:spcBef>
                <a:spcAft>
                  <a:spcPts val="0"/>
                </a:spcAft>
                <a:buClr>
                  <a:schemeClr val="dk1"/>
                </a:buClr>
                <a:buSzPts val="1200"/>
                <a:buFont typeface="Calibri"/>
                <a:buChar char="●"/>
              </a:pPr>
              <a:r>
                <a:rPr b="1" lang="pt-BR" sz="1200">
                  <a:solidFill>
                    <a:schemeClr val="dk1"/>
                  </a:solidFill>
                  <a:latin typeface="Calibri"/>
                  <a:ea typeface="Calibri"/>
                  <a:cs typeface="Calibri"/>
                  <a:sym typeface="Calibri"/>
                </a:rPr>
                <a:t>A 32 -</a:t>
              </a:r>
              <a:r>
                <a:rPr lang="pt-BR" sz="1200">
                  <a:solidFill>
                    <a:schemeClr val="dk1"/>
                  </a:solidFill>
                  <a:latin typeface="Calibri"/>
                  <a:ea typeface="Calibri"/>
                  <a:cs typeface="Calibri"/>
                  <a:sym typeface="Calibri"/>
                </a:rPr>
                <a:t> Implementar políticas editoriais que exigem o depósito de dados referentes aos artigos financiados pela Fiocruz. </a:t>
              </a:r>
              <a:r>
                <a:rPr b="1" lang="pt-BR" sz="1200">
                  <a:solidFill>
                    <a:schemeClr val="dk1"/>
                  </a:solidFill>
                  <a:highlight>
                    <a:srgbClr val="00FF00"/>
                  </a:highlight>
                  <a:latin typeface="Calibri"/>
                  <a:ea typeface="Calibri"/>
                  <a:cs typeface="Calibri"/>
                  <a:sym typeface="Calibri"/>
                </a:rPr>
                <a:t> (Fase 2) </a:t>
              </a:r>
              <a:endParaRPr sz="1200">
                <a:solidFill>
                  <a:schemeClr val="dk1"/>
                </a:solidFill>
                <a:latin typeface="Calibri"/>
                <a:ea typeface="Calibri"/>
                <a:cs typeface="Calibri"/>
                <a:sym typeface="Calibri"/>
              </a:endParaRPr>
            </a:p>
            <a:p>
              <a:pPr indent="-304800" lvl="0" marL="914400" rtl="0" algn="just">
                <a:lnSpc>
                  <a:spcPct val="115000"/>
                </a:lnSpc>
                <a:spcBef>
                  <a:spcPts val="0"/>
                </a:spcBef>
                <a:spcAft>
                  <a:spcPts val="0"/>
                </a:spcAft>
                <a:buClr>
                  <a:schemeClr val="dk1"/>
                </a:buClr>
                <a:buSzPts val="1200"/>
                <a:buFont typeface="Calibri"/>
                <a:buChar char="●"/>
              </a:pPr>
              <a:r>
                <a:rPr b="1" lang="pt-BR" sz="1200">
                  <a:solidFill>
                    <a:schemeClr val="dk1"/>
                  </a:solidFill>
                  <a:latin typeface="Calibri"/>
                  <a:ea typeface="Calibri"/>
                  <a:cs typeface="Calibri"/>
                  <a:sym typeface="Calibri"/>
                </a:rPr>
                <a:t>A 33 </a:t>
              </a:r>
              <a:r>
                <a:rPr lang="pt-BR" sz="1200">
                  <a:solidFill>
                    <a:schemeClr val="dk1"/>
                  </a:solidFill>
                  <a:latin typeface="Calibri"/>
                  <a:ea typeface="Calibri"/>
                  <a:cs typeface="Calibri"/>
                  <a:sym typeface="Calibri"/>
                </a:rPr>
                <a:t>- Implementar políticas editoriais que exigem o depósito de dados referentes a produção científica disponibilizada no repositório institucional Arca.</a:t>
              </a:r>
              <a:r>
                <a:rPr b="1" lang="pt-BR" sz="1200">
                  <a:solidFill>
                    <a:schemeClr val="dk1"/>
                  </a:solidFill>
                  <a:highlight>
                    <a:srgbClr val="00FF00"/>
                  </a:highlight>
                  <a:latin typeface="Calibri"/>
                  <a:ea typeface="Calibri"/>
                  <a:cs typeface="Calibri"/>
                  <a:sym typeface="Calibri"/>
                </a:rPr>
                <a:t> (Fase 2) </a:t>
              </a:r>
              <a:endParaRPr sz="1200">
                <a:solidFill>
                  <a:schemeClr val="dk1"/>
                </a:solidFill>
                <a:latin typeface="Calibri"/>
                <a:ea typeface="Calibri"/>
                <a:cs typeface="Calibri"/>
                <a:sym typeface="Calibri"/>
              </a:endParaRPr>
            </a:p>
            <a:p>
              <a:pPr indent="0" lvl="0" marL="0" rtl="0" algn="just">
                <a:lnSpc>
                  <a:spcPct val="115000"/>
                </a:lnSpc>
                <a:spcBef>
                  <a:spcPts val="0"/>
                </a:spcBef>
                <a:spcAft>
                  <a:spcPts val="0"/>
                </a:spcAft>
                <a:buClr>
                  <a:schemeClr val="dk1"/>
                </a:buClr>
                <a:buSzPts val="1100"/>
                <a:buFont typeface="Arial"/>
                <a:buNone/>
              </a:pPr>
              <a:r>
                <a:t/>
              </a:r>
              <a:endParaRPr b="1"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100"/>
                <a:buFont typeface="Arial"/>
                <a:buNone/>
              </a:pPr>
              <a:r>
                <a:t/>
              </a:r>
              <a:endParaRPr sz="110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644" name="Google Shape;644;p5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8" name="Shape 648"/>
        <p:cNvGrpSpPr/>
        <p:nvPr/>
      </p:nvGrpSpPr>
      <p:grpSpPr>
        <a:xfrm>
          <a:off x="0" y="0"/>
          <a:ext cx="0" cy="0"/>
          <a:chOff x="0" y="0"/>
          <a:chExt cx="0" cy="0"/>
        </a:xfrm>
      </p:grpSpPr>
      <p:grpSp>
        <p:nvGrpSpPr>
          <p:cNvPr id="649" name="Google Shape;649;p60"/>
          <p:cNvGrpSpPr/>
          <p:nvPr/>
        </p:nvGrpSpPr>
        <p:grpSpPr>
          <a:xfrm>
            <a:off x="327434" y="0"/>
            <a:ext cx="8644500" cy="4654444"/>
            <a:chOff x="0" y="0"/>
            <a:chExt cx="8644500" cy="4654444"/>
          </a:xfrm>
        </p:grpSpPr>
        <p:sp>
          <p:nvSpPr>
            <p:cNvPr id="650" name="Google Shape;650;p60"/>
            <p:cNvSpPr/>
            <p:nvPr/>
          </p:nvSpPr>
          <p:spPr>
            <a:xfrm>
              <a:off x="0" y="0"/>
              <a:ext cx="8644500" cy="1924800"/>
            </a:xfrm>
            <a:prstGeom prst="rightArrow">
              <a:avLst>
                <a:gd fmla="val 50000" name="adj1"/>
                <a:gd fmla="val 50000" name="adj2"/>
              </a:avLst>
            </a:prstGeom>
            <a:solidFill>
              <a:srgbClr val="57BB8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60"/>
            <p:cNvSpPr txBox="1"/>
            <p:nvPr/>
          </p:nvSpPr>
          <p:spPr>
            <a:xfrm>
              <a:off x="0" y="481195"/>
              <a:ext cx="8163300" cy="962400"/>
            </a:xfrm>
            <a:prstGeom prst="rect">
              <a:avLst/>
            </a:prstGeom>
            <a:noFill/>
            <a:ln>
              <a:noFill/>
            </a:ln>
          </p:spPr>
          <p:txBody>
            <a:bodyPr anchorCtr="0" anchor="ctr" bIns="199875" lIns="76200" spcFirstLastPara="1" rIns="254000" wrap="square" tIns="76200">
              <a:noAutofit/>
            </a:bodyPr>
            <a:lstStyle/>
            <a:p>
              <a:pPr indent="0" lvl="0" marL="0" marR="0" rtl="0" algn="l">
                <a:lnSpc>
                  <a:spcPct val="90000"/>
                </a:lnSpc>
                <a:spcBef>
                  <a:spcPts val="0"/>
                </a:spcBef>
                <a:spcAft>
                  <a:spcPts val="0"/>
                </a:spcAft>
                <a:buNone/>
              </a:pPr>
              <a:r>
                <a:t/>
              </a:r>
              <a:endParaRPr b="1" i="0" sz="2000" u="none" cap="none" strike="noStrike">
                <a:solidFill>
                  <a:schemeClr val="lt1"/>
                </a:solidFill>
                <a:latin typeface="Arial"/>
                <a:ea typeface="Arial"/>
                <a:cs typeface="Arial"/>
                <a:sym typeface="Arial"/>
              </a:endParaRPr>
            </a:p>
            <a:p>
              <a:pPr indent="0" lvl="0" marL="0" marR="0" rtl="0" algn="l">
                <a:lnSpc>
                  <a:spcPct val="90000"/>
                </a:lnSpc>
                <a:spcBef>
                  <a:spcPts val="700"/>
                </a:spcBef>
                <a:spcAft>
                  <a:spcPts val="0"/>
                </a:spcAft>
                <a:buNone/>
              </a:pPr>
              <a:r>
                <a:rPr b="1" i="0" lang="pt-BR" sz="2000" u="none" cap="none" strike="noStrike">
                  <a:solidFill>
                    <a:schemeClr val="lt1"/>
                  </a:solidFill>
                  <a:latin typeface="Arial"/>
                  <a:ea typeface="Arial"/>
                  <a:cs typeface="Arial"/>
                  <a:sym typeface="Arial"/>
                </a:rPr>
                <a:t>Princípio 7 – Avaliação da Pesquisa e Impacto Societal</a:t>
              </a:r>
              <a:endParaRPr/>
            </a:p>
            <a:p>
              <a:pPr indent="0" lvl="0" marL="0" marR="0" rtl="0" algn="l">
                <a:lnSpc>
                  <a:spcPct val="90000"/>
                </a:lnSpc>
                <a:spcBef>
                  <a:spcPts val="700"/>
                </a:spcBef>
                <a:spcAft>
                  <a:spcPts val="0"/>
                </a:spcAft>
                <a:buNone/>
              </a:pPr>
              <a:r>
                <a:t/>
              </a:r>
              <a:endParaRPr b="1" i="0" sz="2000" u="none" cap="none" strike="noStrike">
                <a:solidFill>
                  <a:schemeClr val="lt1"/>
                </a:solidFill>
                <a:latin typeface="Arial"/>
                <a:ea typeface="Arial"/>
                <a:cs typeface="Arial"/>
                <a:sym typeface="Arial"/>
              </a:endParaRPr>
            </a:p>
          </p:txBody>
        </p:sp>
        <p:sp>
          <p:nvSpPr>
            <p:cNvPr id="652" name="Google Shape;652;p60"/>
            <p:cNvSpPr/>
            <p:nvPr/>
          </p:nvSpPr>
          <p:spPr>
            <a:xfrm>
              <a:off x="0" y="1424496"/>
              <a:ext cx="3993600" cy="2810400"/>
            </a:xfrm>
            <a:prstGeom prst="rect">
              <a:avLst/>
            </a:prstGeom>
            <a:solidFill>
              <a:srgbClr val="DCF1E7">
                <a:alpha val="89800"/>
              </a:srgbClr>
            </a:solidFill>
            <a:ln cap="flat" cmpd="sng" w="25400">
              <a:solidFill>
                <a:srgbClr val="57BB87"/>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60"/>
            <p:cNvSpPr txBox="1"/>
            <p:nvPr/>
          </p:nvSpPr>
          <p:spPr>
            <a:xfrm>
              <a:off x="0" y="1424496"/>
              <a:ext cx="3993600" cy="2810400"/>
            </a:xfrm>
            <a:prstGeom prst="rect">
              <a:avLst/>
            </a:prstGeom>
            <a:noFill/>
            <a:ln>
              <a:noFill/>
            </a:ln>
          </p:spPr>
          <p:txBody>
            <a:bodyPr anchorCtr="0" anchor="t" bIns="45700" lIns="45700" spcFirstLastPara="1" rIns="45700" wrap="square" tIns="45700">
              <a:noAutofit/>
            </a:bodyPr>
            <a:lstStyle/>
            <a:p>
              <a:pPr indent="0" lvl="1" marL="0" marR="0" rtl="0" algn="l">
                <a:lnSpc>
                  <a:spcPct val="15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A </a:t>
              </a:r>
              <a:r>
                <a:rPr b="1" i="0" lang="pt-BR" sz="1200" u="none" cap="none" strike="noStrike">
                  <a:solidFill>
                    <a:srgbClr val="000000"/>
                  </a:solidFill>
                  <a:latin typeface="Open Sans"/>
                  <a:ea typeface="Open Sans"/>
                  <a:cs typeface="Open Sans"/>
                  <a:sym typeface="Open Sans"/>
                </a:rPr>
                <a:t>Ciência Aberta</a:t>
              </a:r>
              <a:r>
                <a:rPr b="0" i="0" lang="pt-BR" sz="1200" u="none" cap="none" strike="noStrike">
                  <a:solidFill>
                    <a:srgbClr val="000000"/>
                  </a:solidFill>
                  <a:latin typeface="Open Sans"/>
                  <a:ea typeface="Open Sans"/>
                  <a:cs typeface="Open Sans"/>
                  <a:sym typeface="Open Sans"/>
                </a:rPr>
                <a:t> requer a </a:t>
              </a:r>
              <a:r>
                <a:rPr b="1" i="0" lang="pt-BR" sz="1200" u="none" cap="none" strike="noStrike">
                  <a:solidFill>
                    <a:srgbClr val="000000"/>
                  </a:solidFill>
                  <a:latin typeface="Open Sans"/>
                  <a:ea typeface="Open Sans"/>
                  <a:cs typeface="Open Sans"/>
                  <a:sym typeface="Open Sans"/>
                </a:rPr>
                <a:t>criação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adoção</a:t>
              </a:r>
              <a:r>
                <a:rPr b="0" i="0" lang="pt-BR" sz="1200" u="none" cap="none" strike="noStrike">
                  <a:solidFill>
                    <a:srgbClr val="000000"/>
                  </a:solidFill>
                  <a:latin typeface="Open Sans"/>
                  <a:ea typeface="Open Sans"/>
                  <a:cs typeface="Open Sans"/>
                  <a:sym typeface="Open Sans"/>
                </a:rPr>
                <a:t> de novas </a:t>
              </a:r>
              <a:r>
                <a:rPr b="1" i="0" lang="pt-BR" sz="1200" u="none" cap="none" strike="noStrike">
                  <a:solidFill>
                    <a:srgbClr val="000000"/>
                  </a:solidFill>
                  <a:latin typeface="Open Sans"/>
                  <a:ea typeface="Open Sans"/>
                  <a:cs typeface="Open Sans"/>
                  <a:sym typeface="Open Sans"/>
                </a:rPr>
                <a:t>métricas </a:t>
              </a:r>
              <a:r>
                <a:rPr b="0" i="0" lang="pt-BR" sz="1200" u="none" cap="none" strike="noStrike">
                  <a:solidFill>
                    <a:srgbClr val="000000"/>
                  </a:solidFill>
                  <a:latin typeface="Open Sans"/>
                  <a:ea typeface="Open Sans"/>
                  <a:cs typeface="Open Sans"/>
                  <a:sym typeface="Open Sans"/>
                </a:rPr>
                <a:t>de </a:t>
              </a:r>
              <a:r>
                <a:rPr b="1" i="0" lang="pt-BR" sz="1200" u="none" cap="none" strike="noStrike">
                  <a:solidFill>
                    <a:srgbClr val="000000"/>
                  </a:solidFill>
                  <a:latin typeface="Open Sans"/>
                  <a:ea typeface="Open Sans"/>
                  <a:cs typeface="Open Sans"/>
                  <a:sym typeface="Open Sans"/>
                </a:rPr>
                <a:t>avaliação</a:t>
              </a:r>
              <a:r>
                <a:rPr b="0" i="0" lang="pt-BR" sz="1200" u="none" cap="none" strike="noStrike">
                  <a:solidFill>
                    <a:srgbClr val="000000"/>
                  </a:solidFill>
                  <a:latin typeface="Open Sans"/>
                  <a:ea typeface="Open Sans"/>
                  <a:cs typeface="Open Sans"/>
                  <a:sym typeface="Open Sans"/>
                </a:rPr>
                <a:t> da </a:t>
              </a:r>
              <a:r>
                <a:rPr b="1" i="0" lang="pt-BR" sz="1200" u="none" cap="none" strike="noStrike">
                  <a:solidFill>
                    <a:srgbClr val="000000"/>
                  </a:solidFill>
                  <a:latin typeface="Open Sans"/>
                  <a:ea typeface="Open Sans"/>
                  <a:cs typeface="Open Sans"/>
                  <a:sym typeface="Open Sans"/>
                </a:rPr>
                <a:t>produção científica </a:t>
              </a:r>
              <a:r>
                <a:rPr b="0" i="0" lang="pt-BR" sz="1200" u="none" cap="none" strike="noStrike">
                  <a:solidFill>
                    <a:srgbClr val="000000"/>
                  </a:solidFill>
                  <a:latin typeface="Open Sans"/>
                  <a:ea typeface="Open Sans"/>
                  <a:cs typeface="Open Sans"/>
                  <a:sym typeface="Open Sans"/>
                </a:rPr>
                <a:t>que estimulem práticas de </a:t>
              </a:r>
              <a:r>
                <a:rPr b="1" i="0" lang="pt-BR" sz="1200" u="none" cap="none" strike="noStrike">
                  <a:solidFill>
                    <a:srgbClr val="000000"/>
                  </a:solidFill>
                  <a:latin typeface="Open Sans"/>
                  <a:ea typeface="Open Sans"/>
                  <a:cs typeface="Open Sans"/>
                  <a:sym typeface="Open Sans"/>
                </a:rPr>
                <a:t>abertura</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acesso</a:t>
              </a:r>
              <a:r>
                <a:rPr b="0" i="0" lang="pt-BR" sz="1200" u="none" cap="none" strike="noStrike">
                  <a:solidFill>
                    <a:srgbClr val="000000"/>
                  </a:solidFill>
                  <a:latin typeface="Open Sans"/>
                  <a:ea typeface="Open Sans"/>
                  <a:cs typeface="Open Sans"/>
                  <a:sym typeface="Open Sans"/>
                </a:rPr>
                <a:t> ao </a:t>
              </a:r>
              <a:r>
                <a:rPr b="1" i="0" lang="pt-BR" sz="1200" u="none" cap="none" strike="noStrike">
                  <a:solidFill>
                    <a:srgbClr val="000000"/>
                  </a:solidFill>
                  <a:latin typeface="Open Sans"/>
                  <a:ea typeface="Open Sans"/>
                  <a:cs typeface="Open Sans"/>
                  <a:sym typeface="Open Sans"/>
                </a:rPr>
                <a:t>conhecimento</a:t>
              </a:r>
              <a:r>
                <a:rPr b="0" i="0" lang="pt-BR" sz="1200" u="none" cap="none" strike="noStrike">
                  <a:solidFill>
                    <a:srgbClr val="000000"/>
                  </a:solidFill>
                  <a:latin typeface="Open Sans"/>
                  <a:ea typeface="Open Sans"/>
                  <a:cs typeface="Open Sans"/>
                  <a:sym typeface="Open Sans"/>
                </a:rPr>
                <a:t>. Os sistemas de </a:t>
              </a:r>
              <a:r>
                <a:rPr b="1" i="0" lang="pt-BR" sz="1200" u="none" cap="none" strike="noStrike">
                  <a:solidFill>
                    <a:srgbClr val="000000"/>
                  </a:solidFill>
                  <a:latin typeface="Open Sans"/>
                  <a:ea typeface="Open Sans"/>
                  <a:cs typeface="Open Sans"/>
                  <a:sym typeface="Open Sans"/>
                </a:rPr>
                <a:t>incentivo</a:t>
              </a:r>
              <a:r>
                <a:rPr b="0" i="0" lang="pt-BR" sz="1200" u="none" cap="none" strike="noStrike">
                  <a:solidFill>
                    <a:srgbClr val="000000"/>
                  </a:solidFill>
                  <a:latin typeface="Open Sans"/>
                  <a:ea typeface="Open Sans"/>
                  <a:cs typeface="Open Sans"/>
                  <a:sym typeface="Open Sans"/>
                </a:rPr>
                <a:t>, </a:t>
              </a:r>
              <a:r>
                <a:rPr b="1" i="0" lang="pt-BR" sz="1200" u="none" cap="none" strike="noStrike">
                  <a:solidFill>
                    <a:srgbClr val="000000"/>
                  </a:solidFill>
                  <a:latin typeface="Open Sans"/>
                  <a:ea typeface="Open Sans"/>
                  <a:cs typeface="Open Sans"/>
                  <a:sym typeface="Open Sans"/>
                </a:rPr>
                <a:t>avaliação</a:t>
              </a:r>
              <a:r>
                <a:rPr b="0" i="0" lang="pt-BR" sz="1200" u="none" cap="none" strike="noStrike">
                  <a:solidFill>
                    <a:srgbClr val="000000"/>
                  </a:solidFill>
                  <a:latin typeface="Open Sans"/>
                  <a:ea typeface="Open Sans"/>
                  <a:cs typeface="Open Sans"/>
                  <a:sym typeface="Open Sans"/>
                </a:rPr>
                <a:t> e </a:t>
              </a:r>
              <a:r>
                <a:rPr b="1" i="0" lang="pt-BR" sz="1200" u="none" cap="none" strike="noStrike">
                  <a:solidFill>
                    <a:srgbClr val="000000"/>
                  </a:solidFill>
                  <a:latin typeface="Open Sans"/>
                  <a:ea typeface="Open Sans"/>
                  <a:cs typeface="Open Sans"/>
                  <a:sym typeface="Open Sans"/>
                </a:rPr>
                <a:t>recompensa</a:t>
              </a:r>
              <a:r>
                <a:rPr b="0" i="0" lang="pt-BR" sz="1200" u="none" cap="none" strike="noStrike">
                  <a:solidFill>
                    <a:srgbClr val="000000"/>
                  </a:solidFill>
                  <a:latin typeface="Open Sans"/>
                  <a:ea typeface="Open Sans"/>
                  <a:cs typeface="Open Sans"/>
                  <a:sym typeface="Open Sans"/>
                </a:rPr>
                <a:t> de pesquisa devem </a:t>
              </a:r>
              <a:r>
                <a:rPr b="1" i="0" lang="pt-BR" sz="1200" u="none" cap="none" strike="noStrike">
                  <a:solidFill>
                    <a:srgbClr val="000000"/>
                  </a:solidFill>
                  <a:latin typeface="Open Sans"/>
                  <a:ea typeface="Open Sans"/>
                  <a:cs typeface="Open Sans"/>
                  <a:sym typeface="Open Sans"/>
                </a:rPr>
                <a:t>valorizar</a:t>
              </a:r>
              <a:r>
                <a:rPr b="0" i="0" lang="pt-BR" sz="1200" u="none" cap="none" strike="noStrike">
                  <a:solidFill>
                    <a:srgbClr val="000000"/>
                  </a:solidFill>
                  <a:latin typeface="Open Sans"/>
                  <a:ea typeface="Open Sans"/>
                  <a:cs typeface="Open Sans"/>
                  <a:sym typeface="Open Sans"/>
                </a:rPr>
                <a:t> a </a:t>
              </a:r>
              <a:r>
                <a:rPr b="1" i="0" lang="pt-BR" sz="1200" u="none" cap="none" strike="noStrike">
                  <a:solidFill>
                    <a:srgbClr val="000000"/>
                  </a:solidFill>
                  <a:latin typeface="Open Sans"/>
                  <a:ea typeface="Open Sans"/>
                  <a:cs typeface="Open Sans"/>
                  <a:sym typeface="Open Sans"/>
                </a:rPr>
                <a:t>abertura </a:t>
              </a:r>
              <a:r>
                <a:rPr b="0" i="0" lang="pt-BR" sz="1200" u="none" cap="none" strike="noStrike">
                  <a:solidFill>
                    <a:srgbClr val="000000"/>
                  </a:solidFill>
                  <a:latin typeface="Open Sans"/>
                  <a:ea typeface="Open Sans"/>
                  <a:cs typeface="Open Sans"/>
                  <a:sym typeface="Open Sans"/>
                </a:rPr>
                <a:t>de </a:t>
              </a:r>
              <a:r>
                <a:rPr b="1" i="0" lang="pt-BR" sz="1200" u="none" cap="none" strike="noStrike">
                  <a:solidFill>
                    <a:srgbClr val="000000"/>
                  </a:solidFill>
                  <a:latin typeface="Open Sans"/>
                  <a:ea typeface="Open Sans"/>
                  <a:cs typeface="Open Sans"/>
                  <a:sym typeface="Open Sans"/>
                </a:rPr>
                <a:t>dados</a:t>
              </a:r>
              <a:r>
                <a:rPr b="0" i="0" lang="pt-BR" sz="1200" u="none" cap="none" strike="noStrike">
                  <a:solidFill>
                    <a:srgbClr val="000000"/>
                  </a:solidFill>
                  <a:latin typeface="Open Sans"/>
                  <a:ea typeface="Open Sans"/>
                  <a:cs typeface="Open Sans"/>
                  <a:sym typeface="Open Sans"/>
                </a:rPr>
                <a:t> para pesquisa que possam gerar </a:t>
              </a:r>
              <a:r>
                <a:rPr b="1" i="0" lang="pt-BR" sz="1200" u="none" cap="none" strike="noStrike">
                  <a:solidFill>
                    <a:srgbClr val="000000"/>
                  </a:solidFill>
                  <a:latin typeface="Open Sans"/>
                  <a:ea typeface="Open Sans"/>
                  <a:cs typeface="Open Sans"/>
                  <a:sym typeface="Open Sans"/>
                </a:rPr>
                <a:t>benefícios</a:t>
              </a:r>
              <a:r>
                <a:rPr b="0" i="0" lang="pt-BR" sz="1200" u="none" cap="none" strike="noStrike">
                  <a:solidFill>
                    <a:srgbClr val="000000"/>
                  </a:solidFill>
                  <a:latin typeface="Open Sans"/>
                  <a:ea typeface="Open Sans"/>
                  <a:cs typeface="Open Sans"/>
                  <a:sym typeface="Open Sans"/>
                </a:rPr>
                <a:t> para a </a:t>
              </a:r>
              <a:r>
                <a:rPr b="1" i="0" lang="pt-BR" sz="1200" u="none" cap="none" strike="noStrike">
                  <a:solidFill>
                    <a:srgbClr val="000000"/>
                  </a:solidFill>
                  <a:latin typeface="Open Sans"/>
                  <a:ea typeface="Open Sans"/>
                  <a:cs typeface="Open Sans"/>
                  <a:sym typeface="Open Sans"/>
                </a:rPr>
                <a:t>sociedade</a:t>
              </a:r>
              <a:r>
                <a:rPr b="0" i="0" lang="pt-BR" sz="1200" u="none" cap="none" strike="noStrike">
                  <a:solidFill>
                    <a:srgbClr val="000000"/>
                  </a:solidFill>
                  <a:latin typeface="Open Sans"/>
                  <a:ea typeface="Open Sans"/>
                  <a:cs typeface="Open Sans"/>
                  <a:sym typeface="Open Sans"/>
                </a:rPr>
                <a:t>, além do </a:t>
              </a:r>
              <a:r>
                <a:rPr b="1" i="0" lang="pt-BR" sz="1200" u="none" cap="none" strike="noStrike">
                  <a:solidFill>
                    <a:srgbClr val="000000"/>
                  </a:solidFill>
                  <a:latin typeface="Open Sans"/>
                  <a:ea typeface="Open Sans"/>
                  <a:cs typeface="Open Sans"/>
                  <a:sym typeface="Open Sans"/>
                </a:rPr>
                <a:t>avanço</a:t>
              </a:r>
              <a:r>
                <a:rPr b="0" i="0" lang="pt-BR" sz="1200" u="none" cap="none" strike="noStrike">
                  <a:solidFill>
                    <a:srgbClr val="000000"/>
                  </a:solidFill>
                  <a:latin typeface="Open Sans"/>
                  <a:ea typeface="Open Sans"/>
                  <a:cs typeface="Open Sans"/>
                  <a:sym typeface="Open Sans"/>
                </a:rPr>
                <a:t> no </a:t>
              </a:r>
              <a:r>
                <a:rPr b="1" i="0" lang="pt-BR" sz="1200" u="none" cap="none" strike="noStrike">
                  <a:solidFill>
                    <a:srgbClr val="000000"/>
                  </a:solidFill>
                  <a:latin typeface="Open Sans"/>
                  <a:ea typeface="Open Sans"/>
                  <a:cs typeface="Open Sans"/>
                  <a:sym typeface="Open Sans"/>
                </a:rPr>
                <a:t>conhecimento</a:t>
              </a:r>
              <a:r>
                <a:rPr b="0" i="0" lang="pt-BR" sz="1200" u="none" cap="none" strike="noStrike">
                  <a:solidFill>
                    <a:srgbClr val="000000"/>
                  </a:solidFill>
                  <a:latin typeface="Open Sans"/>
                  <a:ea typeface="Open Sans"/>
                  <a:cs typeface="Open Sans"/>
                  <a:sym typeface="Open Sans"/>
                </a:rPr>
                <a:t>.</a:t>
              </a:r>
              <a:endParaRPr/>
            </a:p>
            <a:p>
              <a:pPr indent="0" lvl="1" marL="0" marR="0" rtl="0" algn="l">
                <a:lnSpc>
                  <a:spcPct val="150000"/>
                </a:lnSpc>
                <a:spcBef>
                  <a:spcPts val="0"/>
                </a:spcBef>
                <a:spcAft>
                  <a:spcPts val="0"/>
                </a:spcAft>
                <a:buClr>
                  <a:srgbClr val="000000"/>
                </a:buClr>
                <a:buSzPts val="1200"/>
                <a:buFont typeface="Arial"/>
                <a:buNone/>
              </a:pPr>
              <a:r>
                <a:rPr b="1" i="0" lang="pt-BR" sz="1200" u="none" cap="none" strike="noStrike">
                  <a:solidFill>
                    <a:srgbClr val="000000"/>
                  </a:solidFill>
                  <a:latin typeface="Open Sans"/>
                  <a:ea typeface="Open Sans"/>
                  <a:cs typeface="Open Sans"/>
                  <a:sym typeface="Open Sans"/>
                </a:rPr>
                <a:t> </a:t>
              </a:r>
              <a:endParaRPr/>
            </a:p>
            <a:p>
              <a:pPr indent="0" lvl="1"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a:p>
          </p:txBody>
        </p:sp>
        <p:sp>
          <p:nvSpPr>
            <p:cNvPr id="654" name="Google Shape;654;p60"/>
            <p:cNvSpPr/>
            <p:nvPr/>
          </p:nvSpPr>
          <p:spPr>
            <a:xfrm>
              <a:off x="3993732" y="870004"/>
              <a:ext cx="4650600" cy="1259100"/>
            </a:xfrm>
            <a:prstGeom prst="rightArrow">
              <a:avLst>
                <a:gd fmla="val 50000" name="adj1"/>
                <a:gd fmla="val 50000" name="adj2"/>
              </a:avLst>
            </a:prstGeom>
            <a:solidFill>
              <a:srgbClr val="C2CF1D"/>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5" name="Google Shape;655;p60"/>
            <p:cNvSpPr txBox="1"/>
            <p:nvPr/>
          </p:nvSpPr>
          <p:spPr>
            <a:xfrm>
              <a:off x="3993732" y="1184770"/>
              <a:ext cx="4335900" cy="629400"/>
            </a:xfrm>
            <a:prstGeom prst="rect">
              <a:avLst/>
            </a:prstGeom>
            <a:noFill/>
            <a:ln>
              <a:noFill/>
            </a:ln>
          </p:spPr>
          <p:txBody>
            <a:bodyPr anchorCtr="0" anchor="ctr" bIns="199875" lIns="76200" spcFirstLastPara="1" rIns="254000" wrap="square" tIns="76200">
              <a:noAutofit/>
            </a:bodyPr>
            <a:lstStyle/>
            <a:p>
              <a:pPr indent="0" lvl="0" marL="0" rtl="0" algn="l">
                <a:lnSpc>
                  <a:spcPct val="90000"/>
                </a:lnSpc>
                <a:spcBef>
                  <a:spcPts val="0"/>
                </a:spcBef>
                <a:spcAft>
                  <a:spcPts val="0"/>
                </a:spcAft>
                <a:buNone/>
              </a:pPr>
              <a:r>
                <a:rPr b="1" lang="pt-BR" sz="2000">
                  <a:solidFill>
                    <a:schemeClr val="lt1"/>
                  </a:solidFill>
                </a:rPr>
                <a:t>Diretrizes e Ações</a:t>
              </a:r>
              <a:endParaRPr b="1" sz="2000">
                <a:solidFill>
                  <a:schemeClr val="lt1"/>
                </a:solidFill>
              </a:endParaRPr>
            </a:p>
          </p:txBody>
        </p:sp>
        <p:sp>
          <p:nvSpPr>
            <p:cNvPr id="656" name="Google Shape;656;p60"/>
            <p:cNvSpPr/>
            <p:nvPr/>
          </p:nvSpPr>
          <p:spPr>
            <a:xfrm>
              <a:off x="3993732" y="1844044"/>
              <a:ext cx="3993600" cy="2810400"/>
            </a:xfrm>
            <a:prstGeom prst="rect">
              <a:avLst/>
            </a:prstGeom>
            <a:solidFill>
              <a:srgbClr val="C2CF1D">
                <a:alpha val="47840"/>
              </a:srgbClr>
            </a:solidFill>
            <a:ln cap="flat" cmpd="sng" w="25400">
              <a:solidFill>
                <a:srgbClr val="DAE65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60"/>
            <p:cNvSpPr txBox="1"/>
            <p:nvPr/>
          </p:nvSpPr>
          <p:spPr>
            <a:xfrm>
              <a:off x="3993732" y="1844044"/>
              <a:ext cx="3993600" cy="2810400"/>
            </a:xfrm>
            <a:prstGeom prst="rect">
              <a:avLst/>
            </a:prstGeom>
            <a:noFill/>
            <a:ln>
              <a:noFill/>
            </a:ln>
          </p:spPr>
          <p:txBody>
            <a:bodyPr anchorCtr="0" anchor="t" bIns="41900" lIns="41900" spcFirstLastPara="1" rIns="41900" wrap="square" tIns="41900">
              <a:noAutofit/>
            </a:bodyPr>
            <a:lstStyle/>
            <a:p>
              <a:pPr indent="0" lvl="0" marL="0" rtl="0" algn="just">
                <a:lnSpc>
                  <a:spcPct val="115000"/>
                </a:lnSpc>
                <a:spcBef>
                  <a:spcPts val="0"/>
                </a:spcBef>
                <a:spcAft>
                  <a:spcPts val="0"/>
                </a:spcAft>
                <a:buClr>
                  <a:schemeClr val="dk1"/>
                </a:buClr>
                <a:buSzPts val="1100"/>
                <a:buFont typeface="Arial"/>
                <a:buNone/>
              </a:pPr>
              <a:r>
                <a:rPr b="1" lang="pt-BR" sz="1300">
                  <a:solidFill>
                    <a:schemeClr val="dk1"/>
                  </a:solidFill>
                  <a:latin typeface="Calibri"/>
                  <a:ea typeface="Calibri"/>
                  <a:cs typeface="Calibri"/>
                  <a:sym typeface="Calibri"/>
                </a:rPr>
                <a:t>D. 7.1 - </a:t>
              </a:r>
              <a:r>
                <a:rPr lang="pt-BR" sz="1300">
                  <a:solidFill>
                    <a:schemeClr val="dk1"/>
                  </a:solidFill>
                  <a:latin typeface="Calibri"/>
                  <a:ea typeface="Calibri"/>
                  <a:cs typeface="Calibri"/>
                  <a:sym typeface="Calibri"/>
                </a:rPr>
                <a:t>Implementar formas de avaliação que valorizem o esforço empregado pelos pesquisadores e grupos de pesquisa no acesso, compartilhamento e abertura de dados.</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39 - </a:t>
              </a:r>
              <a:r>
                <a:rPr lang="pt-BR" sz="1300">
                  <a:solidFill>
                    <a:schemeClr val="dk1"/>
                  </a:solidFill>
                  <a:latin typeface="Calibri"/>
                  <a:ea typeface="Calibri"/>
                  <a:cs typeface="Calibri"/>
                  <a:sym typeface="Calibri"/>
                </a:rPr>
                <a:t>Instituir grupo de trabalho, formado por especialistas, para propor novos indicadores e métricas para a ciência aberta. </a:t>
              </a:r>
              <a:r>
                <a:rPr b="1" lang="pt-BR" sz="1300">
                  <a:solidFill>
                    <a:srgbClr val="2F2F2F"/>
                  </a:solidFill>
                  <a:highlight>
                    <a:srgbClr val="FFFF00"/>
                  </a:highlight>
                  <a:latin typeface="Calibri"/>
                  <a:ea typeface="Calibri"/>
                  <a:cs typeface="Calibri"/>
                  <a:sym typeface="Calibri"/>
                </a:rPr>
                <a:t>(Fase 1)</a:t>
              </a:r>
              <a:endParaRPr sz="1300">
                <a:solidFill>
                  <a:schemeClr val="dk1"/>
                </a:solidFill>
                <a:latin typeface="Calibri"/>
                <a:ea typeface="Calibri"/>
                <a:cs typeface="Calibri"/>
                <a:sym typeface="Calibri"/>
              </a:endParaRPr>
            </a:p>
            <a:p>
              <a:pPr indent="-311150" lvl="0" marL="457200" rtl="0" algn="just">
                <a:lnSpc>
                  <a:spcPct val="115000"/>
                </a:lnSpc>
                <a:spcBef>
                  <a:spcPts val="0"/>
                </a:spcBef>
                <a:spcAft>
                  <a:spcPts val="0"/>
                </a:spcAft>
                <a:buClr>
                  <a:schemeClr val="dk1"/>
                </a:buClr>
                <a:buSzPts val="1300"/>
                <a:buFont typeface="Calibri"/>
                <a:buChar char="●"/>
              </a:pPr>
              <a:r>
                <a:rPr b="1" lang="pt-BR" sz="1300">
                  <a:solidFill>
                    <a:schemeClr val="dk1"/>
                  </a:solidFill>
                  <a:latin typeface="Calibri"/>
                  <a:ea typeface="Calibri"/>
                  <a:cs typeface="Calibri"/>
                  <a:sym typeface="Calibri"/>
                </a:rPr>
                <a:t>A 41 - </a:t>
              </a:r>
              <a:r>
                <a:rPr lang="pt-BR" sz="1300">
                  <a:solidFill>
                    <a:schemeClr val="dk1"/>
                  </a:solidFill>
                  <a:latin typeface="Calibri"/>
                  <a:ea typeface="Calibri"/>
                  <a:cs typeface="Calibri"/>
                  <a:sym typeface="Calibri"/>
                </a:rPr>
                <a:t>Elaborar publicações com relatos de experiência sobre impactos tangíveis da abertura de dados na área da saúde pública.</a:t>
              </a:r>
              <a:r>
                <a:rPr lang="pt-BR" sz="1200">
                  <a:solidFill>
                    <a:schemeClr val="dk1"/>
                  </a:solidFill>
                  <a:latin typeface="Calibri"/>
                  <a:ea typeface="Calibri"/>
                  <a:cs typeface="Calibri"/>
                  <a:sym typeface="Calibri"/>
                </a:rPr>
                <a:t> </a:t>
              </a:r>
              <a:r>
                <a:rPr b="1" lang="pt-BR" sz="1200">
                  <a:solidFill>
                    <a:schemeClr val="dk1"/>
                  </a:solidFill>
                  <a:highlight>
                    <a:srgbClr val="00FF00"/>
                  </a:highlight>
                  <a:latin typeface="Calibri"/>
                  <a:ea typeface="Calibri"/>
                  <a:cs typeface="Calibri"/>
                  <a:sym typeface="Calibri"/>
                </a:rPr>
                <a:t>(Fase 2) </a:t>
              </a:r>
              <a:endParaRPr sz="1300">
                <a:solidFill>
                  <a:schemeClr val="dk1"/>
                </a:solidFill>
                <a:latin typeface="Calibri"/>
                <a:ea typeface="Calibri"/>
                <a:cs typeface="Calibri"/>
                <a:sym typeface="Calibri"/>
              </a:endParaRPr>
            </a:p>
            <a:p>
              <a:pPr indent="0" lvl="0" marL="0" marR="0" rtl="0" algn="l">
                <a:lnSpc>
                  <a:spcPct val="154545"/>
                </a:lnSpc>
                <a:spcBef>
                  <a:spcPts val="0"/>
                </a:spcBef>
                <a:spcAft>
                  <a:spcPts val="0"/>
                </a:spcAft>
                <a:buClr>
                  <a:srgbClr val="000000"/>
                </a:buClr>
                <a:buSzPts val="1100"/>
                <a:buFont typeface="Arial"/>
                <a:buNone/>
              </a:pPr>
              <a:r>
                <a:t/>
              </a:r>
              <a:endParaRPr sz="1100">
                <a:latin typeface="Open Sans"/>
                <a:ea typeface="Open Sans"/>
                <a:cs typeface="Open Sans"/>
                <a:sym typeface="Open Sans"/>
              </a:endParaRPr>
            </a:p>
            <a:p>
              <a:pPr indent="0" lvl="0" marL="0" marR="0" rtl="0" algn="l">
                <a:lnSpc>
                  <a:spcPct val="154545"/>
                </a:lnSpc>
                <a:spcBef>
                  <a:spcPts val="0"/>
                </a:spcBef>
                <a:spcAft>
                  <a:spcPts val="0"/>
                </a:spcAft>
                <a:buClr>
                  <a:srgbClr val="000000"/>
                </a:buClr>
                <a:buSzPts val="1100"/>
                <a:buFont typeface="Arial"/>
                <a:buNone/>
              </a:pPr>
              <a:r>
                <a:rPr b="0" i="0" lang="pt-BR" sz="11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200"/>
                <a:buFont typeface="Arial"/>
                <a:buNone/>
              </a:pPr>
              <a:r>
                <a:rPr b="0" i="0" lang="pt-BR" sz="1200" u="none" cap="none" strike="noStrike">
                  <a:solidFill>
                    <a:srgbClr val="000000"/>
                  </a:solidFill>
                  <a:latin typeface="Open Sans"/>
                  <a:ea typeface="Open Sans"/>
                  <a:cs typeface="Open Sans"/>
                  <a:sym typeface="Open Sans"/>
                </a:rPr>
                <a:t> </a:t>
              </a:r>
              <a:endParaRPr b="0" i="0" sz="900" u="none" cap="none" strike="noStrike">
                <a:solidFill>
                  <a:srgbClr val="000000"/>
                </a:solidFill>
                <a:latin typeface="Open Sans"/>
                <a:ea typeface="Open Sans"/>
                <a:cs typeface="Open Sans"/>
                <a:sym typeface="Open Sans"/>
              </a:endParaRPr>
            </a:p>
          </p:txBody>
        </p:sp>
      </p:grpSp>
      <p:sp>
        <p:nvSpPr>
          <p:cNvPr id="658" name="Google Shape;658;p6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2" name="Shape 662"/>
        <p:cNvGrpSpPr/>
        <p:nvPr/>
      </p:nvGrpSpPr>
      <p:grpSpPr>
        <a:xfrm>
          <a:off x="0" y="0"/>
          <a:ext cx="0" cy="0"/>
          <a:chOff x="0" y="0"/>
          <a:chExt cx="0" cy="0"/>
        </a:xfrm>
      </p:grpSpPr>
      <p:sp>
        <p:nvSpPr>
          <p:cNvPr id="663" name="Google Shape;663;p61"/>
          <p:cNvSpPr txBox="1"/>
          <p:nvPr>
            <p:ph idx="4294967295" type="title"/>
          </p:nvPr>
        </p:nvSpPr>
        <p:spPr>
          <a:xfrm>
            <a:off x="311700" y="1535250"/>
            <a:ext cx="8520600" cy="1079400"/>
          </a:xfrm>
          <a:prstGeom prst="rect">
            <a:avLst/>
          </a:prstGeom>
          <a:noFill/>
          <a:ln>
            <a:noFill/>
          </a:ln>
        </p:spPr>
        <p:txBody>
          <a:bodyPr anchorCtr="0" anchor="b" bIns="91425" lIns="91425" spcFirstLastPara="1" rIns="91425" wrap="square" tIns="91425">
            <a:noAutofit/>
          </a:bodyPr>
          <a:lstStyle/>
          <a:p>
            <a:pPr indent="0" lvl="0" marL="0" marR="0" rtl="0" algn="ctr">
              <a:lnSpc>
                <a:spcPct val="100000"/>
              </a:lnSpc>
              <a:spcBef>
                <a:spcPts val="0"/>
              </a:spcBef>
              <a:spcAft>
                <a:spcPts val="0"/>
              </a:spcAft>
              <a:buClr>
                <a:schemeClr val="dk1"/>
              </a:buClr>
              <a:buSzPts val="4200"/>
              <a:buFont typeface="Economica"/>
              <a:buNone/>
            </a:pPr>
            <a:r>
              <a:rPr b="1" i="0" lang="pt-BR" sz="4200" u="none" cap="none" strike="noStrike">
                <a:solidFill>
                  <a:srgbClr val="1CA688"/>
                </a:solidFill>
                <a:latin typeface="Economica"/>
                <a:ea typeface="Economica"/>
                <a:cs typeface="Economica"/>
                <a:sym typeface="Economica"/>
              </a:rPr>
              <a:t>Obrigada</a:t>
            </a:r>
            <a:endParaRPr b="1" i="0" sz="4200" u="none" cap="none" strike="noStrike">
              <a:solidFill>
                <a:srgbClr val="1CA688"/>
              </a:solidFill>
              <a:latin typeface="Economica"/>
              <a:ea typeface="Economica"/>
              <a:cs typeface="Economica"/>
              <a:sym typeface="Economica"/>
            </a:endParaRPr>
          </a:p>
        </p:txBody>
      </p:sp>
      <p:sp>
        <p:nvSpPr>
          <p:cNvPr id="664" name="Google Shape;664;p61"/>
          <p:cNvSpPr txBox="1"/>
          <p:nvPr>
            <p:ph idx="4294967295" type="body"/>
          </p:nvPr>
        </p:nvSpPr>
        <p:spPr>
          <a:xfrm>
            <a:off x="311700" y="2729346"/>
            <a:ext cx="8520600" cy="543300"/>
          </a:xfrm>
          <a:prstGeom prst="rect">
            <a:avLst/>
          </a:prstGeom>
          <a:noFill/>
          <a:ln>
            <a:noFill/>
          </a:ln>
        </p:spPr>
        <p:txBody>
          <a:bodyPr anchorCtr="0" anchor="t" bIns="91425" lIns="91425" spcFirstLastPara="1" rIns="91425" wrap="square" tIns="91425">
            <a:noAutofit/>
          </a:bodyPr>
          <a:lstStyle/>
          <a:p>
            <a:pPr indent="0" lvl="0" marL="0" marR="0" rtl="0" algn="ctr">
              <a:lnSpc>
                <a:spcPct val="115000"/>
              </a:lnSpc>
              <a:spcBef>
                <a:spcPts val="0"/>
              </a:spcBef>
              <a:spcAft>
                <a:spcPts val="0"/>
              </a:spcAft>
              <a:buClr>
                <a:schemeClr val="dk1"/>
              </a:buClr>
              <a:buSzPts val="1800"/>
              <a:buFont typeface="Open Sans"/>
              <a:buNone/>
            </a:pPr>
            <a:r>
              <a:rPr b="1" i="0" lang="pt-BR" sz="1800" u="none" cap="none" strike="noStrike">
                <a:solidFill>
                  <a:schemeClr val="dk1"/>
                </a:solidFill>
                <a:latin typeface="Open Sans"/>
                <a:ea typeface="Open Sans"/>
                <a:cs typeface="Open Sans"/>
                <a:sym typeface="Open Sans"/>
              </a:rPr>
              <a:t>Paula Xavier</a:t>
            </a:r>
            <a:endParaRPr b="1" i="0" sz="1800" u="none" cap="none" strike="noStrike">
              <a:solidFill>
                <a:schemeClr val="dk1"/>
              </a:solidFill>
              <a:latin typeface="Open Sans"/>
              <a:ea typeface="Open Sans"/>
              <a:cs typeface="Open Sans"/>
              <a:sym typeface="Open Sans"/>
            </a:endParaRPr>
          </a:p>
          <a:p>
            <a:pPr indent="0" lvl="0" marL="0" marR="0" rtl="0" algn="ctr">
              <a:lnSpc>
                <a:spcPct val="115000"/>
              </a:lnSpc>
              <a:spcBef>
                <a:spcPts val="1600"/>
              </a:spcBef>
              <a:spcAft>
                <a:spcPts val="1600"/>
              </a:spcAft>
              <a:buClr>
                <a:schemeClr val="dk1"/>
              </a:buClr>
              <a:buSzPts val="1800"/>
              <a:buFont typeface="Open Sans"/>
              <a:buNone/>
            </a:pPr>
            <a:r>
              <a:rPr b="0" i="0" lang="pt-BR" sz="1400" u="none" cap="none" strike="noStrike">
                <a:solidFill>
                  <a:schemeClr val="dk1"/>
                </a:solidFill>
                <a:latin typeface="Open Sans"/>
                <a:ea typeface="Open Sans"/>
                <a:cs typeface="Open Sans"/>
                <a:sym typeface="Open Sans"/>
              </a:rPr>
              <a:t>paula.xavier@fiocruz.br</a:t>
            </a:r>
            <a:endParaRPr b="0" i="0" sz="1400" u="none" cap="none" strike="noStrike">
              <a:solidFill>
                <a:schemeClr val="dk1"/>
              </a:solidFill>
              <a:latin typeface="Open Sans"/>
              <a:ea typeface="Open Sans"/>
              <a:cs typeface="Open Sans"/>
              <a:sym typeface="Open Sans"/>
            </a:endParaRPr>
          </a:p>
        </p:txBody>
      </p:sp>
      <p:sp>
        <p:nvSpPr>
          <p:cNvPr id="665" name="Google Shape;665;p6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8"/>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O que é Ciência Aberta?</a:t>
            </a:r>
            <a:endParaRPr b="0" i="0" sz="4200" u="none" cap="none" strike="noStrike">
              <a:solidFill>
                <a:schemeClr val="dk1"/>
              </a:solidFill>
              <a:latin typeface="Economica"/>
              <a:ea typeface="Economica"/>
              <a:cs typeface="Economica"/>
              <a:sym typeface="Economica"/>
            </a:endParaRPr>
          </a:p>
        </p:txBody>
      </p:sp>
      <p:sp>
        <p:nvSpPr>
          <p:cNvPr id="142" name="Google Shape;142;p28"/>
          <p:cNvSpPr txBox="1"/>
          <p:nvPr>
            <p:ph type="title"/>
          </p:nvPr>
        </p:nvSpPr>
        <p:spPr>
          <a:xfrm>
            <a:off x="311700" y="1343650"/>
            <a:ext cx="4392647" cy="3538191"/>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chemeClr val="dk1"/>
              </a:buClr>
              <a:buSzPts val="4200"/>
              <a:buFont typeface="Economica"/>
              <a:buNone/>
            </a:pPr>
            <a:r>
              <a:rPr b="0" i="0" lang="pt-BR" sz="1400" u="none" cap="none" strike="noStrike">
                <a:solidFill>
                  <a:schemeClr val="dk1"/>
                </a:solidFill>
                <a:latin typeface="Open Sans"/>
                <a:ea typeface="Open Sans"/>
                <a:cs typeface="Open Sans"/>
                <a:sym typeface="Open Sans"/>
              </a:rPr>
              <a:t>“</a:t>
            </a:r>
            <a:r>
              <a:rPr b="1" i="0" lang="pt-BR" sz="1400" u="none" cap="none" strike="noStrike">
                <a:solidFill>
                  <a:schemeClr val="dk1"/>
                </a:solidFill>
                <a:latin typeface="Open Sans"/>
                <a:ea typeface="Open Sans"/>
                <a:cs typeface="Open Sans"/>
                <a:sym typeface="Open Sans"/>
              </a:rPr>
              <a:t>Open science </a:t>
            </a:r>
            <a:r>
              <a:rPr b="0" i="0" lang="pt-BR" sz="1400" u="none" cap="none" strike="noStrike">
                <a:solidFill>
                  <a:schemeClr val="dk1"/>
                </a:solidFill>
                <a:latin typeface="Open Sans"/>
                <a:ea typeface="Open Sans"/>
                <a:cs typeface="Open Sans"/>
                <a:sym typeface="Open Sans"/>
              </a:rPr>
              <a:t>represents an approach to </a:t>
            </a:r>
            <a:r>
              <a:rPr b="1" i="0" lang="pt-BR" sz="1400" u="none" cap="none" strike="noStrike">
                <a:solidFill>
                  <a:schemeClr val="dk1"/>
                </a:solidFill>
                <a:latin typeface="Open Sans"/>
                <a:ea typeface="Open Sans"/>
                <a:cs typeface="Open Sans"/>
                <a:sym typeface="Open Sans"/>
              </a:rPr>
              <a:t>research</a:t>
            </a:r>
            <a:r>
              <a:rPr b="0" i="0" lang="pt-BR" sz="1400" u="none" cap="none" strike="noStrike">
                <a:solidFill>
                  <a:schemeClr val="dk1"/>
                </a:solidFill>
                <a:latin typeface="Open Sans"/>
                <a:ea typeface="Open Sans"/>
                <a:cs typeface="Open Sans"/>
                <a:sym typeface="Open Sans"/>
              </a:rPr>
              <a:t> that is </a:t>
            </a:r>
            <a:r>
              <a:rPr b="1" i="0" lang="pt-BR" sz="1400" u="none" cap="none" strike="noStrike">
                <a:solidFill>
                  <a:schemeClr val="dk1"/>
                </a:solidFill>
                <a:latin typeface="Open Sans"/>
                <a:ea typeface="Open Sans"/>
                <a:cs typeface="Open Sans"/>
                <a:sym typeface="Open Sans"/>
              </a:rPr>
              <a:t>collaborative</a:t>
            </a:r>
            <a:r>
              <a:rPr b="0" i="0" lang="pt-BR" sz="1400" u="none" cap="none" strike="noStrike">
                <a:solidFill>
                  <a:schemeClr val="dk1"/>
                </a:solidFill>
                <a:latin typeface="Open Sans"/>
                <a:ea typeface="Open Sans"/>
                <a:cs typeface="Open Sans"/>
                <a:sym typeface="Open Sans"/>
              </a:rPr>
              <a:t>, </a:t>
            </a:r>
            <a:r>
              <a:rPr b="1" i="0" lang="pt-BR" sz="1400" u="none" cap="none" strike="noStrike">
                <a:solidFill>
                  <a:schemeClr val="dk1"/>
                </a:solidFill>
                <a:latin typeface="Open Sans"/>
                <a:ea typeface="Open Sans"/>
                <a:cs typeface="Open Sans"/>
                <a:sym typeface="Open Sans"/>
              </a:rPr>
              <a:t>transparent</a:t>
            </a:r>
            <a:r>
              <a:rPr b="0" i="0" lang="pt-BR" sz="1400" u="none" cap="none" strike="noStrike">
                <a:solidFill>
                  <a:schemeClr val="dk1"/>
                </a:solidFill>
                <a:latin typeface="Open Sans"/>
                <a:ea typeface="Open Sans"/>
                <a:cs typeface="Open Sans"/>
                <a:sym typeface="Open Sans"/>
              </a:rPr>
              <a:t> and </a:t>
            </a:r>
            <a:r>
              <a:rPr b="1" i="0" lang="pt-BR" sz="1400" u="none" cap="none" strike="noStrike">
                <a:solidFill>
                  <a:schemeClr val="dk1"/>
                </a:solidFill>
                <a:latin typeface="Open Sans"/>
                <a:ea typeface="Open Sans"/>
                <a:cs typeface="Open Sans"/>
                <a:sym typeface="Open Sans"/>
              </a:rPr>
              <a:t>accessible</a:t>
            </a:r>
            <a:r>
              <a:rPr b="0" i="0" lang="pt-BR" sz="1400" u="none" cap="none" strike="noStrike">
                <a:solidFill>
                  <a:schemeClr val="dk1"/>
                </a:solidFill>
                <a:latin typeface="Open Sans"/>
                <a:ea typeface="Open Sans"/>
                <a:cs typeface="Open Sans"/>
                <a:sym typeface="Open Sans"/>
              </a:rPr>
              <a:t>. Open science occurs across the </a:t>
            </a:r>
            <a:r>
              <a:rPr b="1" i="0" lang="pt-BR" sz="1400" u="none" cap="none" strike="noStrike">
                <a:solidFill>
                  <a:schemeClr val="dk1"/>
                </a:solidFill>
                <a:latin typeface="Open Sans"/>
                <a:ea typeface="Open Sans"/>
                <a:cs typeface="Open Sans"/>
                <a:sym typeface="Open Sans"/>
              </a:rPr>
              <a:t>research process </a:t>
            </a:r>
            <a:r>
              <a:rPr b="0" i="0" lang="pt-BR" sz="1400" u="none" cap="none" strike="noStrike">
                <a:solidFill>
                  <a:schemeClr val="dk1"/>
                </a:solidFill>
                <a:latin typeface="Open Sans"/>
                <a:ea typeface="Open Sans"/>
                <a:cs typeface="Open Sans"/>
                <a:sym typeface="Open Sans"/>
              </a:rPr>
              <a:t>and there are many different activities that can be considered part of this evolution in science. The open science monitor tracks trends in areas that have consistent and reliable data.” </a:t>
            </a:r>
            <a:br>
              <a:rPr b="0" i="0" lang="pt-BR" sz="1400" u="none" cap="none" strike="noStrike">
                <a:solidFill>
                  <a:schemeClr val="dk1"/>
                </a:solidFill>
                <a:latin typeface="Open Sans"/>
                <a:ea typeface="Open Sans"/>
                <a:cs typeface="Open Sans"/>
                <a:sym typeface="Open Sans"/>
              </a:rPr>
            </a:br>
            <a:r>
              <a:rPr b="0" i="0" lang="pt-BR" sz="1000" u="none" cap="none" strike="noStrike">
                <a:solidFill>
                  <a:schemeClr val="dk1"/>
                </a:solidFill>
                <a:latin typeface="Open Sans"/>
                <a:ea typeface="Open Sans"/>
                <a:cs typeface="Open Sans"/>
                <a:sym typeface="Open Sans"/>
              </a:rPr>
              <a:t>(European Commission, mar 2017)</a:t>
            </a:r>
            <a:endParaRPr b="0" i="0" sz="1000" u="none" cap="none" strike="noStrike">
              <a:solidFill>
                <a:schemeClr val="dk1"/>
              </a:solidFill>
              <a:latin typeface="Open Sans"/>
              <a:ea typeface="Open Sans"/>
              <a:cs typeface="Open Sans"/>
              <a:sym typeface="Open Sans"/>
            </a:endParaRPr>
          </a:p>
          <a:p>
            <a:pPr indent="0" lvl="0" marL="0" marR="0" rtl="0" algn="l">
              <a:lnSpc>
                <a:spcPct val="150000"/>
              </a:lnSpc>
              <a:spcBef>
                <a:spcPts val="0"/>
              </a:spcBef>
              <a:spcAft>
                <a:spcPts val="0"/>
              </a:spcAft>
              <a:buClr>
                <a:schemeClr val="dk1"/>
              </a:buClr>
              <a:buSzPts val="4200"/>
              <a:buFont typeface="Economica"/>
              <a:buNone/>
            </a:pPr>
            <a:r>
              <a:t/>
            </a:r>
            <a:endParaRPr b="0" i="0" sz="1800" u="none" cap="none" strike="noStrike">
              <a:solidFill>
                <a:schemeClr val="dk1"/>
              </a:solidFill>
              <a:latin typeface="Economica"/>
              <a:ea typeface="Economica"/>
              <a:cs typeface="Economica"/>
              <a:sym typeface="Economica"/>
            </a:endParaRPr>
          </a:p>
          <a:p>
            <a:pPr indent="0" lvl="0" marL="0" marR="0" rtl="0" algn="l">
              <a:lnSpc>
                <a:spcPct val="100000"/>
              </a:lnSpc>
              <a:spcBef>
                <a:spcPts val="0"/>
              </a:spcBef>
              <a:spcAft>
                <a:spcPts val="0"/>
              </a:spcAft>
              <a:buClr>
                <a:schemeClr val="dk1"/>
              </a:buClr>
              <a:buSzPts val="4200"/>
              <a:buFont typeface="Economica"/>
              <a:buNone/>
            </a:pPr>
            <a:r>
              <a:t/>
            </a:r>
            <a:endParaRPr b="0" i="0" sz="1800" u="none" cap="none" strike="noStrike">
              <a:solidFill>
                <a:schemeClr val="dk1"/>
              </a:solidFill>
              <a:latin typeface="Economica"/>
              <a:ea typeface="Economica"/>
              <a:cs typeface="Economica"/>
              <a:sym typeface="Economica"/>
            </a:endParaRPr>
          </a:p>
        </p:txBody>
      </p:sp>
      <p:pic>
        <p:nvPicPr>
          <p:cNvPr id="143" name="Google Shape;143;p28"/>
          <p:cNvPicPr preferRelativeResize="0"/>
          <p:nvPr/>
        </p:nvPicPr>
        <p:blipFill rotWithShape="1">
          <a:blip r:embed="rId3">
            <a:alphaModFix/>
          </a:blip>
          <a:srcRect b="0" l="0" r="0" t="0"/>
          <a:stretch/>
        </p:blipFill>
        <p:spPr>
          <a:xfrm>
            <a:off x="4560325" y="512350"/>
            <a:ext cx="4360627" cy="4500575"/>
          </a:xfrm>
          <a:prstGeom prst="rect">
            <a:avLst/>
          </a:prstGeom>
          <a:noFill/>
          <a:ln>
            <a:noFill/>
          </a:ln>
        </p:spPr>
      </p:pic>
      <p:sp>
        <p:nvSpPr>
          <p:cNvPr id="144" name="Google Shape;144;p28"/>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p29"/>
          <p:cNvSpPr txBox="1"/>
          <p:nvPr>
            <p:ph type="title"/>
          </p:nvPr>
        </p:nvSpPr>
        <p:spPr>
          <a:xfrm>
            <a:off x="311700" y="281575"/>
            <a:ext cx="7844748"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rgbClr val="000000"/>
                </a:solidFill>
                <a:latin typeface="Economica"/>
                <a:ea typeface="Economica"/>
                <a:cs typeface="Economica"/>
                <a:sym typeface="Economica"/>
              </a:rPr>
              <a:t>Tendências na Comunicação Científica</a:t>
            </a:r>
            <a:endParaRPr b="0" i="0" sz="4200" u="none" cap="none" strike="noStrike">
              <a:solidFill>
                <a:srgbClr val="000000"/>
              </a:solidFill>
              <a:latin typeface="Economica"/>
              <a:ea typeface="Economica"/>
              <a:cs typeface="Economica"/>
              <a:sym typeface="Economica"/>
            </a:endParaRPr>
          </a:p>
        </p:txBody>
      </p:sp>
      <p:sp>
        <p:nvSpPr>
          <p:cNvPr id="150" name="Google Shape;150;p29"/>
          <p:cNvSpPr txBox="1"/>
          <p:nvPr/>
        </p:nvSpPr>
        <p:spPr>
          <a:xfrm>
            <a:off x="3122975" y="315925"/>
            <a:ext cx="2273100" cy="1655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graphicFrame>
        <p:nvGraphicFramePr>
          <p:cNvPr id="151" name="Google Shape;151;p29"/>
          <p:cNvGraphicFramePr/>
          <p:nvPr/>
        </p:nvGraphicFramePr>
        <p:xfrm>
          <a:off x="311700" y="1342425"/>
          <a:ext cx="3000000" cy="3000000"/>
        </p:xfrm>
        <a:graphic>
          <a:graphicData uri="http://schemas.openxmlformats.org/drawingml/2006/table">
            <a:tbl>
              <a:tblPr>
                <a:noFill/>
                <a:tableStyleId>{289A297E-E3B9-4BC0-9C34-C1075EB7EAED}</a:tableStyleId>
              </a:tblPr>
              <a:tblGrid>
                <a:gridCol w="2870250"/>
                <a:gridCol w="2870250"/>
                <a:gridCol w="2870250"/>
              </a:tblGrid>
              <a:tr h="1243950">
                <a:tc>
                  <a:txBody>
                    <a:bodyPr>
                      <a:noAutofit/>
                    </a:bodyPr>
                    <a:lstStyle/>
                    <a:p>
                      <a:pPr indent="0" lvl="0" marL="0" marR="0" rtl="0" algn="l">
                        <a:lnSpc>
                          <a:spcPct val="100000"/>
                        </a:lnSpc>
                        <a:spcBef>
                          <a:spcPts val="0"/>
                        </a:spcBef>
                        <a:spcAft>
                          <a:spcPts val="0"/>
                        </a:spcAft>
                        <a:buClr>
                          <a:srgbClr val="000000"/>
                        </a:buClr>
                        <a:buSzPts val="1800"/>
                        <a:buFont typeface="Arial"/>
                        <a:buNone/>
                      </a:pPr>
                      <a:r>
                        <a:rPr b="1" lang="pt-BR" sz="1200" u="none" cap="none" strike="noStrike">
                          <a:solidFill>
                            <a:schemeClr val="dk1"/>
                          </a:solidFill>
                          <a:latin typeface="Open Sans"/>
                          <a:ea typeface="Open Sans"/>
                          <a:cs typeface="Open Sans"/>
                          <a:sym typeface="Open Sans"/>
                        </a:rPr>
                        <a:t>     Pre-print</a:t>
                      </a:r>
                      <a:endParaRPr b="1" sz="1200" u="none" cap="none" strike="noStrike">
                        <a:latin typeface="Open Sans"/>
                        <a:ea typeface="Open Sans"/>
                        <a:cs typeface="Open Sans"/>
                        <a:sym typeface="Open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800"/>
                        <a:buFont typeface="Arial"/>
                        <a:buNone/>
                      </a:pPr>
                      <a:r>
                        <a:rPr b="1" lang="pt-BR" sz="1200" u="none" cap="none" strike="noStrike">
                          <a:latin typeface="Open Sans"/>
                          <a:ea typeface="Open Sans"/>
                          <a:cs typeface="Open Sans"/>
                          <a:sym typeface="Open Sans"/>
                        </a:rPr>
                        <a:t>          Exigência de </a:t>
                      </a:r>
                      <a:r>
                        <a:rPr b="1" lang="pt-BR" sz="1200">
                          <a:latin typeface="Open Sans"/>
                          <a:ea typeface="Open Sans"/>
                          <a:cs typeface="Open Sans"/>
                          <a:sym typeface="Open Sans"/>
                        </a:rPr>
                        <a:t>d</a:t>
                      </a:r>
                      <a:r>
                        <a:rPr b="1" lang="pt-BR" sz="1200" u="none" cap="none" strike="noStrike">
                          <a:latin typeface="Open Sans"/>
                          <a:ea typeface="Open Sans"/>
                          <a:cs typeface="Open Sans"/>
                          <a:sym typeface="Open Sans"/>
                        </a:rPr>
                        <a:t>ados  </a:t>
                      </a:r>
                      <a:endParaRPr b="1" sz="1200">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rPr b="1" lang="pt-BR" sz="1200" u="none" cap="none" strike="noStrike">
                          <a:latin typeface="Open Sans"/>
                          <a:ea typeface="Open Sans"/>
                          <a:cs typeface="Open Sans"/>
                          <a:sym typeface="Open Sans"/>
                        </a:rPr>
                        <a:t>                    </a:t>
                      </a:r>
                      <a:r>
                        <a:rPr b="1" lang="pt-BR" sz="1200">
                          <a:latin typeface="Open Sans"/>
                          <a:ea typeface="Open Sans"/>
                          <a:cs typeface="Open Sans"/>
                          <a:sym typeface="Open Sans"/>
                        </a:rPr>
                        <a:t>c</a:t>
                      </a:r>
                      <a:r>
                        <a:rPr b="1" lang="pt-BR" sz="1200" u="none" cap="none" strike="noStrike">
                          <a:latin typeface="Open Sans"/>
                          <a:ea typeface="Open Sans"/>
                          <a:cs typeface="Open Sans"/>
                          <a:sym typeface="Open Sans"/>
                        </a:rPr>
                        <a:t>ientíficos</a:t>
                      </a:r>
                      <a:endParaRPr b="1" sz="1200">
                        <a:latin typeface="Open Sans"/>
                        <a:ea typeface="Open Sans"/>
                        <a:cs typeface="Open Sans"/>
                        <a:sym typeface="Open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800"/>
                        <a:buFont typeface="Arial"/>
                        <a:buNone/>
                      </a:pPr>
                      <a:r>
                        <a:rPr b="1" lang="pt-BR" sz="1200" u="none" cap="none" strike="noStrike">
                          <a:latin typeface="Open Sans"/>
                          <a:ea typeface="Open Sans"/>
                          <a:cs typeface="Open Sans"/>
                          <a:sym typeface="Open Sans"/>
                        </a:rPr>
                        <a:t>               Revista de Dados</a:t>
                      </a:r>
                      <a:endParaRPr b="1" sz="1200" u="none" cap="none" strike="noStrike">
                        <a:latin typeface="Open Sans"/>
                        <a:ea typeface="Open Sans"/>
                        <a:cs typeface="Open Sans"/>
                        <a:sym typeface="Open Sans"/>
                      </a:endParaRPr>
                    </a:p>
                    <a:p>
                      <a:pPr indent="0" lvl="0" marL="0" marR="0" rtl="0" algn="l">
                        <a:lnSpc>
                          <a:spcPct val="100000"/>
                        </a:lnSpc>
                        <a:spcBef>
                          <a:spcPts val="0"/>
                        </a:spcBef>
                        <a:spcAft>
                          <a:spcPts val="0"/>
                        </a:spcAft>
                        <a:buClr>
                          <a:srgbClr val="000000"/>
                        </a:buClr>
                        <a:buSzPts val="1800"/>
                        <a:buFont typeface="Arial"/>
                        <a:buNone/>
                      </a:pPr>
                      <a:r>
                        <a:t/>
                      </a:r>
                      <a:endParaRPr b="1" sz="1200" u="none" cap="none" strike="noStrike">
                        <a:latin typeface="Open Sans"/>
                        <a:ea typeface="Open Sans"/>
                        <a:cs typeface="Open Sans"/>
                        <a:sym typeface="Open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254300">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noAutofit/>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pic>
        <p:nvPicPr>
          <p:cNvPr id="152" name="Google Shape;152;p29"/>
          <p:cNvPicPr preferRelativeResize="0"/>
          <p:nvPr/>
        </p:nvPicPr>
        <p:blipFill rotWithShape="1">
          <a:blip r:embed="rId3">
            <a:alphaModFix/>
          </a:blip>
          <a:srcRect b="0" l="0" r="0" t="0"/>
          <a:stretch/>
        </p:blipFill>
        <p:spPr>
          <a:xfrm>
            <a:off x="507702" y="1896076"/>
            <a:ext cx="1781025" cy="2372300"/>
          </a:xfrm>
          <a:prstGeom prst="rect">
            <a:avLst/>
          </a:prstGeom>
          <a:noFill/>
          <a:ln>
            <a:noFill/>
          </a:ln>
        </p:spPr>
      </p:pic>
      <p:sp>
        <p:nvSpPr>
          <p:cNvPr id="153" name="Google Shape;153;p29"/>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54" name="Google Shape;154;p29"/>
          <p:cNvPicPr preferRelativeResize="0"/>
          <p:nvPr/>
        </p:nvPicPr>
        <p:blipFill rotWithShape="1">
          <a:blip r:embed="rId4">
            <a:alphaModFix/>
          </a:blip>
          <a:srcRect b="0" l="0" r="0" t="0"/>
          <a:stretch/>
        </p:blipFill>
        <p:spPr>
          <a:xfrm>
            <a:off x="3676317" y="1896074"/>
            <a:ext cx="1730875" cy="2293400"/>
          </a:xfrm>
          <a:prstGeom prst="rect">
            <a:avLst/>
          </a:prstGeom>
          <a:noFill/>
          <a:ln>
            <a:noFill/>
          </a:ln>
        </p:spPr>
      </p:pic>
      <p:pic>
        <p:nvPicPr>
          <p:cNvPr id="155" name="Google Shape;155;p29"/>
          <p:cNvPicPr preferRelativeResize="0"/>
          <p:nvPr/>
        </p:nvPicPr>
        <p:blipFill rotWithShape="1">
          <a:blip r:embed="rId5">
            <a:alphaModFix/>
          </a:blip>
          <a:srcRect b="0" l="0" r="0" t="0"/>
          <a:stretch/>
        </p:blipFill>
        <p:spPr>
          <a:xfrm>
            <a:off x="6553576" y="1896074"/>
            <a:ext cx="1887875" cy="209919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id="160" name="Google Shape;160;p30"/>
          <p:cNvPicPr preferRelativeResize="0"/>
          <p:nvPr/>
        </p:nvPicPr>
        <p:blipFill rotWithShape="1">
          <a:blip r:embed="rId3">
            <a:alphaModFix/>
          </a:blip>
          <a:srcRect b="0" l="0" r="0" t="0"/>
          <a:stretch/>
        </p:blipFill>
        <p:spPr>
          <a:xfrm rot="-1280502">
            <a:off x="330939" y="1540976"/>
            <a:ext cx="4320000" cy="1801324"/>
          </a:xfrm>
          <a:prstGeom prst="rect">
            <a:avLst/>
          </a:prstGeom>
          <a:noFill/>
          <a:ln>
            <a:noFill/>
          </a:ln>
        </p:spPr>
      </p:pic>
      <p:pic>
        <p:nvPicPr>
          <p:cNvPr id="161" name="Google Shape;161;p30"/>
          <p:cNvPicPr preferRelativeResize="0"/>
          <p:nvPr/>
        </p:nvPicPr>
        <p:blipFill rotWithShape="1">
          <a:blip r:embed="rId4">
            <a:alphaModFix/>
          </a:blip>
          <a:srcRect b="3667" l="331" r="742" t="7443"/>
          <a:stretch/>
        </p:blipFill>
        <p:spPr>
          <a:xfrm rot="1664475">
            <a:off x="4492924" y="1718639"/>
            <a:ext cx="4320000" cy="1800000"/>
          </a:xfrm>
          <a:prstGeom prst="rect">
            <a:avLst/>
          </a:prstGeom>
          <a:noFill/>
          <a:ln>
            <a:noFill/>
          </a:ln>
        </p:spPr>
      </p:pic>
      <p:pic>
        <p:nvPicPr>
          <p:cNvPr descr="https://lh6.googleusercontent.com/COPKRUmCCnUP7zas6cxnHaf1O7085kFzmRuvvd8XXd-ztKzV9eoLpZg2U9fp9uSR3L7uXRUEEkfeS5VIRPEGCXDNLz_37HrK-gpe47z5Y_tFT7wdfttTDuXK87pYwNC7K2gLG5wiPLQ" id="162" name="Google Shape;162;p30"/>
          <p:cNvPicPr preferRelativeResize="0"/>
          <p:nvPr/>
        </p:nvPicPr>
        <p:blipFill rotWithShape="1">
          <a:blip r:embed="rId5">
            <a:alphaModFix/>
          </a:blip>
          <a:srcRect b="0" l="0" r="0" t="0"/>
          <a:stretch/>
        </p:blipFill>
        <p:spPr>
          <a:xfrm rot="286818">
            <a:off x="2519604" y="3166626"/>
            <a:ext cx="4320000" cy="1800000"/>
          </a:xfrm>
          <a:prstGeom prst="rect">
            <a:avLst/>
          </a:prstGeom>
          <a:noFill/>
          <a:ln>
            <a:noFill/>
          </a:ln>
        </p:spPr>
      </p:pic>
      <p:sp>
        <p:nvSpPr>
          <p:cNvPr id="163" name="Google Shape;163;p30"/>
          <p:cNvSpPr txBox="1"/>
          <p:nvPr/>
        </p:nvSpPr>
        <p:spPr>
          <a:xfrm>
            <a:off x="151280" y="542297"/>
            <a:ext cx="7844700" cy="4242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None/>
            </a:pPr>
            <a:r>
              <a:rPr lang="pt-BR" sz="4200">
                <a:latin typeface="Economica"/>
                <a:ea typeface="Economica"/>
                <a:cs typeface="Economica"/>
                <a:sym typeface="Economica"/>
              </a:rPr>
              <a:t>Outras t</a:t>
            </a:r>
            <a:r>
              <a:rPr b="0" i="0" lang="pt-BR" sz="4200" u="none" cap="none" strike="noStrike">
                <a:solidFill>
                  <a:srgbClr val="000000"/>
                </a:solidFill>
                <a:latin typeface="Economica"/>
                <a:ea typeface="Economica"/>
                <a:cs typeface="Economica"/>
                <a:sym typeface="Economica"/>
              </a:rPr>
              <a:t>endências</a:t>
            </a:r>
            <a:endParaRPr sz="4200"/>
          </a:p>
        </p:txBody>
      </p:sp>
      <p:sp>
        <p:nvSpPr>
          <p:cNvPr id="164" name="Google Shape;164;p30"/>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pic>
        <p:nvPicPr>
          <p:cNvPr id="169" name="Google Shape;169;p31"/>
          <p:cNvPicPr preferRelativeResize="0"/>
          <p:nvPr/>
        </p:nvPicPr>
        <p:blipFill rotWithShape="1">
          <a:blip r:embed="rId3">
            <a:alphaModFix/>
          </a:blip>
          <a:srcRect b="0" l="0" r="0" t="0"/>
          <a:stretch/>
        </p:blipFill>
        <p:spPr>
          <a:xfrm>
            <a:off x="47625" y="1323003"/>
            <a:ext cx="8991600" cy="3820497"/>
          </a:xfrm>
          <a:prstGeom prst="rect">
            <a:avLst/>
          </a:prstGeom>
          <a:noFill/>
          <a:ln>
            <a:noFill/>
          </a:ln>
        </p:spPr>
      </p:pic>
      <p:sp>
        <p:nvSpPr>
          <p:cNvPr id="170" name="Google Shape;170;p31"/>
          <p:cNvSpPr/>
          <p:nvPr/>
        </p:nvSpPr>
        <p:spPr>
          <a:xfrm>
            <a:off x="838200" y="241459"/>
            <a:ext cx="7791450" cy="132343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pt-BR" sz="1600" u="none" cap="none" strike="noStrike">
                <a:solidFill>
                  <a:srgbClr val="333333"/>
                </a:solidFill>
                <a:latin typeface="Open Sans"/>
                <a:ea typeface="Open Sans"/>
                <a:cs typeface="Open Sans"/>
                <a:sym typeface="Open Sans"/>
              </a:rPr>
              <a:t>Immediate &amp; Transparent Publishing</a:t>
            </a:r>
            <a:endParaRPr/>
          </a:p>
          <a:p>
            <a:pPr indent="0" lvl="0" marL="0" marR="0" rtl="0" algn="ctr">
              <a:lnSpc>
                <a:spcPct val="100000"/>
              </a:lnSpc>
              <a:spcBef>
                <a:spcPts val="0"/>
              </a:spcBef>
              <a:spcAft>
                <a:spcPts val="0"/>
              </a:spcAft>
              <a:buNone/>
            </a:pPr>
            <a:r>
              <a:rPr b="0" i="1" lang="pt-BR" sz="1600" u="none" cap="none" strike="noStrike">
                <a:solidFill>
                  <a:srgbClr val="333333"/>
                </a:solidFill>
                <a:latin typeface="Open Sans"/>
                <a:ea typeface="Open Sans"/>
                <a:cs typeface="Open Sans"/>
                <a:sym typeface="Open Sans"/>
              </a:rPr>
              <a:t>F1000Research</a:t>
            </a:r>
            <a:r>
              <a:rPr b="0" i="0" lang="pt-BR" sz="1600" u="none" cap="none" strike="noStrike">
                <a:solidFill>
                  <a:srgbClr val="333333"/>
                </a:solidFill>
                <a:latin typeface="Open Sans"/>
                <a:ea typeface="Open Sans"/>
                <a:cs typeface="Open Sans"/>
                <a:sym typeface="Open Sans"/>
              </a:rPr>
              <a:t> is an Open Research publishing platform for life scientists, offering immediate publication of articles and other research outputs without editorial bias. All articles benefit from transparent refereeing and the inclusion of all source data.</a:t>
            </a:r>
            <a:endParaRPr/>
          </a:p>
        </p:txBody>
      </p:sp>
      <p:sp>
        <p:nvSpPr>
          <p:cNvPr id="171" name="Google Shape;171;p31"/>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32"/>
          <p:cNvSpPr txBox="1"/>
          <p:nvPr>
            <p:ph type="title"/>
          </p:nvPr>
        </p:nvSpPr>
        <p:spPr>
          <a:xfrm>
            <a:off x="205019" y="286739"/>
            <a:ext cx="82341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b="0" i="0" lang="pt-BR" sz="4200" u="none" cap="none" strike="noStrike">
                <a:solidFill>
                  <a:schemeClr val="dk1"/>
                </a:solidFill>
                <a:latin typeface="Economica"/>
                <a:ea typeface="Economica"/>
                <a:cs typeface="Economica"/>
                <a:sym typeface="Economica"/>
              </a:rPr>
              <a:t>Motivações e relevância</a:t>
            </a:r>
            <a:endParaRPr b="0" i="0" sz="4200" u="none" cap="none" strike="noStrike">
              <a:solidFill>
                <a:schemeClr val="dk1"/>
              </a:solidFill>
              <a:latin typeface="Economica"/>
              <a:ea typeface="Economica"/>
              <a:cs typeface="Economica"/>
              <a:sym typeface="Economica"/>
            </a:endParaRPr>
          </a:p>
        </p:txBody>
      </p:sp>
      <p:grpSp>
        <p:nvGrpSpPr>
          <p:cNvPr id="177" name="Google Shape;177;p32"/>
          <p:cNvGrpSpPr/>
          <p:nvPr/>
        </p:nvGrpSpPr>
        <p:grpSpPr>
          <a:xfrm>
            <a:off x="283809" y="1149403"/>
            <a:ext cx="2829891" cy="3697726"/>
            <a:chOff x="437825" y="1568589"/>
            <a:chExt cx="2685450" cy="3086700"/>
          </a:xfrm>
        </p:grpSpPr>
        <p:sp>
          <p:nvSpPr>
            <p:cNvPr id="178" name="Google Shape;178;p32"/>
            <p:cNvSpPr/>
            <p:nvPr/>
          </p:nvSpPr>
          <p:spPr>
            <a:xfrm>
              <a:off x="4400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32"/>
            <p:cNvSpPr txBox="1"/>
            <p:nvPr/>
          </p:nvSpPr>
          <p:spPr>
            <a:xfrm>
              <a:off x="437825" y="1568589"/>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Práticas</a:t>
              </a:r>
              <a:endParaRPr b="1" i="0" sz="2000" u="none" cap="none" strike="noStrike">
                <a:solidFill>
                  <a:schemeClr val="lt1"/>
                </a:solidFill>
                <a:latin typeface="Arial"/>
                <a:ea typeface="Arial"/>
                <a:cs typeface="Arial"/>
                <a:sym typeface="Arial"/>
              </a:endParaRPr>
            </a:p>
          </p:txBody>
        </p:sp>
      </p:grpSp>
      <p:sp>
        <p:nvSpPr>
          <p:cNvPr id="180" name="Google Shape;180;p32"/>
          <p:cNvSpPr txBox="1"/>
          <p:nvPr>
            <p:ph idx="4294967295" type="body"/>
          </p:nvPr>
        </p:nvSpPr>
        <p:spPr>
          <a:xfrm>
            <a:off x="51662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Práticas</a:t>
            </a:r>
            <a:endParaRPr b="1" i="0" sz="1800" u="none" cap="none" strike="noStrike">
              <a:solidFill>
                <a:schemeClr val="lt1"/>
              </a:solidFill>
              <a:latin typeface="Open Sans"/>
              <a:ea typeface="Open Sans"/>
              <a:cs typeface="Open Sans"/>
              <a:sym typeface="Open Sans"/>
            </a:endParaRPr>
          </a:p>
        </p:txBody>
      </p:sp>
      <p:sp>
        <p:nvSpPr>
          <p:cNvPr id="181" name="Google Shape;181;p32"/>
          <p:cNvSpPr txBox="1"/>
          <p:nvPr>
            <p:ph idx="4294967295" type="body"/>
          </p:nvPr>
        </p:nvSpPr>
        <p:spPr>
          <a:xfrm>
            <a:off x="516625" y="1712180"/>
            <a:ext cx="2494500" cy="2569372"/>
          </a:xfrm>
          <a:prstGeom prst="rect">
            <a:avLst/>
          </a:prstGeom>
          <a:noFill/>
          <a:ln>
            <a:noFill/>
          </a:ln>
        </p:spPr>
        <p:txBody>
          <a:bodyPr anchorCtr="0" anchor="ctr" bIns="91425" lIns="91425" spcFirstLastPara="1" rIns="91425" wrap="square" tIns="91425">
            <a:noAutofit/>
          </a:bodyPr>
          <a:lstStyle/>
          <a:p>
            <a:pPr indent="-196849" lvl="0" marL="357750" marR="0" rtl="0" algn="l">
              <a:lnSpc>
                <a:spcPct val="128571"/>
              </a:lnSpc>
              <a:spcBef>
                <a:spcPts val="600"/>
              </a:spcBef>
              <a:spcAft>
                <a:spcPts val="0"/>
              </a:spcAft>
              <a:buClr>
                <a:schemeClr val="dk1"/>
              </a:buClr>
              <a:buSzPts val="1400"/>
              <a:buFont typeface="Open Sans"/>
              <a:buNone/>
            </a:pPr>
            <a:r>
              <a:t/>
            </a:r>
            <a:endParaRPr i="0" sz="1000" u="none" cap="none" strike="noStrike">
              <a:solidFill>
                <a:schemeClr val="dk1"/>
              </a:solidFill>
            </a:endParaRPr>
          </a:p>
          <a:p>
            <a:pPr indent="0" lvl="0" marL="72000" marR="0" rtl="0" algn="l">
              <a:lnSpc>
                <a:spcPct val="128571"/>
              </a:lnSpc>
              <a:spcBef>
                <a:spcPts val="600"/>
              </a:spcBef>
              <a:spcAft>
                <a:spcPts val="0"/>
              </a:spcAft>
              <a:buClr>
                <a:schemeClr val="dk1"/>
              </a:buClr>
              <a:buSzPts val="1400"/>
              <a:buFont typeface="Open Sans"/>
              <a:buNone/>
            </a:pPr>
            <a:r>
              <a:t/>
            </a:r>
            <a:endParaRPr i="0" sz="1000" u="none" cap="none" strike="noStrike">
              <a:solidFill>
                <a:schemeClr val="dk1"/>
              </a:solidFill>
            </a:endParaRPr>
          </a:p>
          <a:p>
            <a:pPr indent="0" lvl="0" marL="72000" marR="0" rtl="0" algn="l">
              <a:lnSpc>
                <a:spcPct val="128571"/>
              </a:lnSpc>
              <a:spcBef>
                <a:spcPts val="600"/>
              </a:spcBef>
              <a:spcAft>
                <a:spcPts val="0"/>
              </a:spcAft>
              <a:buClr>
                <a:schemeClr val="dk1"/>
              </a:buClr>
              <a:buSzPts val="1400"/>
              <a:buFont typeface="Open Sans"/>
              <a:buNone/>
            </a:pPr>
            <a:r>
              <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Acesso Aberto;</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Dados abertos;</a:t>
            </a:r>
            <a:endParaRPr i="0" sz="1000" u="none" cap="none" strike="noStrike">
              <a:solidFill>
                <a:schemeClr val="dk1"/>
              </a:solidFill>
              <a:highlight>
                <a:srgbClr val="FFFF00"/>
              </a:highlight>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Hardware aberto;</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Software aberto;</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Cadernos abertos de laboratório;</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Recursos educacionais abertos;</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Ciência cidadã;</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Publicações ampliadas;</a:t>
            </a:r>
            <a:endParaRPr i="0" sz="1000" u="none" cap="none" strike="noStrike">
              <a:solidFill>
                <a:schemeClr val="dk1"/>
              </a:solidFill>
            </a:endParaRPr>
          </a:p>
          <a:p>
            <a:pPr indent="-125680" lvl="0" marL="17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Open Citations.</a:t>
            </a:r>
            <a:endParaRPr sz="1000"/>
          </a:p>
          <a:p>
            <a:pPr indent="0" lvl="0" marL="0" marR="0" rtl="0" algn="l">
              <a:lnSpc>
                <a:spcPct val="128571"/>
              </a:lnSpc>
              <a:spcBef>
                <a:spcPts val="600"/>
              </a:spcBef>
              <a:spcAft>
                <a:spcPts val="0"/>
              </a:spcAft>
              <a:buClr>
                <a:schemeClr val="dk1"/>
              </a:buClr>
              <a:buSzPts val="1400"/>
              <a:buFont typeface="Open Sans"/>
              <a:buNone/>
            </a:pPr>
            <a:r>
              <a:t/>
            </a:r>
            <a:endParaRPr i="0" sz="1000" u="none" cap="none" strike="noStrike">
              <a:solidFill>
                <a:schemeClr val="dk1"/>
              </a:solidFill>
            </a:endParaRPr>
          </a:p>
        </p:txBody>
      </p:sp>
      <p:grpSp>
        <p:nvGrpSpPr>
          <p:cNvPr id="182" name="Google Shape;182;p32"/>
          <p:cNvGrpSpPr/>
          <p:nvPr/>
        </p:nvGrpSpPr>
        <p:grpSpPr>
          <a:xfrm>
            <a:off x="3226476" y="1150607"/>
            <a:ext cx="2683200" cy="3693721"/>
            <a:chOff x="3230400" y="1568589"/>
            <a:chExt cx="2683200" cy="3086700"/>
          </a:xfrm>
        </p:grpSpPr>
        <p:sp>
          <p:nvSpPr>
            <p:cNvPr id="183" name="Google Shape;183;p32"/>
            <p:cNvSpPr/>
            <p:nvPr/>
          </p:nvSpPr>
          <p:spPr>
            <a:xfrm>
              <a:off x="3230400"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32"/>
            <p:cNvSpPr txBox="1"/>
            <p:nvPr/>
          </p:nvSpPr>
          <p:spPr>
            <a:xfrm>
              <a:off x="3230400"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Benefícios</a:t>
              </a:r>
              <a:endParaRPr b="1" i="0" sz="2000" u="none" cap="none" strike="noStrike">
                <a:solidFill>
                  <a:schemeClr val="lt1"/>
                </a:solidFill>
                <a:latin typeface="Arial"/>
                <a:ea typeface="Arial"/>
                <a:cs typeface="Arial"/>
                <a:sym typeface="Arial"/>
              </a:endParaRPr>
            </a:p>
          </p:txBody>
        </p:sp>
      </p:grpSp>
      <p:sp>
        <p:nvSpPr>
          <p:cNvPr id="185" name="Google Shape;185;p32"/>
          <p:cNvSpPr txBox="1"/>
          <p:nvPr>
            <p:ph idx="4294967295" type="body"/>
          </p:nvPr>
        </p:nvSpPr>
        <p:spPr>
          <a:xfrm>
            <a:off x="3316800"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Benefícios</a:t>
            </a:r>
            <a:endParaRPr b="1" i="0" sz="1800" u="none" cap="none" strike="noStrike">
              <a:solidFill>
                <a:schemeClr val="lt1"/>
              </a:solidFill>
              <a:latin typeface="Open Sans"/>
              <a:ea typeface="Open Sans"/>
              <a:cs typeface="Open Sans"/>
              <a:sym typeface="Open Sans"/>
            </a:endParaRPr>
          </a:p>
        </p:txBody>
      </p:sp>
      <p:sp>
        <p:nvSpPr>
          <p:cNvPr id="186" name="Google Shape;186;p32"/>
          <p:cNvSpPr txBox="1"/>
          <p:nvPr>
            <p:ph idx="4294967295" type="body"/>
          </p:nvPr>
        </p:nvSpPr>
        <p:spPr>
          <a:xfrm>
            <a:off x="3202875" y="1749748"/>
            <a:ext cx="2598225" cy="2675094"/>
          </a:xfrm>
          <a:prstGeom prst="rect">
            <a:avLst/>
          </a:prstGeom>
          <a:noFill/>
          <a:ln>
            <a:noFill/>
          </a:ln>
        </p:spPr>
        <p:txBody>
          <a:bodyPr anchorCtr="0" anchor="ctr" bIns="91425" lIns="91425" spcFirstLastPara="1" rIns="91425" wrap="square" tIns="91425">
            <a:noAutofit/>
          </a:bodyPr>
          <a:lstStyle/>
          <a:p>
            <a:pPr indent="-196849" lvl="0" marL="357750" marR="0" rtl="0" algn="l">
              <a:lnSpc>
                <a:spcPct val="128571"/>
              </a:lnSpc>
              <a:spcBef>
                <a:spcPts val="600"/>
              </a:spcBef>
              <a:spcAft>
                <a:spcPts val="0"/>
              </a:spcAft>
              <a:buClr>
                <a:schemeClr val="dk1"/>
              </a:buClr>
              <a:buSzPts val="1400"/>
              <a:buFont typeface="Open Sans"/>
              <a:buNone/>
            </a:pPr>
            <a:r>
              <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Favorecer a reprodutibilidade; </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Gerar maior transparência sobre o financiamento público;</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Aumentar a velocidade de circulação da informação;</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Favorecer o reuso de dados em pesquisa.</a:t>
            </a:r>
            <a:endParaRPr i="0" sz="1000" u="none" cap="none" strike="noStrike">
              <a:solidFill>
                <a:schemeClr val="dk1"/>
              </a:solidFill>
            </a:endParaRPr>
          </a:p>
          <a:p>
            <a:pPr indent="-95249" lvl="0" marL="243449" marR="0" rtl="0" algn="l">
              <a:lnSpc>
                <a:spcPct val="150000"/>
              </a:lnSpc>
              <a:spcBef>
                <a:spcPts val="600"/>
              </a:spcBef>
              <a:spcAft>
                <a:spcPts val="800"/>
              </a:spcAft>
              <a:buClr>
                <a:schemeClr val="dk1"/>
              </a:buClr>
              <a:buSzPts val="1200"/>
              <a:buFont typeface="Open Sans"/>
              <a:buNone/>
            </a:pPr>
            <a:r>
              <a:t/>
            </a:r>
            <a:endParaRPr i="0" sz="1000" u="none" cap="none" strike="noStrike">
              <a:solidFill>
                <a:schemeClr val="dk1"/>
              </a:solidFill>
            </a:endParaRPr>
          </a:p>
        </p:txBody>
      </p:sp>
      <p:grpSp>
        <p:nvGrpSpPr>
          <p:cNvPr id="187" name="Google Shape;187;p32"/>
          <p:cNvGrpSpPr/>
          <p:nvPr/>
        </p:nvGrpSpPr>
        <p:grpSpPr>
          <a:xfrm>
            <a:off x="6107075" y="1149403"/>
            <a:ext cx="2809053" cy="3694925"/>
            <a:chOff x="6022975" y="1568589"/>
            <a:chExt cx="2685450" cy="3086700"/>
          </a:xfrm>
        </p:grpSpPr>
        <p:sp>
          <p:nvSpPr>
            <p:cNvPr id="188" name="Google Shape;188;p32"/>
            <p:cNvSpPr/>
            <p:nvPr/>
          </p:nvSpPr>
          <p:spPr>
            <a:xfrm>
              <a:off x="6022975" y="1568589"/>
              <a:ext cx="2683200" cy="3086700"/>
            </a:xfrm>
            <a:prstGeom prst="rect">
              <a:avLst/>
            </a:prstGeom>
            <a:no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32"/>
            <p:cNvSpPr txBox="1"/>
            <p:nvPr/>
          </p:nvSpPr>
          <p:spPr>
            <a:xfrm>
              <a:off x="6025225" y="1568600"/>
              <a:ext cx="2683200" cy="411900"/>
            </a:xfrm>
            <a:prstGeom prst="rect">
              <a:avLst/>
            </a:prstGeom>
            <a:solidFill>
              <a:srgbClr val="1CA688"/>
            </a:solidFill>
            <a:ln cap="flat" cmpd="sng" w="9525">
              <a:solidFill>
                <a:srgbClr val="1CA688"/>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pt-BR" sz="2000" u="none" cap="none" strike="noStrike">
                  <a:solidFill>
                    <a:schemeClr val="lt1"/>
                  </a:solidFill>
                  <a:latin typeface="Arial"/>
                  <a:ea typeface="Arial"/>
                  <a:cs typeface="Arial"/>
                  <a:sym typeface="Arial"/>
                </a:rPr>
                <a:t>Desafios</a:t>
              </a:r>
              <a:endParaRPr b="1" i="0" sz="2000" u="none" cap="none" strike="noStrike">
                <a:solidFill>
                  <a:schemeClr val="lt1"/>
                </a:solidFill>
                <a:latin typeface="Arial"/>
                <a:ea typeface="Arial"/>
                <a:cs typeface="Arial"/>
                <a:sym typeface="Arial"/>
              </a:endParaRPr>
            </a:p>
          </p:txBody>
        </p:sp>
      </p:grpSp>
      <p:sp>
        <p:nvSpPr>
          <p:cNvPr id="190" name="Google Shape;190;p32"/>
          <p:cNvSpPr txBox="1"/>
          <p:nvPr>
            <p:ph idx="4294967295" type="body"/>
          </p:nvPr>
        </p:nvSpPr>
        <p:spPr>
          <a:xfrm>
            <a:off x="6107075" y="1562875"/>
            <a:ext cx="2484300" cy="4119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800"/>
              <a:buFont typeface="Open Sans"/>
              <a:buNone/>
            </a:pPr>
            <a:r>
              <a:rPr b="1" i="0" lang="pt-BR" sz="1800" u="none" cap="none" strike="noStrike">
                <a:solidFill>
                  <a:schemeClr val="lt1"/>
                </a:solidFill>
                <a:latin typeface="Open Sans"/>
                <a:ea typeface="Open Sans"/>
                <a:cs typeface="Open Sans"/>
                <a:sym typeface="Open Sans"/>
              </a:rPr>
              <a:t>Desafios</a:t>
            </a:r>
            <a:endParaRPr b="1" i="0" sz="1800" u="none" cap="none" strike="noStrike">
              <a:solidFill>
                <a:schemeClr val="lt1"/>
              </a:solidFill>
              <a:latin typeface="Open Sans"/>
              <a:ea typeface="Open Sans"/>
              <a:cs typeface="Open Sans"/>
              <a:sym typeface="Open Sans"/>
            </a:endParaRPr>
          </a:p>
        </p:txBody>
      </p:sp>
      <p:sp>
        <p:nvSpPr>
          <p:cNvPr id="191" name="Google Shape;191;p32"/>
          <p:cNvSpPr txBox="1"/>
          <p:nvPr>
            <p:ph idx="4294967295" type="body"/>
          </p:nvPr>
        </p:nvSpPr>
        <p:spPr>
          <a:xfrm>
            <a:off x="6107075" y="1950241"/>
            <a:ext cx="2609300" cy="2563800"/>
          </a:xfrm>
          <a:prstGeom prst="rect">
            <a:avLst/>
          </a:prstGeom>
          <a:noFill/>
          <a:ln>
            <a:noFill/>
          </a:ln>
        </p:spPr>
        <p:txBody>
          <a:bodyPr anchorCtr="0" anchor="ctr" bIns="91425" lIns="91425" spcFirstLastPara="1" rIns="91425" wrap="square" tIns="91425">
            <a:noAutofit/>
          </a:bodyPr>
          <a:lstStyle/>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Disputas pela prioridade da descoberta;</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Preservação de dados;</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Propriedade intelectual </a:t>
            </a:r>
            <a:endParaRPr i="0" sz="1000" u="none" cap="none" strike="noStrike">
              <a:solidFill>
                <a:schemeClr val="dk1"/>
              </a:solidFill>
            </a:endParaRPr>
          </a:p>
          <a:p>
            <a:pPr indent="-233679" lvl="0" marL="357750" marR="0" rtl="0" algn="l">
              <a:lnSpc>
                <a:spcPct val="128571"/>
              </a:lnSpc>
              <a:spcBef>
                <a:spcPts val="600"/>
              </a:spcBef>
              <a:spcAft>
                <a:spcPts val="0"/>
              </a:spcAft>
              <a:buClr>
                <a:schemeClr val="dk1"/>
              </a:buClr>
              <a:buSzPts val="1000"/>
              <a:buFont typeface="Open Sans"/>
              <a:buChar char="•"/>
            </a:pPr>
            <a:r>
              <a:rPr i="0" lang="pt-BR" sz="1000" u="none" cap="none" strike="noStrike">
                <a:solidFill>
                  <a:schemeClr val="dk1"/>
                </a:solidFill>
              </a:rPr>
              <a:t>Dados sensíveis ou confidenciais (privacidade, cláusulas contratuais e regulações nacionais).</a:t>
            </a:r>
            <a:endParaRPr i="0" sz="1000" u="none" cap="none" strike="noStrike">
              <a:solidFill>
                <a:schemeClr val="dk1"/>
              </a:solidFill>
            </a:endParaRPr>
          </a:p>
          <a:p>
            <a:pPr indent="-108000" lvl="0" marL="180000" marR="0" rtl="0" algn="l">
              <a:lnSpc>
                <a:spcPct val="150000"/>
              </a:lnSpc>
              <a:spcBef>
                <a:spcPts val="800"/>
              </a:spcBef>
              <a:spcAft>
                <a:spcPts val="800"/>
              </a:spcAft>
              <a:buClr>
                <a:schemeClr val="dk1"/>
              </a:buClr>
              <a:buSzPts val="1800"/>
              <a:buFont typeface="Open Sans"/>
              <a:buNone/>
            </a:pPr>
            <a:r>
              <a:t/>
            </a:r>
            <a:endParaRPr i="0" sz="1000" u="none" cap="none" strike="noStrike">
              <a:solidFill>
                <a:schemeClr val="dk1"/>
              </a:solidFill>
            </a:endParaRPr>
          </a:p>
        </p:txBody>
      </p:sp>
      <p:sp>
        <p:nvSpPr>
          <p:cNvPr id="192" name="Google Shape;192;p32"/>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33"/>
          <p:cNvSpPr txBox="1"/>
          <p:nvPr>
            <p:ph type="title"/>
          </p:nvPr>
        </p:nvSpPr>
        <p:spPr>
          <a:xfrm>
            <a:off x="218025" y="88200"/>
            <a:ext cx="8181300" cy="8313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1"/>
              </a:buClr>
              <a:buSzPts val="4200"/>
              <a:buFont typeface="Economica"/>
              <a:buNone/>
            </a:pPr>
            <a:r>
              <a:rPr lang="pt-BR"/>
              <a:t>Contexto</a:t>
            </a:r>
            <a:endParaRPr b="0" i="0" sz="4200" u="none" cap="none" strike="noStrike">
              <a:solidFill>
                <a:schemeClr val="dk1"/>
              </a:solidFill>
              <a:latin typeface="Economica"/>
              <a:ea typeface="Economica"/>
              <a:cs typeface="Economica"/>
              <a:sym typeface="Economica"/>
            </a:endParaRPr>
          </a:p>
        </p:txBody>
      </p:sp>
      <p:sp>
        <p:nvSpPr>
          <p:cNvPr id="198" name="Google Shape;198;p33"/>
          <p:cNvSpPr txBox="1"/>
          <p:nvPr>
            <p:ph idx="4294967295" type="body"/>
          </p:nvPr>
        </p:nvSpPr>
        <p:spPr>
          <a:xfrm>
            <a:off x="428250" y="1066328"/>
            <a:ext cx="3474600" cy="1966200"/>
          </a:xfrm>
          <a:prstGeom prst="rect">
            <a:avLst/>
          </a:prstGeom>
          <a:noFill/>
          <a:ln>
            <a:noFill/>
          </a:ln>
        </p:spPr>
        <p:txBody>
          <a:bodyPr anchorCtr="0" anchor="t" bIns="91425" lIns="91425" spcFirstLastPara="1" rIns="91425" wrap="square" tIns="91425">
            <a:noAutofit/>
          </a:bodyPr>
          <a:lstStyle/>
          <a:p>
            <a:pPr indent="-132080" lvl="0" marL="171450" marR="0" rtl="0" algn="l">
              <a:lnSpc>
                <a:spcPct val="150000"/>
              </a:lnSpc>
              <a:spcBef>
                <a:spcPts val="0"/>
              </a:spcBef>
              <a:spcAft>
                <a:spcPts val="0"/>
              </a:spcAft>
              <a:buClr>
                <a:schemeClr val="dk1"/>
              </a:buClr>
              <a:buSzPts val="1200"/>
              <a:buFont typeface="Open Sans"/>
              <a:buChar char="•"/>
            </a:pPr>
            <a:r>
              <a:rPr b="0" i="0" lang="pt-BR" sz="1200" u="none" cap="none" strike="noStrike">
                <a:solidFill>
                  <a:schemeClr val="dk1"/>
                </a:solidFill>
                <a:latin typeface="Open Sans"/>
                <a:ea typeface="Open Sans"/>
                <a:cs typeface="Open Sans"/>
                <a:sym typeface="Open Sans"/>
              </a:rPr>
              <a:t>Questionamento sobre a ciência;</a:t>
            </a:r>
            <a:endParaRPr b="0" i="0" sz="1200" u="none" cap="none" strike="noStrike">
              <a:solidFill>
                <a:schemeClr val="dk1"/>
              </a:solidFill>
              <a:latin typeface="Open Sans"/>
              <a:ea typeface="Open Sans"/>
              <a:cs typeface="Open Sans"/>
              <a:sym typeface="Open Sans"/>
            </a:endParaRPr>
          </a:p>
          <a:p>
            <a:pPr indent="-132080" lvl="0" marL="171450" marR="0" rtl="0" algn="l">
              <a:lnSpc>
                <a:spcPct val="150000"/>
              </a:lnSpc>
              <a:spcBef>
                <a:spcPts val="800"/>
              </a:spcBef>
              <a:spcAft>
                <a:spcPts val="0"/>
              </a:spcAft>
              <a:buClr>
                <a:schemeClr val="dk1"/>
              </a:buClr>
              <a:buSzPts val="1200"/>
              <a:buFont typeface="Open Sans"/>
              <a:buChar char="•"/>
            </a:pPr>
            <a:r>
              <a:rPr b="0" i="0" lang="pt-BR" sz="1200" u="none" cap="none" strike="noStrike">
                <a:solidFill>
                  <a:schemeClr val="dk1"/>
                </a:solidFill>
                <a:latin typeface="Open Sans"/>
                <a:ea typeface="Open Sans"/>
                <a:cs typeface="Open Sans"/>
                <a:sym typeface="Open Sans"/>
              </a:rPr>
              <a:t>Crise do financiamento;</a:t>
            </a:r>
            <a:endParaRPr sz="1200"/>
          </a:p>
          <a:p>
            <a:pPr indent="-132080" lvl="0" marL="171450" marR="0" rtl="0" algn="l">
              <a:lnSpc>
                <a:spcPct val="150000"/>
              </a:lnSpc>
              <a:spcBef>
                <a:spcPts val="1600"/>
              </a:spcBef>
              <a:spcAft>
                <a:spcPts val="0"/>
              </a:spcAft>
              <a:buClr>
                <a:schemeClr val="dk1"/>
              </a:buClr>
              <a:buSzPts val="1200"/>
              <a:buFont typeface="Open Sans"/>
              <a:buChar char="•"/>
            </a:pPr>
            <a:r>
              <a:rPr b="0" i="0" lang="pt-BR" sz="1200" u="none" cap="none" strike="noStrike">
                <a:solidFill>
                  <a:schemeClr val="dk1"/>
                </a:solidFill>
                <a:latin typeface="Open Sans"/>
                <a:ea typeface="Open Sans"/>
                <a:cs typeface="Open Sans"/>
                <a:sym typeface="Open Sans"/>
              </a:rPr>
              <a:t>Ineficácia do modelo de avaliação;</a:t>
            </a:r>
            <a:endParaRPr sz="1200"/>
          </a:p>
          <a:p>
            <a:pPr indent="-132080" lvl="0" marL="171450" marR="0" rtl="0" algn="l">
              <a:lnSpc>
                <a:spcPct val="150000"/>
              </a:lnSpc>
              <a:spcBef>
                <a:spcPts val="1600"/>
              </a:spcBef>
              <a:spcAft>
                <a:spcPts val="0"/>
              </a:spcAft>
              <a:buClr>
                <a:schemeClr val="dk1"/>
              </a:buClr>
              <a:buSzPts val="1200"/>
              <a:buFont typeface="Open Sans"/>
              <a:buChar char="•"/>
            </a:pPr>
            <a:r>
              <a:rPr b="0" i="0" lang="pt-BR" sz="1200" u="none" cap="none" strike="noStrike">
                <a:solidFill>
                  <a:schemeClr val="dk1"/>
                </a:solidFill>
                <a:latin typeface="Open Sans"/>
                <a:ea typeface="Open Sans"/>
                <a:cs typeface="Open Sans"/>
                <a:sym typeface="Open Sans"/>
              </a:rPr>
              <a:t>Avanço do interesse privado e comercial sobre a pesquisa</a:t>
            </a:r>
            <a:endParaRPr b="0" i="0" sz="1200" u="none" cap="none" strike="noStrike">
              <a:solidFill>
                <a:schemeClr val="dk1"/>
              </a:solidFill>
              <a:latin typeface="Open Sans"/>
              <a:ea typeface="Open Sans"/>
              <a:cs typeface="Open Sans"/>
              <a:sym typeface="Open Sans"/>
            </a:endParaRPr>
          </a:p>
          <a:p>
            <a:pPr indent="0" lvl="0" marL="0" marR="0" rtl="0" algn="l">
              <a:lnSpc>
                <a:spcPct val="150000"/>
              </a:lnSpc>
              <a:spcBef>
                <a:spcPts val="1600"/>
              </a:spcBef>
              <a:spcAft>
                <a:spcPts val="800"/>
              </a:spcAft>
              <a:buClr>
                <a:schemeClr val="dk1"/>
              </a:buClr>
              <a:buSzPts val="1800"/>
              <a:buFont typeface="Open Sans"/>
              <a:buNone/>
            </a:pPr>
            <a:r>
              <a:t/>
            </a:r>
            <a:endParaRPr b="0" i="0" sz="1200" u="none" cap="none" strike="noStrike">
              <a:solidFill>
                <a:schemeClr val="dk1"/>
              </a:solidFill>
              <a:latin typeface="Open Sans"/>
              <a:ea typeface="Open Sans"/>
              <a:cs typeface="Open Sans"/>
              <a:sym typeface="Open Sans"/>
            </a:endParaRPr>
          </a:p>
        </p:txBody>
      </p:sp>
      <p:sp>
        <p:nvSpPr>
          <p:cNvPr id="199" name="Google Shape;199;p33"/>
          <p:cNvSpPr/>
          <p:nvPr/>
        </p:nvSpPr>
        <p:spPr>
          <a:xfrm>
            <a:off x="0" y="0"/>
            <a:ext cx="9161100" cy="88200"/>
          </a:xfrm>
          <a:prstGeom prst="rect">
            <a:avLst/>
          </a:prstGeom>
          <a:solidFill>
            <a:srgbClr val="1CA68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33"/>
          <p:cNvSpPr txBox="1"/>
          <p:nvPr/>
        </p:nvSpPr>
        <p:spPr>
          <a:xfrm>
            <a:off x="5195943" y="980739"/>
            <a:ext cx="3797400" cy="3755700"/>
          </a:xfrm>
          <a:prstGeom prst="rect">
            <a:avLst/>
          </a:prstGeom>
          <a:noFill/>
          <a:ln>
            <a:noFill/>
          </a:ln>
        </p:spPr>
        <p:txBody>
          <a:bodyPr anchorCtr="0" anchor="t" bIns="91425" lIns="91425" spcFirstLastPara="1" rIns="91425" wrap="square" tIns="91425">
            <a:noAutofit/>
          </a:bodyPr>
          <a:lstStyle/>
          <a:p>
            <a:pPr indent="0" lvl="0" marL="114300" marR="0" rtl="0" algn="l">
              <a:lnSpc>
                <a:spcPct val="115000"/>
              </a:lnSpc>
              <a:spcBef>
                <a:spcPts val="0"/>
              </a:spcBef>
              <a:spcAft>
                <a:spcPts val="0"/>
              </a:spcAft>
              <a:buClr>
                <a:schemeClr val="dk1"/>
              </a:buClr>
              <a:buSzPts val="1800"/>
              <a:buFont typeface="Open Sans"/>
              <a:buNone/>
            </a:pPr>
            <a:r>
              <a:rPr b="1" i="0" lang="pt-BR" sz="1200" u="none" cap="none" strike="noStrike">
                <a:solidFill>
                  <a:schemeClr val="dk1"/>
                </a:solidFill>
                <a:latin typeface="Open Sans"/>
                <a:ea typeface="Open Sans"/>
                <a:cs typeface="Open Sans"/>
                <a:sym typeface="Open Sans"/>
              </a:rPr>
              <a:t>Governo federal consulta comunidade científica sobre abertura de base de dados</a:t>
            </a:r>
            <a:br>
              <a:rPr b="1"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MCTIc, Set 2017</a:t>
            </a:r>
            <a:br>
              <a:rPr b="0" i="0" lang="pt-BR" sz="1200" u="none" cap="none" strike="noStrike">
                <a:solidFill>
                  <a:schemeClr val="dk1"/>
                </a:solidFill>
                <a:latin typeface="Open Sans"/>
                <a:ea typeface="Open Sans"/>
                <a:cs typeface="Open Sans"/>
                <a:sym typeface="Open Sans"/>
              </a:rPr>
            </a:br>
            <a:br>
              <a:rPr b="0" i="0" lang="pt-BR" sz="1200" u="none" cap="none" strike="noStrike">
                <a:solidFill>
                  <a:schemeClr val="dk1"/>
                </a:solidFill>
                <a:latin typeface="Open Sans"/>
                <a:ea typeface="Open Sans"/>
                <a:cs typeface="Open Sans"/>
                <a:sym typeface="Open Sans"/>
              </a:rPr>
            </a:br>
            <a:r>
              <a:rPr b="1" i="0" lang="pt-BR" sz="1200" u="none" cap="none" strike="noStrike">
                <a:solidFill>
                  <a:schemeClr val="dk1"/>
                </a:solidFill>
                <a:latin typeface="Open Sans"/>
                <a:ea typeface="Open Sans"/>
                <a:cs typeface="Open Sans"/>
                <a:sym typeface="Open Sans"/>
              </a:rPr>
              <a:t>Parceria com o público: pesquisas científicas realizadas com a participação de leigos ganham espaço</a:t>
            </a:r>
            <a:br>
              <a:rPr b="1"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Revista Fapesp, Set 2017</a:t>
            </a:r>
            <a:br>
              <a:rPr b="0" i="0" lang="pt-BR" sz="1200" u="none" cap="none" strike="noStrike">
                <a:solidFill>
                  <a:schemeClr val="dk1"/>
                </a:solidFill>
                <a:latin typeface="Open Sans"/>
                <a:ea typeface="Open Sans"/>
                <a:cs typeface="Open Sans"/>
                <a:sym typeface="Open Sans"/>
              </a:rPr>
            </a:br>
            <a:endParaRPr b="0" i="0" sz="1200" u="none" cap="none" strike="noStrike">
              <a:solidFill>
                <a:schemeClr val="dk1"/>
              </a:solidFill>
              <a:latin typeface="Open Sans"/>
              <a:ea typeface="Open Sans"/>
              <a:cs typeface="Open Sans"/>
              <a:sym typeface="Open Sans"/>
            </a:endParaRPr>
          </a:p>
          <a:p>
            <a:pPr indent="0" lvl="0" marL="114300" marR="0" rtl="0" algn="l">
              <a:lnSpc>
                <a:spcPct val="115000"/>
              </a:lnSpc>
              <a:spcBef>
                <a:spcPts val="0"/>
              </a:spcBef>
              <a:spcAft>
                <a:spcPts val="0"/>
              </a:spcAft>
              <a:buClr>
                <a:schemeClr val="dk1"/>
              </a:buClr>
              <a:buSzPts val="1800"/>
              <a:buFont typeface="Open Sans"/>
              <a:buNone/>
            </a:pPr>
            <a:r>
              <a:rPr b="1" i="0" lang="pt-BR" sz="1200" u="none" cap="none" strike="noStrike">
                <a:solidFill>
                  <a:schemeClr val="dk1"/>
                </a:solidFill>
                <a:latin typeface="Open Sans"/>
                <a:ea typeface="Open Sans"/>
                <a:cs typeface="Open Sans"/>
                <a:sym typeface="Open Sans"/>
              </a:rPr>
              <a:t>Is the staggeringly profitable business of scientific publishing bad for science?</a:t>
            </a:r>
            <a:br>
              <a:rPr b="0" i="0" lang="pt-BR" sz="1200" u="none" cap="none" strike="noStrike">
                <a:solidFill>
                  <a:schemeClr val="dk1"/>
                </a:solidFill>
                <a:latin typeface="Open Sans"/>
                <a:ea typeface="Open Sans"/>
                <a:cs typeface="Open Sans"/>
                <a:sym typeface="Open Sans"/>
              </a:rPr>
            </a:br>
            <a:r>
              <a:rPr b="0" i="0" lang="pt-BR" sz="1200" u="none" cap="none" strike="noStrike">
                <a:solidFill>
                  <a:schemeClr val="dk1"/>
                </a:solidFill>
                <a:latin typeface="Open Sans"/>
                <a:ea typeface="Open Sans"/>
                <a:cs typeface="Open Sans"/>
                <a:sym typeface="Open Sans"/>
              </a:rPr>
              <a:t>The Guardian, Jun 2017</a:t>
            </a:r>
            <a:endParaRPr sz="1200">
              <a:solidFill>
                <a:schemeClr val="dk1"/>
              </a:solidFill>
              <a:latin typeface="Open Sans"/>
              <a:ea typeface="Open Sans"/>
              <a:cs typeface="Open Sans"/>
              <a:sym typeface="Open Sans"/>
            </a:endParaRPr>
          </a:p>
          <a:p>
            <a:pPr indent="0" lvl="0" marL="114300" marR="0" rtl="0" algn="l">
              <a:lnSpc>
                <a:spcPct val="115000"/>
              </a:lnSpc>
              <a:spcBef>
                <a:spcPts val="0"/>
              </a:spcBef>
              <a:spcAft>
                <a:spcPts val="0"/>
              </a:spcAft>
              <a:buClr>
                <a:schemeClr val="dk1"/>
              </a:buClr>
              <a:buSzPts val="1800"/>
              <a:buFont typeface="Open Sans"/>
              <a:buNone/>
            </a:pPr>
            <a:br>
              <a:rPr b="0" i="0" lang="pt-BR" sz="1200" u="none" cap="none" strike="noStrike">
                <a:solidFill>
                  <a:schemeClr val="dk1"/>
                </a:solidFill>
                <a:latin typeface="Open Sans"/>
                <a:ea typeface="Open Sans"/>
                <a:cs typeface="Open Sans"/>
                <a:sym typeface="Open Sans"/>
              </a:rPr>
            </a:br>
            <a:r>
              <a:rPr b="1" i="0" lang="pt-BR" sz="1200" u="none" cap="none" strike="noStrike">
                <a:solidFill>
                  <a:schemeClr val="dk1"/>
                </a:solidFill>
                <a:latin typeface="Open Sans"/>
                <a:ea typeface="Open Sans"/>
                <a:cs typeface="Open Sans"/>
                <a:sym typeface="Open Sans"/>
              </a:rPr>
              <a:t>Next-generation metrics: Responsible metrics and evaluation for open science</a:t>
            </a:r>
            <a:r>
              <a:rPr b="0" i="0" lang="pt-BR" sz="1200" u="none" cap="none" strike="noStrike">
                <a:solidFill>
                  <a:schemeClr val="dk1"/>
                </a:solidFill>
                <a:latin typeface="Open Sans"/>
                <a:ea typeface="Open Sans"/>
                <a:cs typeface="Open Sans"/>
                <a:sym typeface="Open Sans"/>
              </a:rPr>
              <a:t>. Comissão Europeia, 2017</a:t>
            </a:r>
            <a:endParaRPr b="0" i="0" sz="1200" u="none" cap="none" strike="noStrike">
              <a:solidFill>
                <a:schemeClr val="dk1"/>
              </a:solidFill>
              <a:latin typeface="Open Sans"/>
              <a:ea typeface="Open Sans"/>
              <a:cs typeface="Open Sans"/>
              <a:sym typeface="Open Sans"/>
            </a:endParaRPr>
          </a:p>
        </p:txBody>
      </p:sp>
      <p:pic>
        <p:nvPicPr>
          <p:cNvPr descr="https://lh4.googleusercontent.com/jYZQCVq3eWVy8kvlEyiu-_efNTu4vZWYBoYtdDAh0fwHGDyZDiTblVLwlCVWH_xW9ipHqYezNJLMBxPBvLWVcSlVnwuhA42cI7Ll0A9Pz5zvATEyOqbLmNSH89DHcxzE7Nkn0-WLhug" id="201" name="Google Shape;201;p33"/>
          <p:cNvPicPr preferRelativeResize="0"/>
          <p:nvPr/>
        </p:nvPicPr>
        <p:blipFill rotWithShape="1">
          <a:blip r:embed="rId3">
            <a:alphaModFix/>
          </a:blip>
          <a:srcRect b="0" l="0" r="0" t="0"/>
          <a:stretch/>
        </p:blipFill>
        <p:spPr>
          <a:xfrm>
            <a:off x="4580549" y="1847966"/>
            <a:ext cx="633965" cy="494719"/>
          </a:xfrm>
          <a:prstGeom prst="rect">
            <a:avLst/>
          </a:prstGeom>
          <a:noFill/>
          <a:ln>
            <a:noFill/>
          </a:ln>
        </p:spPr>
      </p:pic>
      <p:pic>
        <p:nvPicPr>
          <p:cNvPr descr="https://lh3.googleusercontent.com/_HeNR-Llt58zPJknzXujy0rNFfHnk9ZMSGXXeKw2rTbp0J0DLwsaIGUGhT0bfEwnxQOhYoYdrFnQXkCJYPhM-uiqkuB4zqSWcx9cihv3-rxioCbl0tUBzwQnGJajNFZBHy_k4A4cLOg" id="202" name="Google Shape;202;p33"/>
          <p:cNvPicPr preferRelativeResize="0"/>
          <p:nvPr/>
        </p:nvPicPr>
        <p:blipFill rotWithShape="1">
          <a:blip r:embed="rId4">
            <a:alphaModFix/>
          </a:blip>
          <a:srcRect b="0" l="0" r="0" t="0"/>
          <a:stretch/>
        </p:blipFill>
        <p:spPr>
          <a:xfrm>
            <a:off x="4580551" y="2809836"/>
            <a:ext cx="615392" cy="502727"/>
          </a:xfrm>
          <a:prstGeom prst="rect">
            <a:avLst/>
          </a:prstGeom>
          <a:noFill/>
          <a:ln>
            <a:noFill/>
          </a:ln>
        </p:spPr>
      </p:pic>
      <p:pic>
        <p:nvPicPr>
          <p:cNvPr descr="https://lh4.googleusercontent.com/Aq3APe8Fi_LJ8-5xoMUS7KPaCUhxw7XKCTk5NmYmMtLLJn78krKsAQ0w_o66tfRhSdZPzjmAKiPXsj9Hr80Q9-CzFjKKDEQXPQGOKAICnFZljnimbB6rVU9s0zaXAKTCGxdgBDXy5PE" id="203" name="Google Shape;203;p33"/>
          <p:cNvPicPr preferRelativeResize="0"/>
          <p:nvPr/>
        </p:nvPicPr>
        <p:blipFill rotWithShape="1">
          <a:blip r:embed="rId5">
            <a:alphaModFix/>
          </a:blip>
          <a:srcRect b="0" l="0" r="0" t="0"/>
          <a:stretch/>
        </p:blipFill>
        <p:spPr>
          <a:xfrm>
            <a:off x="4523611" y="3796601"/>
            <a:ext cx="753451" cy="479956"/>
          </a:xfrm>
          <a:prstGeom prst="rect">
            <a:avLst/>
          </a:prstGeom>
          <a:noFill/>
          <a:ln>
            <a:noFill/>
          </a:ln>
        </p:spPr>
      </p:pic>
      <p:pic>
        <p:nvPicPr>
          <p:cNvPr descr="https://lh4.googleusercontent.com/4SkGhmkjqe8NHT1ohTrymQ1CtOPRaO_zZc0ce7jPx1JXGevDs1PYMXlAoRmXZdMiEmHX62rUKW3wUxvW-Xn3q00sKZZMBDfzOFEYk3ZJhlvo1rZhFutlxLMkhk9dq2hxzsbRfZHDnIU" id="204" name="Google Shape;204;p33"/>
          <p:cNvPicPr preferRelativeResize="0"/>
          <p:nvPr/>
        </p:nvPicPr>
        <p:blipFill rotWithShape="1">
          <a:blip r:embed="rId6">
            <a:alphaModFix/>
          </a:blip>
          <a:srcRect b="0" l="0" r="0" t="0"/>
          <a:stretch/>
        </p:blipFill>
        <p:spPr>
          <a:xfrm>
            <a:off x="4599811" y="1066331"/>
            <a:ext cx="584273" cy="4683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