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806" r:id="rId2"/>
    <p:sldId id="785" r:id="rId3"/>
    <p:sldId id="812" r:id="rId4"/>
    <p:sldId id="813" r:id="rId5"/>
    <p:sldId id="803" r:id="rId6"/>
    <p:sldId id="784" r:id="rId7"/>
    <p:sldId id="814" r:id="rId8"/>
    <p:sldId id="810" r:id="rId9"/>
  </p:sldIdLst>
  <p:sldSz cx="9144000" cy="6858000" type="screen4x3"/>
  <p:notesSz cx="6858000" cy="9144000"/>
  <p:custDataLst>
    <p:tags r:id="rId12"/>
  </p:custData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FBC"/>
    <a:srgbClr val="005476"/>
    <a:srgbClr val="000000"/>
    <a:srgbClr val="CCECFF"/>
    <a:srgbClr val="CCFFFF"/>
    <a:srgbClr val="5E5C83"/>
    <a:srgbClr val="1D1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255" autoAdjust="0"/>
  </p:normalViewPr>
  <p:slideViewPr>
    <p:cSldViewPr snapToGrid="0">
      <p:cViewPr varScale="1">
        <p:scale>
          <a:sx n="69" d="100"/>
          <a:sy n="69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4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8910F6C2-5C86-4FEF-8904-4175762B9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3066" y="8586691"/>
            <a:ext cx="670527" cy="277892"/>
          </a:xfrm>
          <a:prstGeom prst="rect">
            <a:avLst/>
          </a:prstGeom>
          <a:noFill/>
          <a:ln>
            <a:noFill/>
          </a:ln>
          <a:extLst/>
        </p:spPr>
        <p:txBody>
          <a:bodyPr lIns="102449" tIns="51225" rIns="102449" bIns="51225" anchor="ctr">
            <a:spAutoFit/>
          </a:bodyPr>
          <a:lstStyle>
            <a:lvl1pPr defTabSz="989013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89013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89013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89013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89013" eaLnBrk="0" hangingPunct="0"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8901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pt-BR" sz="1100" dirty="0">
                <a:solidFill>
                  <a:srgbClr val="005476"/>
                </a:solidFill>
                <a:latin typeface="Nexa Slab Bold" panose="02000500000000000000" pitchFamily="50" charset="0"/>
                <a:ea typeface="MS PGothic" pitchFamily="34" charset="-128"/>
              </a:rPr>
              <a:t>| </a:t>
            </a:r>
            <a:fld id="{456820DA-E49C-4F25-9735-D20039463E57}" type="slidenum">
              <a:rPr lang="pt-BR" sz="1100">
                <a:solidFill>
                  <a:srgbClr val="005476"/>
                </a:solidFill>
                <a:latin typeface="Nexa Slab Bold" panose="02000500000000000000" pitchFamily="50" charset="0"/>
                <a:ea typeface="MS PGothic" pitchFamily="34" charset="-128"/>
              </a:rPr>
              <a:pPr algn="r" eaLnBrk="1" hangingPunct="1">
                <a:defRPr/>
              </a:pPr>
              <a:t>‹nº›</a:t>
            </a:fld>
            <a:r>
              <a:rPr lang="pt-BR" sz="1100" dirty="0">
                <a:solidFill>
                  <a:srgbClr val="005476"/>
                </a:solidFill>
                <a:latin typeface="Nexa Slab Bold" panose="02000500000000000000" pitchFamily="50" charset="0"/>
                <a:ea typeface="MS PGothic" pitchFamily="34" charset="-128"/>
              </a:rPr>
              <a:t> |</a:t>
            </a:r>
          </a:p>
        </p:txBody>
      </p:sp>
    </p:spTree>
    <p:extLst>
      <p:ext uri="{BB962C8B-B14F-4D97-AF65-F5344CB8AC3E}">
        <p14:creationId xmlns:p14="http://schemas.microsoft.com/office/powerpoint/2010/main" val="4100773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564CC-AFA0-4421-AA75-802784C4E0F5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D549B-6442-4249-A52F-536BB937862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90345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15392"/>
            <a:ext cx="5438776" cy="446746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84847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80379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406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0254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421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1085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38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9498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7678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26BF324-B063-4DA4-A68B-29C82D63FD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50" y="162097"/>
            <a:ext cx="762000" cy="36160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F50D54D-8187-43AE-9359-9F43C3D01D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1800" y="239110"/>
            <a:ext cx="457240" cy="9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2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66368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099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A381-94D8-4439-A892-A014369F8D2A}" type="datetimeFigureOut">
              <a:rPr lang="pt-BR" smtClean="0"/>
              <a:t>05/09/2018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896D6-F397-47B9-9AF4-2871A2F1DF3B}" type="slidenum">
              <a:rPr lang="pt-BR" smtClean="0"/>
              <a:t>‹nº›</a:t>
            </a:fld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2019D619-15C2-427A-80A9-9407F4D4015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397" y="6675104"/>
            <a:ext cx="9144793" cy="18289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2F50D54D-8187-43AE-9359-9F43C3D01D9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31800" y="239110"/>
            <a:ext cx="457240" cy="9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64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DomCabral?ref_src=twsrc%5etfw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fundacao-dom-cabral?trk=cws-ci2-coname-0-0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hyperlink" Target="https://www.youtube.com/user/FDCIdeas" TargetMode="External"/><Relationship Id="rId4" Type="http://schemas.openxmlformats.org/officeDocument/2006/relationships/hyperlink" Target="https://www.facebook.com/FundacaoDomCabral/?fref=nf" TargetMode="Externa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DomCabral?ref_src=twsrc%5etfw" TargetMode="External"/><Relationship Id="rId13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linkedin.com/company/fundacao-dom-cabral?trk=cws-ci2-coname-0-0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hyperlink" Target="https://www.youtube.com/user/FDCIdeas" TargetMode="External"/><Relationship Id="rId4" Type="http://schemas.openxmlformats.org/officeDocument/2006/relationships/hyperlink" Target="https://www.facebook.com/FundacaoDomCabral/?fref=nf" TargetMode="External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3048"/>
            <a:ext cx="9144793" cy="3859102"/>
          </a:xfrm>
          <a:prstGeom prst="rect">
            <a:avLst/>
          </a:prstGeom>
        </p:spPr>
      </p:pic>
      <p:sp>
        <p:nvSpPr>
          <p:cNvPr id="16" name="Retângulo 15"/>
          <p:cNvSpPr/>
          <p:nvPr/>
        </p:nvSpPr>
        <p:spPr>
          <a:xfrm>
            <a:off x="497422" y="4430216"/>
            <a:ext cx="8256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cap="all" dirty="0" smtClean="0">
                <a:solidFill>
                  <a:srgbClr val="005476"/>
                </a:solidFill>
              </a:rPr>
              <a:t>Desenvolvimento Gerencial</a:t>
            </a:r>
            <a:endParaRPr lang="pt-BR" sz="3200" b="1" cap="all" dirty="0">
              <a:solidFill>
                <a:srgbClr val="005476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7" y="332802"/>
            <a:ext cx="1479105" cy="872814"/>
          </a:xfrm>
          <a:prstGeom prst="rect">
            <a:avLst/>
          </a:prstGeom>
        </p:spPr>
      </p:pic>
      <p:pic>
        <p:nvPicPr>
          <p:cNvPr id="19" name="Imagem 18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35" y="3280997"/>
            <a:ext cx="270552" cy="270552"/>
          </a:xfrm>
          <a:prstGeom prst="rect">
            <a:avLst/>
          </a:prstGeom>
        </p:spPr>
      </p:pic>
      <p:pic>
        <p:nvPicPr>
          <p:cNvPr id="20" name="Imagem 19">
            <a:hlinkClick r:id="rId6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66" y="3280997"/>
            <a:ext cx="270552" cy="270552"/>
          </a:xfrm>
          <a:prstGeom prst="rect">
            <a:avLst/>
          </a:prstGeom>
        </p:spPr>
      </p:pic>
      <p:pic>
        <p:nvPicPr>
          <p:cNvPr id="21" name="Imagem 20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70" y="3280997"/>
            <a:ext cx="270552" cy="270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m 21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961" y="3280997"/>
            <a:ext cx="270552" cy="270552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497298" y="4149276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5476"/>
                </a:solidFill>
              </a:rPr>
              <a:t>Fiocruz</a:t>
            </a:r>
            <a:endParaRPr lang="pt-BR" dirty="0">
              <a:solidFill>
                <a:srgbClr val="005476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525132" y="4940454"/>
            <a:ext cx="359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5476"/>
                </a:solidFill>
              </a:rPr>
              <a:t>Anderson de Souza Sant’Anna| </a:t>
            </a:r>
            <a:r>
              <a:rPr lang="it-IT" dirty="0" smtClean="0">
                <a:solidFill>
                  <a:srgbClr val="005476"/>
                </a:solidFill>
              </a:rPr>
              <a:t>2018</a:t>
            </a:r>
            <a:endParaRPr lang="pt-BR" dirty="0">
              <a:solidFill>
                <a:srgbClr val="005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m 61">
            <a:extLst>
              <a:ext uri="{FF2B5EF4-FFF2-40B4-BE49-F238E27FC236}">
                <a16:creationId xmlns:a16="http://schemas.microsoft.com/office/drawing/2014/main" id="{A26BF324-B063-4DA4-A68B-29C82D63FD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50" y="162097"/>
            <a:ext cx="762000" cy="361606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:a16="http://schemas.microsoft.com/office/drawing/2014/main" id="{2F50D54D-8187-43AE-9359-9F43C3D01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239110"/>
            <a:ext cx="457240" cy="97544"/>
          </a:xfrm>
          <a:prstGeom prst="rect">
            <a:avLst/>
          </a:prstGeom>
        </p:spPr>
      </p:pic>
      <p:grpSp>
        <p:nvGrpSpPr>
          <p:cNvPr id="65" name="Grupo 20"/>
          <p:cNvGrpSpPr>
            <a:grpSpLocks/>
          </p:cNvGrpSpPr>
          <p:nvPr/>
        </p:nvGrpSpPr>
        <p:grpSpPr bwMode="auto">
          <a:xfrm>
            <a:off x="952500" y="1230313"/>
            <a:ext cx="7107238" cy="4995862"/>
            <a:chOff x="239640" y="99511"/>
            <a:chExt cx="8904360" cy="6502457"/>
          </a:xfrm>
        </p:grpSpPr>
        <p:sp>
          <p:nvSpPr>
            <p:cNvPr id="66" name="Rectangular Callout 2"/>
            <p:cNvSpPr/>
            <p:nvPr/>
          </p:nvSpPr>
          <p:spPr>
            <a:xfrm>
              <a:off x="6820951" y="4862194"/>
              <a:ext cx="2195759" cy="1260406"/>
            </a:xfrm>
            <a:prstGeom prst="wedgeRectCallout">
              <a:avLst>
                <a:gd name="adj1" fmla="val -105998"/>
                <a:gd name="adj2" fmla="val -86806"/>
              </a:avLst>
            </a:prstGeom>
            <a:solidFill>
              <a:schemeClr val="bg1"/>
            </a:solidFill>
            <a:ln w="28575" cmpd="sng">
              <a:solidFill>
                <a:srgbClr val="FB6508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67" name="TextBox 1"/>
            <p:cNvSpPr txBox="1">
              <a:spLocks noChangeArrowheads="1"/>
            </p:cNvSpPr>
            <p:nvPr/>
          </p:nvSpPr>
          <p:spPr bwMode="auto">
            <a:xfrm>
              <a:off x="6689568" y="4974039"/>
              <a:ext cx="2454432" cy="1057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DESENVOLVIMENTO </a:t>
              </a: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DE LIDERANÇAS</a:t>
              </a:r>
            </a:p>
            <a:p>
              <a:pPr marL="0" lvl="1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</p:txBody>
        </p:sp>
        <p:sp>
          <p:nvSpPr>
            <p:cNvPr id="68" name="Rectangular Callout 10"/>
            <p:cNvSpPr/>
            <p:nvPr/>
          </p:nvSpPr>
          <p:spPr>
            <a:xfrm>
              <a:off x="4096141" y="5341562"/>
              <a:ext cx="2195759" cy="1260406"/>
            </a:xfrm>
            <a:prstGeom prst="wedgeRectCallout">
              <a:avLst>
                <a:gd name="adj1" fmla="val -1877"/>
                <a:gd name="adj2" fmla="val -115932"/>
              </a:avLst>
            </a:prstGeom>
            <a:solidFill>
              <a:schemeClr val="bg1"/>
            </a:solidFill>
            <a:ln w="28575" cmpd="sng">
              <a:solidFill>
                <a:srgbClr val="E9531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dirty="0"/>
            </a:p>
          </p:txBody>
        </p:sp>
        <p:sp>
          <p:nvSpPr>
            <p:cNvPr id="69" name="TextBox 9"/>
            <p:cNvSpPr txBox="1">
              <a:spLocks noChangeArrowheads="1"/>
            </p:cNvSpPr>
            <p:nvPr/>
          </p:nvSpPr>
          <p:spPr bwMode="auto">
            <a:xfrm>
              <a:off x="4204248" y="5425409"/>
              <a:ext cx="1979288" cy="1129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pt-BR" altLang="pt-BR" sz="1600" b="1" dirty="0"/>
                <a:t>COMPETÊNCIAS EM LIDERANÇA</a:t>
              </a: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400" b="1" dirty="0">
                <a:solidFill>
                  <a:srgbClr val="FFFFFF"/>
                </a:solidFill>
              </a:endParaRPr>
            </a:p>
          </p:txBody>
        </p:sp>
        <p:sp>
          <p:nvSpPr>
            <p:cNvPr id="70" name="Rectangular Callout 11"/>
            <p:cNvSpPr/>
            <p:nvPr/>
          </p:nvSpPr>
          <p:spPr>
            <a:xfrm>
              <a:off x="239640" y="2798021"/>
              <a:ext cx="2187803" cy="1258340"/>
            </a:xfrm>
            <a:prstGeom prst="wedgeRectCallout">
              <a:avLst>
                <a:gd name="adj1" fmla="val 82097"/>
                <a:gd name="adj2" fmla="val -5504"/>
              </a:avLst>
            </a:prstGeom>
            <a:solidFill>
              <a:schemeClr val="bg1"/>
            </a:solidFill>
            <a:ln w="28575" cmpd="sng">
              <a:solidFill>
                <a:srgbClr val="FEA6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71" name="Rectangle 3"/>
            <p:cNvSpPr>
              <a:spLocks noChangeArrowheads="1"/>
            </p:cNvSpPr>
            <p:nvPr/>
          </p:nvSpPr>
          <p:spPr bwMode="auto">
            <a:xfrm>
              <a:off x="253820" y="2773244"/>
              <a:ext cx="2159541" cy="1165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LIDERANÇA E </a:t>
              </a: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GESTÃO EMPRESARIAL</a:t>
              </a:r>
            </a:p>
          </p:txBody>
        </p:sp>
        <p:sp>
          <p:nvSpPr>
            <p:cNvPr id="72" name="Rectangular Callout 13"/>
            <p:cNvSpPr/>
            <p:nvPr/>
          </p:nvSpPr>
          <p:spPr>
            <a:xfrm>
              <a:off x="1303709" y="4688630"/>
              <a:ext cx="2195759" cy="1258341"/>
            </a:xfrm>
            <a:prstGeom prst="wedgeRectCallout">
              <a:avLst>
                <a:gd name="adj1" fmla="val 36578"/>
                <a:gd name="adj2" fmla="val -116356"/>
              </a:avLst>
            </a:prstGeom>
            <a:solidFill>
              <a:schemeClr val="bg1"/>
            </a:solidFill>
            <a:ln w="28575" cmpd="sng">
              <a:solidFill>
                <a:srgbClr val="FEA6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 dirty="0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1410493" y="4777589"/>
              <a:ext cx="1982236" cy="877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LIDERANÇA E GOVERNANÇA</a:t>
              </a:r>
            </a:p>
          </p:txBody>
        </p:sp>
        <p:sp>
          <p:nvSpPr>
            <p:cNvPr id="74" name="TextBox 4"/>
            <p:cNvSpPr txBox="1">
              <a:spLocks noChangeArrowheads="1"/>
            </p:cNvSpPr>
            <p:nvPr/>
          </p:nvSpPr>
          <p:spPr bwMode="auto">
            <a:xfrm>
              <a:off x="805814" y="704846"/>
              <a:ext cx="1977460" cy="145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000000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FUNDAMENTOS EM GESTÃO DE PESSOAS E LIDERANÇA</a:t>
              </a:r>
            </a:p>
          </p:txBody>
        </p:sp>
        <p:sp>
          <p:nvSpPr>
            <p:cNvPr id="75" name="Rectangular Callout 17"/>
            <p:cNvSpPr/>
            <p:nvPr/>
          </p:nvSpPr>
          <p:spPr>
            <a:xfrm>
              <a:off x="3517367" y="178028"/>
              <a:ext cx="2193771" cy="1260406"/>
            </a:xfrm>
            <a:prstGeom prst="wedgeRectCallout">
              <a:avLst>
                <a:gd name="adj1" fmla="val 15324"/>
                <a:gd name="adj2" fmla="val 116395"/>
              </a:avLst>
            </a:prstGeom>
            <a:solidFill>
              <a:schemeClr val="bg1"/>
            </a:solidFill>
            <a:ln w="28575" cmpd="sng">
              <a:solidFill>
                <a:srgbClr val="197C6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76" name="Rectangular Callout 19"/>
            <p:cNvSpPr/>
            <p:nvPr/>
          </p:nvSpPr>
          <p:spPr>
            <a:xfrm>
              <a:off x="6518636" y="3066632"/>
              <a:ext cx="2157969" cy="1258340"/>
            </a:xfrm>
            <a:prstGeom prst="wedgeRectCallout">
              <a:avLst>
                <a:gd name="adj1" fmla="val -109235"/>
                <a:gd name="adj2" fmla="val -88450"/>
              </a:avLst>
            </a:prstGeom>
            <a:solidFill>
              <a:schemeClr val="bg1"/>
            </a:solidFill>
            <a:ln w="28575" cmpd="sng">
              <a:solidFill>
                <a:srgbClr val="197C6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77" name="TextBox 18"/>
            <p:cNvSpPr txBox="1">
              <a:spLocks noChangeArrowheads="1"/>
            </p:cNvSpPr>
            <p:nvPr/>
          </p:nvSpPr>
          <p:spPr bwMode="auto">
            <a:xfrm>
              <a:off x="3624276" y="99511"/>
              <a:ext cx="1979998" cy="1273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600" b="1" dirty="0">
                <a:solidFill>
                  <a:srgbClr val="FFFFFF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LIDERANÇA E </a:t>
              </a: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TERCEIRO SETOR</a:t>
              </a:r>
            </a:p>
          </p:txBody>
        </p:sp>
        <p:sp>
          <p:nvSpPr>
            <p:cNvPr id="78" name="TextBox 21"/>
            <p:cNvSpPr txBox="1">
              <a:spLocks noChangeArrowheads="1"/>
            </p:cNvSpPr>
            <p:nvPr/>
          </p:nvSpPr>
          <p:spPr bwMode="auto">
            <a:xfrm>
              <a:off x="6505616" y="3095502"/>
              <a:ext cx="2184271" cy="11657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/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LIDERANÇA EM AMBIENTES GLOBAIS</a:t>
              </a:r>
            </a:p>
          </p:txBody>
        </p:sp>
        <p:sp>
          <p:nvSpPr>
            <p:cNvPr id="79" name="Rectangular Callout 6"/>
            <p:cNvSpPr/>
            <p:nvPr/>
          </p:nvSpPr>
          <p:spPr>
            <a:xfrm>
              <a:off x="6397312" y="1062379"/>
              <a:ext cx="2195759" cy="1260406"/>
            </a:xfrm>
            <a:prstGeom prst="wedgeRectCallout">
              <a:avLst>
                <a:gd name="adj1" fmla="val -99682"/>
                <a:gd name="adj2" fmla="val 62811"/>
              </a:avLst>
            </a:prstGeom>
            <a:solidFill>
              <a:schemeClr val="bg1"/>
            </a:solidFill>
            <a:ln w="28575" cmpd="sng">
              <a:solidFill>
                <a:srgbClr val="197C6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80" name="TextBox 16"/>
            <p:cNvSpPr txBox="1">
              <a:spLocks noChangeArrowheads="1"/>
            </p:cNvSpPr>
            <p:nvPr/>
          </p:nvSpPr>
          <p:spPr bwMode="auto">
            <a:xfrm>
              <a:off x="6430345" y="1210438"/>
              <a:ext cx="2130763" cy="877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endParaRPr lang="pt-BR" altLang="pt-BR" sz="1000" b="1" dirty="0">
                <a:solidFill>
                  <a:srgbClr val="FFFFFF"/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LIDERANÇA E </a:t>
              </a:r>
            </a:p>
            <a:p>
              <a:pPr marL="0" lvl="1" algn="ctr">
                <a:lnSpc>
                  <a:spcPct val="90000"/>
                </a:lnSpc>
                <a:spcBef>
                  <a:spcPct val="0"/>
                </a:spcBef>
                <a:buClr>
                  <a:srgbClr val="FF9900"/>
                </a:buClr>
                <a:buFontTx/>
                <a:buNone/>
              </a:pPr>
              <a:r>
                <a:rPr lang="pt-BR" altLang="pt-BR" sz="1600" b="1" dirty="0"/>
                <a:t>SETOR PÚBLICO</a:t>
              </a:r>
            </a:p>
          </p:txBody>
        </p:sp>
        <p:pic>
          <p:nvPicPr>
            <p:cNvPr id="81" name="Picture 11" descr="slide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2136" y="1736813"/>
              <a:ext cx="3283646" cy="3276325"/>
            </a:xfrm>
            <a:prstGeom prst="rect">
              <a:avLst/>
            </a:prstGeom>
            <a:noFill/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Rectangular Callout 12"/>
            <p:cNvSpPr/>
            <p:nvPr/>
          </p:nvSpPr>
          <p:spPr>
            <a:xfrm>
              <a:off x="806481" y="847490"/>
              <a:ext cx="1976979" cy="1258340"/>
            </a:xfrm>
            <a:prstGeom prst="wedgeRectCallout">
              <a:avLst>
                <a:gd name="adj1" fmla="val 140935"/>
                <a:gd name="adj2" fmla="val 140832"/>
              </a:avLst>
            </a:prstGeom>
            <a:noFill/>
            <a:ln w="285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83" name="CaixaDeTexto 82"/>
          <p:cNvSpPr txBox="1"/>
          <p:nvPr/>
        </p:nvSpPr>
        <p:spPr>
          <a:xfrm>
            <a:off x="360377" y="345234"/>
            <a:ext cx="4766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Observatório de Liderança FDC</a:t>
            </a:r>
            <a:endParaRPr lang="pt-BR" sz="2800" b="1" i="1" dirty="0">
              <a:solidFill>
                <a:srgbClr val="00547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6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 descr="Papel pardo"/>
          <p:cNvSpPr>
            <a:spLocks noChangeArrowheads="1"/>
          </p:cNvSpPr>
          <p:nvPr/>
        </p:nvSpPr>
        <p:spPr bwMode="auto">
          <a:xfrm>
            <a:off x="4813622" y="1578447"/>
            <a:ext cx="4006850" cy="3562350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endParaRPr lang="pt-BR"/>
          </a:p>
        </p:txBody>
      </p:sp>
      <p:sp>
        <p:nvSpPr>
          <p:cNvPr id="25" name="Oval 5" descr="Papel pardo"/>
          <p:cNvSpPr>
            <a:spLocks noChangeArrowheads="1"/>
          </p:cNvSpPr>
          <p:nvPr/>
        </p:nvSpPr>
        <p:spPr bwMode="auto">
          <a:xfrm>
            <a:off x="652447" y="1402108"/>
            <a:ext cx="4100513" cy="3656013"/>
          </a:xfrm>
          <a:prstGeom prst="ellipse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endParaRPr lang="pt-BR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391097" y="1799258"/>
            <a:ext cx="890588" cy="46166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800" dirty="0"/>
              <a:t>INDÚSTRIA DE </a:t>
            </a:r>
          </a:p>
          <a:p>
            <a:pPr algn="ctr"/>
            <a:r>
              <a:rPr lang="pt-BR" sz="800" dirty="0"/>
              <a:t>BENS </a:t>
            </a:r>
          </a:p>
          <a:p>
            <a:pPr algn="ctr"/>
            <a:r>
              <a:rPr lang="pt-BR" sz="800" dirty="0"/>
              <a:t>DE CONSUMO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249685" y="2609677"/>
            <a:ext cx="855662" cy="46166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800" dirty="0"/>
              <a:t>INDÚSTRIA DE </a:t>
            </a:r>
          </a:p>
          <a:p>
            <a:pPr algn="ctr"/>
            <a:r>
              <a:rPr lang="pt-BR" sz="800" dirty="0"/>
              <a:t>BENS DE CAPITAL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3437260" y="2671232"/>
            <a:ext cx="855662" cy="33855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800" dirty="0"/>
              <a:t>MERCADO </a:t>
            </a:r>
          </a:p>
          <a:p>
            <a:pPr algn="ctr"/>
            <a:r>
              <a:rPr lang="pt-BR" sz="800" dirty="0"/>
              <a:t>DE CONSUMO</a:t>
            </a: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2391097" y="3626729"/>
            <a:ext cx="868363" cy="27699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600" dirty="0"/>
              <a:t>CONSUMIDORES </a:t>
            </a:r>
          </a:p>
          <a:p>
            <a:pPr algn="ctr"/>
            <a:r>
              <a:rPr lang="pt-BR" sz="600" dirty="0"/>
              <a:t>TRABALHADORES</a:t>
            </a: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2176785" y="2442047"/>
            <a:ext cx="6080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800" dirty="0">
                <a:latin typeface="Arial" charset="0"/>
              </a:rPr>
              <a:t>ESTADO</a:t>
            </a:r>
          </a:p>
        </p:txBody>
      </p:sp>
      <p:sp>
        <p:nvSpPr>
          <p:cNvPr id="34" name="Line 11"/>
          <p:cNvSpPr>
            <a:spLocks noChangeShapeType="1"/>
          </p:cNvSpPr>
          <p:nvPr/>
        </p:nvSpPr>
        <p:spPr bwMode="auto">
          <a:xfrm flipV="1">
            <a:off x="1811660" y="1988022"/>
            <a:ext cx="590550" cy="709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3259460" y="1988022"/>
            <a:ext cx="531812" cy="71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H="1">
            <a:off x="3259460" y="2983384"/>
            <a:ext cx="561975" cy="781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 flipH="1" flipV="1">
            <a:off x="1752922" y="2983384"/>
            <a:ext cx="649288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2402210" y="3017743"/>
            <a:ext cx="857250" cy="2154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pt-BR" sz="800" dirty="0"/>
              <a:t>SINDICATOS </a:t>
            </a:r>
          </a:p>
        </p:txBody>
      </p:sp>
      <p:sp>
        <p:nvSpPr>
          <p:cNvPr id="40" name="Line 16"/>
          <p:cNvSpPr>
            <a:spLocks noChangeShapeType="1"/>
          </p:cNvSpPr>
          <p:nvPr/>
        </p:nvSpPr>
        <p:spPr bwMode="auto">
          <a:xfrm>
            <a:off x="2786385" y="3267547"/>
            <a:ext cx="0" cy="35560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endParaRPr lang="pt-BR" sz="800"/>
          </a:p>
        </p:txBody>
      </p:sp>
      <p:sp>
        <p:nvSpPr>
          <p:cNvPr id="41" name="Line 17"/>
          <p:cNvSpPr>
            <a:spLocks noChangeShapeType="1"/>
          </p:cNvSpPr>
          <p:nvPr/>
        </p:nvSpPr>
        <p:spPr bwMode="auto">
          <a:xfrm>
            <a:off x="2106935" y="2840509"/>
            <a:ext cx="295275" cy="2492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2" name="Line 18"/>
          <p:cNvSpPr>
            <a:spLocks noChangeShapeType="1"/>
          </p:cNvSpPr>
          <p:nvPr/>
        </p:nvSpPr>
        <p:spPr bwMode="auto">
          <a:xfrm flipV="1">
            <a:off x="3259460" y="2840509"/>
            <a:ext cx="177800" cy="2857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3" name="Line 19"/>
          <p:cNvSpPr>
            <a:spLocks noChangeShapeType="1"/>
          </p:cNvSpPr>
          <p:nvPr/>
        </p:nvSpPr>
        <p:spPr bwMode="auto">
          <a:xfrm flipV="1">
            <a:off x="2786385" y="2165822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44" name="AutoShape 20"/>
          <p:cNvSpPr>
            <a:spLocks noChangeArrowheads="1"/>
          </p:cNvSpPr>
          <p:nvPr/>
        </p:nvSpPr>
        <p:spPr bwMode="auto">
          <a:xfrm>
            <a:off x="3900413" y="5260191"/>
            <a:ext cx="1826418" cy="845630"/>
          </a:xfrm>
          <a:prstGeom prst="rightArrow">
            <a:avLst>
              <a:gd name="adj1" fmla="val 50000"/>
              <a:gd name="adj2" fmla="val 56143"/>
            </a:avLst>
          </a:prstGeom>
          <a:gradFill rotWithShape="0">
            <a:gsLst>
              <a:gs pos="0">
                <a:srgbClr val="FFFFFF"/>
              </a:gs>
              <a:gs pos="100000">
                <a:srgbClr val="D9F1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endParaRPr lang="pt-BR" sz="1400"/>
          </a:p>
        </p:txBody>
      </p:sp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1539180" y="5242323"/>
            <a:ext cx="16652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400" b="1" dirty="0"/>
              <a:t>RIGIDEZ</a:t>
            </a:r>
          </a:p>
        </p:txBody>
      </p:sp>
      <p:sp>
        <p:nvSpPr>
          <p:cNvPr id="46" name="Rectangle 22"/>
          <p:cNvSpPr>
            <a:spLocks noChangeArrowheads="1"/>
          </p:cNvSpPr>
          <p:nvPr/>
        </p:nvSpPr>
        <p:spPr bwMode="auto">
          <a:xfrm>
            <a:off x="5744249" y="5281463"/>
            <a:ext cx="2398713" cy="839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400" b="1" dirty="0"/>
              <a:t>FLEXIBILIDADE</a:t>
            </a:r>
          </a:p>
        </p:txBody>
      </p:sp>
      <p:sp>
        <p:nvSpPr>
          <p:cNvPr id="47" name="Text Box 23"/>
          <p:cNvSpPr txBox="1">
            <a:spLocks noChangeArrowheads="1"/>
          </p:cNvSpPr>
          <p:nvPr/>
        </p:nvSpPr>
        <p:spPr bwMode="auto">
          <a:xfrm>
            <a:off x="5912174" y="3676124"/>
            <a:ext cx="27273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800" dirty="0" smtClean="0"/>
              <a:t>Intensificação da concorrência</a:t>
            </a:r>
          </a:p>
          <a:p>
            <a:r>
              <a:rPr lang="pt-BR" sz="800" dirty="0" smtClean="0"/>
              <a:t>Competição global</a:t>
            </a:r>
          </a:p>
          <a:p>
            <a:r>
              <a:rPr lang="pt-BR" sz="800" dirty="0" smtClean="0"/>
              <a:t>Tônica na diferenciação</a:t>
            </a:r>
          </a:p>
          <a:p>
            <a:r>
              <a:rPr lang="pt-BR" sz="800" dirty="0" smtClean="0"/>
              <a:t>Novos arranjos organizacionais</a:t>
            </a:r>
          </a:p>
          <a:p>
            <a:r>
              <a:rPr lang="pt-BR" sz="800" dirty="0" smtClean="0"/>
              <a:t>Flexibilização das RT</a:t>
            </a:r>
          </a:p>
          <a:p>
            <a:r>
              <a:rPr lang="pt-BR" sz="800" dirty="0" smtClean="0"/>
              <a:t>Novos valores em relação ao trabalho</a:t>
            </a:r>
          </a:p>
          <a:p>
            <a:r>
              <a:rPr lang="pt-BR" sz="800" dirty="0" smtClean="0"/>
              <a:t>Competência</a:t>
            </a:r>
          </a:p>
          <a:p>
            <a:r>
              <a:rPr lang="pt-BR" sz="800" dirty="0" smtClean="0"/>
              <a:t>Novas formas de vínculo e carreiras</a:t>
            </a:r>
          </a:p>
          <a:p>
            <a:r>
              <a:rPr lang="pt-BR" sz="800" dirty="0" smtClean="0"/>
              <a:t>Novos estilos de coordenação e integração</a:t>
            </a:r>
          </a:p>
          <a:p>
            <a:endParaRPr lang="pt-BR" sz="800" dirty="0">
              <a:latin typeface="Arial" charset="0"/>
            </a:endParaRPr>
          </a:p>
        </p:txBody>
      </p:sp>
      <p:sp>
        <p:nvSpPr>
          <p:cNvPr id="48" name="Line 24"/>
          <p:cNvSpPr>
            <a:spLocks noChangeShapeType="1"/>
          </p:cNvSpPr>
          <p:nvPr/>
        </p:nvSpPr>
        <p:spPr bwMode="auto">
          <a:xfrm>
            <a:off x="7101210" y="2115022"/>
            <a:ext cx="0" cy="147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grpSp>
        <p:nvGrpSpPr>
          <p:cNvPr id="49" name="Group 25"/>
          <p:cNvGrpSpPr>
            <a:grpSpLocks/>
          </p:cNvGrpSpPr>
          <p:nvPr/>
        </p:nvGrpSpPr>
        <p:grpSpPr bwMode="auto">
          <a:xfrm>
            <a:off x="5929635" y="2086447"/>
            <a:ext cx="1833562" cy="1498600"/>
            <a:chOff x="3480" y="1184"/>
            <a:chExt cx="1528" cy="1216"/>
          </a:xfrm>
        </p:grpSpPr>
        <p:sp>
          <p:nvSpPr>
            <p:cNvPr id="50" name="Line 26"/>
            <p:cNvSpPr>
              <a:spLocks noChangeShapeType="1"/>
            </p:cNvSpPr>
            <p:nvPr/>
          </p:nvSpPr>
          <p:spPr bwMode="auto">
            <a:xfrm>
              <a:off x="3480" y="1432"/>
              <a:ext cx="1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1" name="Line 27"/>
            <p:cNvSpPr>
              <a:spLocks noChangeShapeType="1"/>
            </p:cNvSpPr>
            <p:nvPr/>
          </p:nvSpPr>
          <p:spPr bwMode="auto">
            <a:xfrm>
              <a:off x="3488" y="1648"/>
              <a:ext cx="1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2" name="Line 28"/>
            <p:cNvSpPr>
              <a:spLocks noChangeShapeType="1"/>
            </p:cNvSpPr>
            <p:nvPr/>
          </p:nvSpPr>
          <p:spPr bwMode="auto">
            <a:xfrm>
              <a:off x="3496" y="1888"/>
              <a:ext cx="1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3" name="Line 29"/>
            <p:cNvSpPr>
              <a:spLocks noChangeShapeType="1"/>
            </p:cNvSpPr>
            <p:nvPr/>
          </p:nvSpPr>
          <p:spPr bwMode="auto">
            <a:xfrm>
              <a:off x="3512" y="2112"/>
              <a:ext cx="1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Line 30"/>
            <p:cNvSpPr>
              <a:spLocks noChangeShapeType="1"/>
            </p:cNvSpPr>
            <p:nvPr/>
          </p:nvSpPr>
          <p:spPr bwMode="auto">
            <a:xfrm>
              <a:off x="3752" y="118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Line 31"/>
            <p:cNvSpPr>
              <a:spLocks noChangeShapeType="1"/>
            </p:cNvSpPr>
            <p:nvPr/>
          </p:nvSpPr>
          <p:spPr bwMode="auto">
            <a:xfrm>
              <a:off x="4096" y="1200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6" name="Line 32"/>
            <p:cNvSpPr>
              <a:spLocks noChangeShapeType="1"/>
            </p:cNvSpPr>
            <p:nvPr/>
          </p:nvSpPr>
          <p:spPr bwMode="auto">
            <a:xfrm>
              <a:off x="4816" y="1184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Oval 33"/>
            <p:cNvSpPr>
              <a:spLocks noChangeArrowheads="1"/>
            </p:cNvSpPr>
            <p:nvPr/>
          </p:nvSpPr>
          <p:spPr bwMode="auto">
            <a:xfrm>
              <a:off x="3728" y="1624"/>
              <a:ext cx="56" cy="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58" name="Oval 34"/>
            <p:cNvSpPr>
              <a:spLocks noChangeArrowheads="1"/>
            </p:cNvSpPr>
            <p:nvPr/>
          </p:nvSpPr>
          <p:spPr bwMode="auto">
            <a:xfrm>
              <a:off x="4072" y="1856"/>
              <a:ext cx="56" cy="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59" name="Oval 35"/>
            <p:cNvSpPr>
              <a:spLocks noChangeArrowheads="1"/>
            </p:cNvSpPr>
            <p:nvPr/>
          </p:nvSpPr>
          <p:spPr bwMode="auto">
            <a:xfrm>
              <a:off x="4424" y="1408"/>
              <a:ext cx="56" cy="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0" name="Oval 36"/>
            <p:cNvSpPr>
              <a:spLocks noChangeArrowheads="1"/>
            </p:cNvSpPr>
            <p:nvPr/>
          </p:nvSpPr>
          <p:spPr bwMode="auto">
            <a:xfrm>
              <a:off x="4793" y="1864"/>
              <a:ext cx="56" cy="6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61" name="Text Box 37"/>
          <p:cNvSpPr txBox="1">
            <a:spLocks noChangeArrowheads="1"/>
          </p:cNvSpPr>
          <p:nvPr/>
        </p:nvSpPr>
        <p:spPr bwMode="auto">
          <a:xfrm>
            <a:off x="2188177" y="3989672"/>
            <a:ext cx="24336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800" dirty="0" smtClean="0"/>
              <a:t>Elevada demanda mundial</a:t>
            </a:r>
          </a:p>
          <a:p>
            <a:r>
              <a:rPr lang="pt-BR" sz="800" dirty="0" smtClean="0"/>
              <a:t>Mercado de massa</a:t>
            </a:r>
          </a:p>
          <a:p>
            <a:r>
              <a:rPr lang="pt-BR" sz="800" dirty="0" smtClean="0"/>
              <a:t>Produção em Série</a:t>
            </a:r>
          </a:p>
          <a:p>
            <a:r>
              <a:rPr lang="pt-BR" sz="800" dirty="0" smtClean="0"/>
              <a:t>Estruturas hierarquizadas</a:t>
            </a:r>
          </a:p>
          <a:p>
            <a:r>
              <a:rPr lang="pt-BR" sz="800" dirty="0" smtClean="0"/>
              <a:t>Taylorismo/Fordismo</a:t>
            </a:r>
          </a:p>
          <a:p>
            <a:r>
              <a:rPr lang="pt-BR" sz="800" dirty="0" smtClean="0"/>
              <a:t>Intensa divisão do trabalho</a:t>
            </a:r>
          </a:p>
          <a:p>
            <a:r>
              <a:rPr lang="pt-BR" sz="800" dirty="0" smtClean="0"/>
              <a:t>Qualificação</a:t>
            </a:r>
          </a:p>
          <a:p>
            <a:endParaRPr lang="pt-BR" sz="800" b="1" dirty="0" smtClean="0"/>
          </a:p>
          <a:p>
            <a:endParaRPr lang="pt-BR" sz="800" dirty="0"/>
          </a:p>
        </p:txBody>
      </p:sp>
      <p:sp>
        <p:nvSpPr>
          <p:cNvPr id="63" name="CaixaDeTexto 62"/>
          <p:cNvSpPr txBox="1"/>
          <p:nvPr/>
        </p:nvSpPr>
        <p:spPr>
          <a:xfrm>
            <a:off x="360377" y="345234"/>
            <a:ext cx="5461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Transformações no </a:t>
            </a:r>
            <a:r>
              <a:rPr lang="pt-BR" sz="2800" b="1" dirty="0" err="1">
                <a:solidFill>
                  <a:srgbClr val="005476"/>
                </a:solidFill>
                <a:latin typeface="Calibri" panose="020F0502020204030204" pitchFamily="34" charset="0"/>
              </a:rPr>
              <a:t>M</a:t>
            </a:r>
            <a:r>
              <a:rPr lang="pt-BR" sz="2800" b="1" dirty="0" err="1" smtClean="0">
                <a:solidFill>
                  <a:srgbClr val="005476"/>
                </a:solidFill>
                <a:latin typeface="Calibri" panose="020F0502020204030204" pitchFamily="34" charset="0"/>
              </a:rPr>
              <a:t>acro-contexto</a:t>
            </a:r>
            <a:endParaRPr lang="pt-BR" sz="2800" b="1" i="1" dirty="0">
              <a:solidFill>
                <a:srgbClr val="005476"/>
              </a:solidFill>
              <a:latin typeface="Calibri" panose="020F0502020204030204" pitchFamily="34" charset="0"/>
            </a:endParaRPr>
          </a:p>
        </p:txBody>
      </p:sp>
      <p:pic>
        <p:nvPicPr>
          <p:cNvPr id="62" name="Imagem 61">
            <a:extLst>
              <a:ext uri="{FF2B5EF4-FFF2-40B4-BE49-F238E27FC236}">
                <a16:creationId xmlns:a16="http://schemas.microsoft.com/office/drawing/2014/main" id="{A26BF324-B063-4DA4-A68B-29C82D63FD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50" y="162097"/>
            <a:ext cx="762000" cy="361606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:a16="http://schemas.microsoft.com/office/drawing/2014/main" id="{2F50D54D-8187-43AE-9359-9F43C3D01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0" y="239110"/>
            <a:ext cx="457240" cy="9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1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078706" y="1368969"/>
            <a:ext cx="69865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333333"/>
                </a:solidFill>
                <a:latin typeface="WanderlustLetters-Regular"/>
              </a:rPr>
              <a:t>Diferença</a:t>
            </a:r>
          </a:p>
          <a:p>
            <a:pPr algn="r"/>
            <a:r>
              <a:rPr lang="pt-BR" sz="3600" dirty="0">
                <a:solidFill>
                  <a:srgbClr val="333333"/>
                </a:solidFill>
                <a:latin typeface="WanderlustLetters-Regular"/>
              </a:rPr>
              <a:t>Diversidade</a:t>
            </a:r>
          </a:p>
          <a:p>
            <a:endParaRPr lang="pt-BR" sz="5400" dirty="0" smtClean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sz="5400" dirty="0" smtClean="0">
                <a:solidFill>
                  <a:srgbClr val="333333"/>
                </a:solidFill>
                <a:latin typeface="WanderlustLetters-Regular"/>
              </a:rPr>
              <a:t>Valores</a:t>
            </a:r>
          </a:p>
          <a:p>
            <a:endParaRPr lang="pt-BR" sz="5400" dirty="0">
              <a:solidFill>
                <a:srgbClr val="333333"/>
              </a:solidFill>
              <a:latin typeface="WanderlustLetters-Regular"/>
            </a:endParaRPr>
          </a:p>
          <a:p>
            <a:pPr lvl="6"/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pPr lvl="6"/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Relações </a:t>
            </a:r>
            <a:r>
              <a:rPr lang="pt-BR" dirty="0">
                <a:solidFill>
                  <a:srgbClr val="333333"/>
                </a:solidFill>
                <a:latin typeface="WanderlustLetters-Regular"/>
              </a:rPr>
              <a:t>de trabalho</a:t>
            </a: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sz="2800" dirty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sz="2800" dirty="0" smtClean="0">
                <a:solidFill>
                  <a:srgbClr val="333333"/>
                </a:solidFill>
                <a:latin typeface="WanderlustLetters-Regular"/>
              </a:rPr>
              <a:t>Sentidos </a:t>
            </a:r>
            <a:r>
              <a:rPr lang="pt-BR" sz="2800" dirty="0">
                <a:solidFill>
                  <a:srgbClr val="333333"/>
                </a:solidFill>
                <a:latin typeface="WanderlustLetters-Regular"/>
              </a:rPr>
              <a:t>do trabalho</a:t>
            </a:r>
            <a:endParaRPr lang="pt-BR" sz="2800" dirty="0"/>
          </a:p>
        </p:txBody>
      </p:sp>
      <p:sp>
        <p:nvSpPr>
          <p:cNvPr id="6" name="Retângulo 5"/>
          <p:cNvSpPr/>
          <p:nvPr/>
        </p:nvSpPr>
        <p:spPr>
          <a:xfrm>
            <a:off x="1398451" y="2463092"/>
            <a:ext cx="7206196" cy="3609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             Subjetividade</a:t>
            </a:r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                                              </a:t>
            </a:r>
            <a:r>
              <a:rPr lang="pt-BR" sz="3200" dirty="0" smtClean="0">
                <a:solidFill>
                  <a:srgbClr val="333333"/>
                </a:solidFill>
                <a:latin typeface="WanderlustLetters-Regular"/>
              </a:rPr>
              <a:t>Engajamento</a:t>
            </a:r>
            <a:endParaRPr lang="pt-BR" sz="3200" dirty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  </a:t>
            </a: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</a:t>
            </a: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pPr algn="r"/>
            <a:r>
              <a:rPr lang="pt-BR" sz="2400" dirty="0">
                <a:solidFill>
                  <a:srgbClr val="333333"/>
                </a:solidFill>
                <a:latin typeface="WanderlustLetters-Regular"/>
              </a:rPr>
              <a:t>Gestão do conhecimento</a:t>
            </a: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sz="2000" dirty="0"/>
          </a:p>
        </p:txBody>
      </p:sp>
      <p:sp>
        <p:nvSpPr>
          <p:cNvPr id="7" name="Retângulo 6"/>
          <p:cNvSpPr/>
          <p:nvPr/>
        </p:nvSpPr>
        <p:spPr>
          <a:xfrm>
            <a:off x="4129088" y="932549"/>
            <a:ext cx="4572000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              </a:t>
            </a:r>
            <a:r>
              <a:rPr lang="pt-BR" sz="2800" dirty="0" smtClean="0">
                <a:solidFill>
                  <a:srgbClr val="333333"/>
                </a:solidFill>
                <a:latin typeface="WanderlustLetters-Regular"/>
              </a:rPr>
              <a:t>Comprometimento</a:t>
            </a:r>
            <a:endParaRPr lang="pt-BR" sz="2800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sz="2000" dirty="0" smtClean="0">
                <a:solidFill>
                  <a:srgbClr val="333333"/>
                </a:solidFill>
                <a:latin typeface="WanderlustLetters-Regular"/>
              </a:rPr>
              <a:t>Cultura</a:t>
            </a:r>
            <a:endParaRPr lang="pt-BR" sz="2000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PODER</a:t>
            </a:r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 smtClean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endParaRPr lang="pt-BR" dirty="0">
              <a:solidFill>
                <a:srgbClr val="333333"/>
              </a:solidFill>
              <a:latin typeface="WanderlustLetters-Regular"/>
            </a:endParaRPr>
          </a:p>
          <a:p>
            <a:r>
              <a:rPr lang="pt-BR" dirty="0" smtClean="0">
                <a:solidFill>
                  <a:srgbClr val="333333"/>
                </a:solidFill>
                <a:latin typeface="WanderlustLetters-Regular"/>
              </a:rPr>
              <a:t>                </a:t>
            </a:r>
            <a:r>
              <a:rPr lang="pt-BR" sz="2800" dirty="0" err="1" smtClean="0">
                <a:solidFill>
                  <a:srgbClr val="333333"/>
                </a:solidFill>
                <a:latin typeface="WanderlustLetters-Regular"/>
              </a:rPr>
              <a:t>Multiculturalidade</a:t>
            </a:r>
            <a:endParaRPr lang="pt-BR" sz="28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38575" y="307793"/>
            <a:ext cx="4299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(Re-)significando Conceitos </a:t>
            </a:r>
            <a:endParaRPr lang="pt-BR" sz="2800" b="1" dirty="0">
              <a:solidFill>
                <a:srgbClr val="00547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5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/>
          <p:cNvSpPr>
            <a:spLocks noChangeArrowheads="1"/>
          </p:cNvSpPr>
          <p:nvPr/>
        </p:nvSpPr>
        <p:spPr bwMode="auto">
          <a:xfrm rot="-1327071">
            <a:off x="3505388" y="4340225"/>
            <a:ext cx="1295400" cy="457200"/>
          </a:xfrm>
          <a:prstGeom prst="rightArrow">
            <a:avLst>
              <a:gd name="adj1" fmla="val 50000"/>
              <a:gd name="adj2" fmla="val 70833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defTabSz="762000"/>
            <a:endParaRPr lang="pt-BR" sz="1600">
              <a:latin typeface="Arial" panose="020B0604020202020204" pitchFamily="34" charset="0"/>
            </a:endParaRPr>
          </a:p>
        </p:txBody>
      </p:sp>
      <p:sp>
        <p:nvSpPr>
          <p:cNvPr id="32770" name="AutoShape 3"/>
          <p:cNvSpPr>
            <a:spLocks noChangeArrowheads="1"/>
          </p:cNvSpPr>
          <p:nvPr/>
        </p:nvSpPr>
        <p:spPr bwMode="auto">
          <a:xfrm rot="1748070">
            <a:off x="3591113" y="2530475"/>
            <a:ext cx="1243013" cy="457200"/>
          </a:xfrm>
          <a:prstGeom prst="rightArrow">
            <a:avLst>
              <a:gd name="adj1" fmla="val 50000"/>
              <a:gd name="adj2" fmla="val 67969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defTabSz="762000"/>
            <a:endParaRPr lang="pt-BR" sz="1600">
              <a:latin typeface="Arial" panose="020B0604020202020204" pitchFamily="34" charset="0"/>
            </a:endParaRPr>
          </a:p>
        </p:txBody>
      </p:sp>
      <p:sp>
        <p:nvSpPr>
          <p:cNvPr id="32771" name="Rectangle 4" descr="Papel pardo"/>
          <p:cNvSpPr>
            <a:spLocks noChangeArrowheads="1"/>
          </p:cNvSpPr>
          <p:nvPr/>
        </p:nvSpPr>
        <p:spPr bwMode="auto">
          <a:xfrm>
            <a:off x="678051" y="1931988"/>
            <a:ext cx="2717800" cy="1028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Competências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Organizacionais</a:t>
            </a:r>
            <a:endParaRPr lang="pt-BR" sz="1600" dirty="0">
              <a:latin typeface="Arial" panose="020B0604020202020204" pitchFamily="34" charset="0"/>
            </a:endParaRPr>
          </a:p>
        </p:txBody>
      </p:sp>
      <p:sp>
        <p:nvSpPr>
          <p:cNvPr id="32772" name="Rectangle 5" descr="Papel pardo"/>
          <p:cNvSpPr>
            <a:spLocks noChangeArrowheads="1"/>
          </p:cNvSpPr>
          <p:nvPr/>
        </p:nvSpPr>
        <p:spPr bwMode="auto">
          <a:xfrm>
            <a:off x="665351" y="4344988"/>
            <a:ext cx="2717800" cy="10287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Competências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Individuais</a:t>
            </a:r>
            <a:endParaRPr lang="pt-BR" sz="1600" dirty="0">
              <a:latin typeface="Arial" panose="020B0604020202020204" pitchFamily="34" charset="0"/>
            </a:endParaRPr>
          </a:p>
        </p:txBody>
      </p:sp>
      <p:sp>
        <p:nvSpPr>
          <p:cNvPr id="32773" name="Rectangle 6" descr="Papel pardo"/>
          <p:cNvSpPr>
            <a:spLocks noChangeArrowheads="1"/>
          </p:cNvSpPr>
          <p:nvPr/>
        </p:nvSpPr>
        <p:spPr bwMode="auto">
          <a:xfrm>
            <a:off x="5023038" y="2978150"/>
            <a:ext cx="3606800" cy="15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Ambiência Organizacional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Favorável 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ao Desenvolvimento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e Exercício das</a:t>
            </a:r>
          </a:p>
          <a:p>
            <a:pPr algn="ctr" defTabSz="762000"/>
            <a:r>
              <a:rPr lang="pt-BR" sz="1600" dirty="0" smtClean="0">
                <a:latin typeface="Arial" panose="020B0604020202020204" pitchFamily="34" charset="0"/>
              </a:rPr>
              <a:t>Competências Requeridas?</a:t>
            </a:r>
            <a:endParaRPr lang="pt-BR" sz="1600" dirty="0">
              <a:latin typeface="Arial" panose="020B060402020202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59366" y="344168"/>
            <a:ext cx="70389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Implicações Organizacionais: </a:t>
            </a:r>
          </a:p>
          <a:p>
            <a:r>
              <a:rPr 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A Noção de Ambiência Organizacional</a:t>
            </a:r>
            <a:endParaRPr lang="pt-BR" sz="2800" b="1" dirty="0">
              <a:solidFill>
                <a:srgbClr val="005476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58"/>
          <p:cNvSpPr>
            <a:spLocks noChangeArrowheads="1"/>
          </p:cNvSpPr>
          <p:nvPr/>
        </p:nvSpPr>
        <p:spPr bwMode="blackWhite">
          <a:xfrm>
            <a:off x="7118703" y="6481240"/>
            <a:ext cx="1985962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eaLnBrk="1" hangingPunct="1">
              <a:defRPr/>
            </a:pPr>
            <a:r>
              <a:rPr lang="pt-BR" altLang="pt-BR" sz="1000" dirty="0">
                <a:solidFill>
                  <a:srgbClr val="000000"/>
                </a:solidFill>
              </a:rPr>
              <a:t> </a:t>
            </a:r>
            <a:r>
              <a:rPr lang="pt-BR" altLang="pt-BR" sz="1000" dirty="0" smtClean="0">
                <a:solidFill>
                  <a:srgbClr val="000000"/>
                </a:solidFill>
              </a:rPr>
              <a:t>Fonte: Sant’Anna (2012)</a:t>
            </a:r>
            <a:endParaRPr lang="pt-BR" altLang="pt-BR" sz="1000" dirty="0"/>
          </a:p>
        </p:txBody>
      </p:sp>
    </p:spTree>
    <p:extLst>
      <p:ext uri="{BB962C8B-B14F-4D97-AF65-F5344CB8AC3E}">
        <p14:creationId xmlns:p14="http://schemas.microsoft.com/office/powerpoint/2010/main" val="143468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slid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802" y="1984964"/>
            <a:ext cx="3902075" cy="402272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423949" y="1083233"/>
            <a:ext cx="8582185" cy="3416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2" defTabSz="762000">
              <a:lnSpc>
                <a:spcPct val="90000"/>
              </a:lnSpc>
              <a:spcBef>
                <a:spcPts val="1200"/>
              </a:spcBef>
              <a:buClr>
                <a:srgbClr val="5E5C83"/>
              </a:buClr>
              <a:defRPr/>
            </a:pPr>
            <a:r>
              <a:rPr lang="pt-BR" altLang="pt-BR" dirty="0" smtClean="0">
                <a:solidFill>
                  <a:srgbClr val="000000"/>
                </a:solidFill>
              </a:rPr>
              <a:t>Liderança como </a:t>
            </a:r>
            <a:r>
              <a:rPr lang="pt-BR" altLang="pt-BR" dirty="0">
                <a:solidFill>
                  <a:srgbClr val="000000"/>
                </a:solidFill>
              </a:rPr>
              <a:t>fenômeno </a:t>
            </a:r>
            <a:r>
              <a:rPr lang="pt-BR" altLang="pt-BR" dirty="0" smtClean="0">
                <a:solidFill>
                  <a:srgbClr val="000000"/>
                </a:solidFill>
              </a:rPr>
              <a:t>relacional, multidimensional e </a:t>
            </a:r>
            <a:r>
              <a:rPr lang="pt-BR" altLang="pt-BR" dirty="0" err="1" smtClean="0">
                <a:solidFill>
                  <a:srgbClr val="000000"/>
                </a:solidFill>
              </a:rPr>
              <a:t>multinível</a:t>
            </a:r>
            <a:endParaRPr lang="pt-BR" altLang="pt-BR" dirty="0">
              <a:solidFill>
                <a:srgbClr val="000000"/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96239" y="341546"/>
            <a:ext cx="5747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pt-BR"/>
            </a:defPPr>
            <a:lvl1pPr>
              <a:defRPr sz="2800" b="1">
                <a:solidFill>
                  <a:srgbClr val="005476"/>
                </a:solidFill>
                <a:latin typeface="Calibri" panose="020F0502020204030204" pitchFamily="34" charset="0"/>
              </a:defRPr>
            </a:lvl1pPr>
          </a:lstStyle>
          <a:p>
            <a:r>
              <a:rPr lang="pt-BR" dirty="0" smtClean="0"/>
              <a:t>Estilos de Gerenciamento e Liderança</a:t>
            </a:r>
            <a:endParaRPr lang="pt-BR" dirty="0"/>
          </a:p>
        </p:txBody>
      </p:sp>
      <p:sp>
        <p:nvSpPr>
          <p:cNvPr id="5" name="Rectangle 58"/>
          <p:cNvSpPr>
            <a:spLocks noChangeArrowheads="1"/>
          </p:cNvSpPr>
          <p:nvPr/>
        </p:nvSpPr>
        <p:spPr bwMode="blackWhite">
          <a:xfrm>
            <a:off x="6208877" y="6481241"/>
            <a:ext cx="289578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eaLnBrk="1" hangingPunct="1">
              <a:defRPr/>
            </a:pPr>
            <a:r>
              <a:rPr lang="pt-BR" altLang="pt-BR" sz="1000" dirty="0">
                <a:solidFill>
                  <a:srgbClr val="000000"/>
                </a:solidFill>
              </a:rPr>
              <a:t> </a:t>
            </a:r>
            <a:r>
              <a:rPr lang="pt-BR" altLang="pt-BR" sz="1000" dirty="0" smtClean="0">
                <a:solidFill>
                  <a:srgbClr val="000000"/>
                </a:solidFill>
              </a:rPr>
              <a:t>Fonte: Sant’Anna, Nelson, Carvalho Neto (2017)</a:t>
            </a:r>
            <a:endParaRPr lang="pt-BR" altLang="pt-BR" sz="1000" dirty="0"/>
          </a:p>
        </p:txBody>
      </p:sp>
    </p:spTree>
    <p:extLst>
      <p:ext uri="{BB962C8B-B14F-4D97-AF65-F5344CB8AC3E}">
        <p14:creationId xmlns:p14="http://schemas.microsoft.com/office/powerpoint/2010/main" val="35694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1"/>
          <p:cNvSpPr>
            <a:spLocks noChangeArrowheads="1"/>
          </p:cNvSpPr>
          <p:nvPr/>
        </p:nvSpPr>
        <p:spPr bwMode="auto">
          <a:xfrm>
            <a:off x="352323" y="340969"/>
            <a:ext cx="7002401" cy="954107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r>
              <a:rPr lang="pt-BR" altLang="pt-BR" sz="2800" b="1" dirty="0">
                <a:solidFill>
                  <a:srgbClr val="005476"/>
                </a:solidFill>
                <a:latin typeface="Calibri" panose="020F0502020204030204" pitchFamily="34" charset="0"/>
              </a:rPr>
              <a:t>Competências </a:t>
            </a:r>
            <a:r>
              <a:rPr lang="pt-BR" alt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de </a:t>
            </a:r>
            <a:r>
              <a:rPr lang="pt-BR" altLang="pt-BR" sz="2800" b="1" dirty="0">
                <a:solidFill>
                  <a:srgbClr val="005476"/>
                </a:solidFill>
                <a:latin typeface="Calibri" panose="020F0502020204030204" pitchFamily="34" charset="0"/>
              </a:rPr>
              <a:t>L</a:t>
            </a:r>
            <a:r>
              <a:rPr lang="pt-BR" alt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iderança </a:t>
            </a:r>
            <a:r>
              <a:rPr lang="pt-BR" altLang="pt-BR" sz="2800" b="1" dirty="0">
                <a:solidFill>
                  <a:srgbClr val="005476"/>
                </a:solidFill>
                <a:latin typeface="Calibri" panose="020F0502020204030204" pitchFamily="34" charset="0"/>
              </a:rPr>
              <a:t>vis-à-vis Habilidades </a:t>
            </a:r>
            <a:r>
              <a:rPr lang="pt-BR" altLang="pt-BR" sz="2800" b="1" dirty="0" smtClean="0">
                <a:solidFill>
                  <a:srgbClr val="005476"/>
                </a:solidFill>
                <a:latin typeface="Calibri" panose="020F0502020204030204" pitchFamily="34" charset="0"/>
              </a:rPr>
              <a:t>Gerenciais</a:t>
            </a:r>
            <a:endParaRPr lang="pt-BR" altLang="pt-BR" sz="2800" b="1" dirty="0">
              <a:solidFill>
                <a:srgbClr val="005476"/>
              </a:solidFill>
              <a:latin typeface="Calibri" panose="020F0502020204030204" pitchFamily="34" charset="0"/>
            </a:endParaRPr>
          </a:p>
        </p:txBody>
      </p:sp>
      <p:grpSp>
        <p:nvGrpSpPr>
          <p:cNvPr id="22" name="Grupo 21"/>
          <p:cNvGrpSpPr/>
          <p:nvPr/>
        </p:nvGrpSpPr>
        <p:grpSpPr>
          <a:xfrm>
            <a:off x="1915783" y="2168179"/>
            <a:ext cx="5167498" cy="3200314"/>
            <a:chOff x="2201490" y="2332180"/>
            <a:chExt cx="4112582" cy="2938981"/>
          </a:xfrm>
        </p:grpSpPr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2201490" y="3589481"/>
              <a:ext cx="1220787" cy="533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Nível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Intermediário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4690130" y="4813961"/>
              <a:ext cx="1255712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Habilidades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Humanas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3278189" y="4815591"/>
              <a:ext cx="1293812" cy="439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Habilidades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Técnicas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Text Box 8"/>
            <p:cNvSpPr txBox="1">
              <a:spLocks noChangeArrowheads="1"/>
            </p:cNvSpPr>
            <p:nvPr/>
          </p:nvSpPr>
          <p:spPr bwMode="auto">
            <a:xfrm>
              <a:off x="5017084" y="2332180"/>
              <a:ext cx="1296988" cy="4397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Habilidades Conceituais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2219420" y="2979881"/>
              <a:ext cx="1106488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355600" algn="l"/>
                  <a:tab pos="44926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355600" algn="l"/>
                  <a:tab pos="449263" algn="l"/>
                </a:tabLst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Times New Roman" panose="02020603050405020304" pitchFamily="18" charset="0"/>
                </a:rPr>
                <a:t>Alta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355600" algn="l"/>
                  <a:tab pos="449263" algn="l"/>
                </a:tabLst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ea typeface="Times New Roman" panose="02020603050405020304" pitchFamily="18" charset="0"/>
                </a:rPr>
                <a:t>Direção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8" name="Rectangle 6"/>
            <p:cNvSpPr>
              <a:spLocks noChangeArrowheads="1"/>
            </p:cNvSpPr>
            <p:nvPr/>
          </p:nvSpPr>
          <p:spPr bwMode="auto">
            <a:xfrm>
              <a:off x="3385765" y="2849706"/>
              <a:ext cx="2590800" cy="19446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1400" b="1"/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2211577" y="4241383"/>
              <a:ext cx="1174188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Nível de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Supervisão</a:t>
              </a:r>
              <a:endPara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3385765" y="3186256"/>
              <a:ext cx="1066800" cy="1600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1400" b="1"/>
            </a:p>
          </p:txBody>
        </p:sp>
        <p:sp>
          <p:nvSpPr>
            <p:cNvPr id="31" name="Line 3"/>
            <p:cNvSpPr>
              <a:spLocks noChangeShapeType="1"/>
            </p:cNvSpPr>
            <p:nvPr/>
          </p:nvSpPr>
          <p:spPr bwMode="auto">
            <a:xfrm>
              <a:off x="4833565" y="2875106"/>
              <a:ext cx="1143000" cy="1524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1400" b="1"/>
            </a:p>
          </p:txBody>
        </p:sp>
        <p:sp>
          <p:nvSpPr>
            <p:cNvPr id="32" name="Line 2"/>
            <p:cNvSpPr>
              <a:spLocks noChangeShapeType="1"/>
            </p:cNvSpPr>
            <p:nvPr/>
          </p:nvSpPr>
          <p:spPr bwMode="auto">
            <a:xfrm>
              <a:off x="2201490" y="3538681"/>
              <a:ext cx="3775075" cy="3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1400" b="1"/>
            </a:p>
          </p:txBody>
        </p:sp>
        <p:sp>
          <p:nvSpPr>
            <p:cNvPr id="33" name="Line 2"/>
            <p:cNvSpPr>
              <a:spLocks noChangeShapeType="1"/>
            </p:cNvSpPr>
            <p:nvPr/>
          </p:nvSpPr>
          <p:spPr bwMode="auto">
            <a:xfrm>
              <a:off x="2219420" y="4215514"/>
              <a:ext cx="3775075" cy="3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1400" b="1"/>
            </a:p>
          </p:txBody>
        </p:sp>
      </p:grpSp>
      <p:sp>
        <p:nvSpPr>
          <p:cNvPr id="34" name="Retângulo 33"/>
          <p:cNvSpPr/>
          <p:nvPr/>
        </p:nvSpPr>
        <p:spPr>
          <a:xfrm>
            <a:off x="7558310" y="6380141"/>
            <a:ext cx="158569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</a:pPr>
            <a:r>
              <a:rPr lang="en-US" altLang="pt-BR" sz="1000" dirty="0" smtClean="0">
                <a:ea typeface="Times New Roman" panose="02020603050405020304" pitchFamily="18" charset="0"/>
              </a:rPr>
              <a:t>Hersey e Blanchard (1974)</a:t>
            </a:r>
            <a:r>
              <a:rPr lang="pt-BR" altLang="pt-BR" sz="1000" dirty="0" smtClean="0"/>
              <a:t> </a:t>
            </a:r>
            <a:endParaRPr lang="pt-BR" altLang="pt-BR" sz="1000" dirty="0"/>
          </a:p>
        </p:txBody>
      </p:sp>
    </p:spTree>
    <p:extLst>
      <p:ext uri="{BB962C8B-B14F-4D97-AF65-F5344CB8AC3E}">
        <p14:creationId xmlns:p14="http://schemas.microsoft.com/office/powerpoint/2010/main" val="25154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-793" y="0"/>
            <a:ext cx="9144793" cy="6564426"/>
            <a:chOff x="-793" y="0"/>
            <a:chExt cx="9144793" cy="6564426"/>
          </a:xfrm>
        </p:grpSpPr>
        <p:grpSp>
          <p:nvGrpSpPr>
            <p:cNvPr id="6" name="Grupo 5"/>
            <p:cNvGrpSpPr/>
            <p:nvPr/>
          </p:nvGrpSpPr>
          <p:grpSpPr>
            <a:xfrm>
              <a:off x="-793" y="0"/>
              <a:ext cx="9144793" cy="3712029"/>
              <a:chOff x="-793" y="0"/>
              <a:chExt cx="9144793" cy="3712029"/>
            </a:xfrm>
          </p:grpSpPr>
          <p:pic>
            <p:nvPicPr>
              <p:cNvPr id="18" name="Imagem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793" y="0"/>
                <a:ext cx="9144793" cy="3712029"/>
              </a:xfrm>
              <a:prstGeom prst="rect">
                <a:avLst/>
              </a:prstGeom>
            </p:spPr>
          </p:pic>
          <p:pic>
            <p:nvPicPr>
              <p:cNvPr id="5" name="Imagem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192" y="457521"/>
                <a:ext cx="1479105" cy="872814"/>
              </a:xfrm>
              <a:prstGeom prst="rect">
                <a:avLst/>
              </a:prstGeom>
            </p:spPr>
          </p:pic>
          <p:pic>
            <p:nvPicPr>
              <p:cNvPr id="19" name="Imagem 18">
                <a:hlinkClick r:id="rId4"/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2323" y="3130876"/>
                <a:ext cx="270552" cy="270552"/>
              </a:xfrm>
              <a:prstGeom prst="rect">
                <a:avLst/>
              </a:prstGeom>
            </p:spPr>
          </p:pic>
          <p:pic>
            <p:nvPicPr>
              <p:cNvPr id="20" name="Imagem 19">
                <a:hlinkClick r:id="rId6"/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9054" y="3130876"/>
                <a:ext cx="270552" cy="270552"/>
              </a:xfrm>
              <a:prstGeom prst="rect">
                <a:avLst/>
              </a:prstGeom>
            </p:spPr>
          </p:pic>
          <p:pic>
            <p:nvPicPr>
              <p:cNvPr id="21" name="Imagem 20">
                <a:hlinkClick r:id="rId8"/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2258" y="3130876"/>
                <a:ext cx="270552" cy="27055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Imagem 21">
                <a:hlinkClick r:id="rId10"/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5849" y="3130876"/>
                <a:ext cx="270552" cy="270552"/>
              </a:xfrm>
              <a:prstGeom prst="rect">
                <a:avLst/>
              </a:prstGeom>
            </p:spPr>
          </p:pic>
          <p:pic>
            <p:nvPicPr>
              <p:cNvPr id="3" name="Imagem 2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46205" y="2483065"/>
                <a:ext cx="1883827" cy="579170"/>
              </a:xfrm>
              <a:prstGeom prst="rect">
                <a:avLst/>
              </a:prstGeom>
            </p:spPr>
          </p:pic>
        </p:grpSp>
        <p:grpSp>
          <p:nvGrpSpPr>
            <p:cNvPr id="4" name="Grupo 3"/>
            <p:cNvGrpSpPr/>
            <p:nvPr/>
          </p:nvGrpSpPr>
          <p:grpSpPr>
            <a:xfrm>
              <a:off x="346206" y="5744907"/>
              <a:ext cx="8362819" cy="819519"/>
              <a:chOff x="346206" y="5744907"/>
              <a:chExt cx="8362819" cy="819519"/>
            </a:xfrm>
          </p:grpSpPr>
          <p:pic>
            <p:nvPicPr>
              <p:cNvPr id="13" name="Imagem 12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31799" y="5744907"/>
                <a:ext cx="206376" cy="45719"/>
              </a:xfrm>
              <a:prstGeom prst="rect">
                <a:avLst/>
              </a:prstGeom>
            </p:spPr>
          </p:pic>
          <p:sp>
            <p:nvSpPr>
              <p:cNvPr id="23" name="Retângulo 22"/>
              <p:cNvSpPr/>
              <p:nvPr/>
            </p:nvSpPr>
            <p:spPr>
              <a:xfrm>
                <a:off x="346206" y="5825762"/>
                <a:ext cx="175882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000" b="1" dirty="0">
                    <a:solidFill>
                      <a:srgbClr val="626262"/>
                    </a:solidFill>
                  </a:rPr>
                  <a:t>CAMPUS ALOYSIO FARIA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Av. Princesa Diana, 760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Alphaville Lagoa dos Ingleses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34.018-006 – Nova Lima (MG)</a:t>
                </a:r>
              </a:p>
            </p:txBody>
          </p:sp>
          <p:sp>
            <p:nvSpPr>
              <p:cNvPr id="24" name="Retângulo 23"/>
              <p:cNvSpPr/>
              <p:nvPr/>
            </p:nvSpPr>
            <p:spPr>
              <a:xfrm>
                <a:off x="2024059" y="5825762"/>
                <a:ext cx="1924049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000" b="1" dirty="0">
                    <a:solidFill>
                      <a:srgbClr val="626262"/>
                    </a:solidFill>
                  </a:rPr>
                  <a:t>CAMPUS BELO HORIZONTE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Rua Bernardo Guimarães, 3.071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Santo Agostinho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30140-083 – Belo Horizonte (MG)</a:t>
                </a:r>
              </a:p>
            </p:txBody>
          </p:sp>
          <p:sp>
            <p:nvSpPr>
              <p:cNvPr id="25" name="Retângulo 24"/>
              <p:cNvSpPr/>
              <p:nvPr/>
            </p:nvSpPr>
            <p:spPr>
              <a:xfrm>
                <a:off x="3727785" y="5825762"/>
                <a:ext cx="1701672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000" b="1" dirty="0">
                    <a:solidFill>
                      <a:srgbClr val="626262"/>
                    </a:solidFill>
                  </a:rPr>
                  <a:t>CAMPUS SÃO PAULO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Av. Dr. Cardoso de Melo, 1.184 </a:t>
                </a:r>
                <a:br>
                  <a:rPr lang="pt-BR" sz="800" dirty="0">
                    <a:solidFill>
                      <a:srgbClr val="626262"/>
                    </a:solidFill>
                  </a:rPr>
                </a:br>
                <a:r>
                  <a:rPr lang="pt-BR" sz="800" dirty="0">
                    <a:solidFill>
                      <a:srgbClr val="626262"/>
                    </a:solidFill>
                  </a:rPr>
                  <a:t>Vila Olímpia – 15º andar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04548-004 – São Paulo (SP)</a:t>
                </a:r>
              </a:p>
            </p:txBody>
          </p:sp>
          <p:sp>
            <p:nvSpPr>
              <p:cNvPr id="26" name="Retângulo 25"/>
              <p:cNvSpPr/>
              <p:nvPr/>
            </p:nvSpPr>
            <p:spPr>
              <a:xfrm>
                <a:off x="5429457" y="5825762"/>
                <a:ext cx="167619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000" b="1" dirty="0">
                    <a:solidFill>
                      <a:srgbClr val="626262"/>
                    </a:solidFill>
                  </a:rPr>
                  <a:t>CAMPUS RIO DE JANEIRO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Praia de Botafogo, 300 – 3º andar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Botafogo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22250-040 – Rio de Janeiro (RJ)</a:t>
                </a:r>
              </a:p>
            </p:txBody>
          </p:sp>
          <p:sp>
            <p:nvSpPr>
              <p:cNvPr id="28" name="Retângulo 27"/>
              <p:cNvSpPr/>
              <p:nvPr/>
            </p:nvSpPr>
            <p:spPr>
              <a:xfrm>
                <a:off x="7152782" y="5825762"/>
                <a:ext cx="155624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1000" b="1" dirty="0">
                    <a:solidFill>
                      <a:srgbClr val="626262"/>
                    </a:solidFill>
                  </a:rPr>
                  <a:t>ASSOCIADOS REGIONAIS</a:t>
                </a:r>
              </a:p>
              <a:p>
                <a:r>
                  <a:rPr lang="pt-BR" sz="800" dirty="0">
                    <a:solidFill>
                      <a:srgbClr val="626262"/>
                    </a:solidFill>
                  </a:rPr>
                  <a:t>A FDC trabalha em parceria com associados regionais em todo o Brasil. Consulte o associado mais próximo à sua região.</a:t>
                </a:r>
              </a:p>
            </p:txBody>
          </p:sp>
          <p:pic>
            <p:nvPicPr>
              <p:cNvPr id="29" name="Imagem 28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132964" y="5744907"/>
                <a:ext cx="206376" cy="45719"/>
              </a:xfrm>
              <a:prstGeom prst="rect">
                <a:avLst/>
              </a:prstGeom>
            </p:spPr>
          </p:pic>
          <p:pic>
            <p:nvPicPr>
              <p:cNvPr id="30" name="Imagem 29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834129" y="5744907"/>
                <a:ext cx="206376" cy="45719"/>
              </a:xfrm>
              <a:prstGeom prst="rect">
                <a:avLst/>
              </a:prstGeom>
            </p:spPr>
          </p:pic>
          <p:pic>
            <p:nvPicPr>
              <p:cNvPr id="31" name="Imagem 3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35294" y="5744907"/>
                <a:ext cx="206376" cy="45719"/>
              </a:xfrm>
              <a:prstGeom prst="rect">
                <a:avLst/>
              </a:prstGeom>
            </p:spPr>
          </p:pic>
          <p:pic>
            <p:nvPicPr>
              <p:cNvPr id="32" name="Imagem 31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236459" y="5744907"/>
                <a:ext cx="206376" cy="4571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848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76b61eec484d0cb4150a0aef6e0632ac78a01d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5522</TotalTime>
  <Words>320</Words>
  <Application>Microsoft Office PowerPoint</Application>
  <PresentationFormat>Apresentação na tela (4:3)</PresentationFormat>
  <Paragraphs>136</Paragraphs>
  <Slides>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6" baseType="lpstr">
      <vt:lpstr>MS PGothic</vt:lpstr>
      <vt:lpstr>Arial</vt:lpstr>
      <vt:lpstr>Calibri</vt:lpstr>
      <vt:lpstr>Calibri Light</vt:lpstr>
      <vt:lpstr>Nexa Slab Bold</vt:lpstr>
      <vt:lpstr>Times New Roman</vt:lpstr>
      <vt:lpstr>WanderlustLetters-Regular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Fundação Dom Cabral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Daniela Ank</dc:creator>
  <cp:lastModifiedBy>Romulo Thiago Machado de Lima</cp:lastModifiedBy>
  <cp:revision>966</cp:revision>
  <dcterms:created xsi:type="dcterms:W3CDTF">2015-11-16T19:06:56Z</dcterms:created>
  <dcterms:modified xsi:type="dcterms:W3CDTF">2018-09-05T11:06:24Z</dcterms:modified>
</cp:coreProperties>
</file>