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19"/>
  </p:notesMasterIdLst>
  <p:handoutMasterIdLst>
    <p:handoutMasterId r:id="rId20"/>
  </p:handoutMasterIdLst>
  <p:sldIdLst>
    <p:sldId id="1098" r:id="rId3"/>
    <p:sldId id="1114" r:id="rId4"/>
    <p:sldId id="1120" r:id="rId5"/>
    <p:sldId id="1112" r:id="rId6"/>
    <p:sldId id="1113" r:id="rId7"/>
    <p:sldId id="1115" r:id="rId8"/>
    <p:sldId id="1125" r:id="rId9"/>
    <p:sldId id="1117" r:id="rId10"/>
    <p:sldId id="1122" r:id="rId11"/>
    <p:sldId id="1119" r:id="rId12"/>
    <p:sldId id="1123" r:id="rId13"/>
    <p:sldId id="1100" r:id="rId14"/>
    <p:sldId id="1124" r:id="rId15"/>
    <p:sldId id="1111" r:id="rId16"/>
    <p:sldId id="1127" r:id="rId17"/>
    <p:sldId id="1126" r:id="rId18"/>
  </p:sldIdLst>
  <p:sldSz cx="9144000" cy="6858000" type="screen4x3"/>
  <p:notesSz cx="6769100" cy="9906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7E7C82"/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Estilo Médio 3 - Ênfas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Estilo Médio 4 - Ênfas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Estilo Médio 3 - Ênfas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Estilo Mé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Estilo Médio 3 - Ênfase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Estilo Médio 3 - Ênfase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Estilo Médio 3 - Ênfase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Estilo Médio 3 - Ênfas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Estilo Médio 4 - Ênfas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BC89EF96-8CEA-46FF-86C4-4CE0E7609802}" styleName="Estilo Claro 3 - Ênfas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Estilo Claro 1 - Ênfas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Estilo Claro 2 - Ênfas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12C8C85-51F0-491E-9774-3900AFEF0FD7}" styleName="Estilo Claro 2 - Ênfas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Estilo Claro 2 - Ênfase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51" autoAdjust="0"/>
    <p:restoredTop sz="88372" autoAdjust="0"/>
  </p:normalViewPr>
  <p:slideViewPr>
    <p:cSldViewPr>
      <p:cViewPr>
        <p:scale>
          <a:sx n="75" d="100"/>
          <a:sy n="75" d="100"/>
        </p:scale>
        <p:origin x="514" y="2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074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55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66D1E6-4201-4DE4-92C2-EB6F666C8C78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D226E619-10FA-4294-9563-468EB6522D8D}">
      <dgm:prSet custT="1"/>
      <dgm:spPr>
        <a:solidFill>
          <a:schemeClr val="tx2">
            <a:lumMod val="50000"/>
          </a:schemeClr>
        </a:solidFill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r>
            <a:rPr lang="pt-BR" sz="1050" dirty="0" smtClean="0"/>
            <a:t>1. Preparação</a:t>
          </a:r>
          <a:endParaRPr lang="pt-BR" sz="1050" dirty="0"/>
        </a:p>
      </dgm:t>
    </dgm:pt>
    <dgm:pt modelId="{6F69F899-1B45-46CD-B6EA-AEE3188869E5}" type="parTrans" cxnId="{D4EFB8B6-91B5-48A5-8CCF-C1842EDB0CB9}">
      <dgm:prSet/>
      <dgm:spPr/>
      <dgm:t>
        <a:bodyPr/>
        <a:lstStyle/>
        <a:p>
          <a:endParaRPr lang="pt-BR" sz="2400"/>
        </a:p>
      </dgm:t>
    </dgm:pt>
    <dgm:pt modelId="{A3A3A084-B06F-45D1-A182-8EE5AB95EEF7}" type="sibTrans" cxnId="{D4EFB8B6-91B5-48A5-8CCF-C1842EDB0CB9}">
      <dgm:prSet/>
      <dgm:spPr/>
      <dgm:t>
        <a:bodyPr/>
        <a:lstStyle/>
        <a:p>
          <a:endParaRPr lang="pt-BR" sz="2400"/>
        </a:p>
      </dgm:t>
    </dgm:pt>
    <dgm:pt modelId="{1846AE96-D74B-44AA-8278-7238BB779C32}">
      <dgm:prSet custT="1"/>
      <dgm:spPr/>
      <dgm:t>
        <a:bodyPr/>
        <a:lstStyle/>
        <a:p>
          <a:r>
            <a:rPr lang="pt-BR" sz="1050" dirty="0"/>
            <a:t>Definições, levantamento e treinamento, </a:t>
          </a:r>
        </a:p>
      </dgm:t>
    </dgm:pt>
    <dgm:pt modelId="{0CF8B4BC-2D39-46DD-AE07-FC7957232CDF}" type="parTrans" cxnId="{90F01E5F-A979-434D-AA9D-B80BAA62A42B}">
      <dgm:prSet/>
      <dgm:spPr/>
      <dgm:t>
        <a:bodyPr/>
        <a:lstStyle/>
        <a:p>
          <a:endParaRPr lang="pt-BR" sz="2400"/>
        </a:p>
      </dgm:t>
    </dgm:pt>
    <dgm:pt modelId="{931047F0-E581-45A3-A07E-EDD8D0AD3A58}" type="sibTrans" cxnId="{90F01E5F-A979-434D-AA9D-B80BAA62A42B}">
      <dgm:prSet/>
      <dgm:spPr/>
      <dgm:t>
        <a:bodyPr/>
        <a:lstStyle/>
        <a:p>
          <a:endParaRPr lang="pt-BR" sz="2400"/>
        </a:p>
      </dgm:t>
    </dgm:pt>
    <dgm:pt modelId="{9E7A726F-21EA-4DC4-8234-72212FD774C1}">
      <dgm:prSet custT="1"/>
      <dgm:spPr/>
      <dgm:t>
        <a:bodyPr/>
        <a:lstStyle/>
        <a:p>
          <a:r>
            <a:rPr lang="pt-BR" sz="1050" dirty="0"/>
            <a:t>Construção do Modelo 3D</a:t>
          </a:r>
        </a:p>
      </dgm:t>
    </dgm:pt>
    <dgm:pt modelId="{32181279-6BD1-4412-A27F-591083E9E692}" type="parTrans" cxnId="{24A8D61E-8B00-4640-A709-8DF6D1BEB1D5}">
      <dgm:prSet/>
      <dgm:spPr/>
      <dgm:t>
        <a:bodyPr/>
        <a:lstStyle/>
        <a:p>
          <a:endParaRPr lang="pt-BR" sz="2400"/>
        </a:p>
      </dgm:t>
    </dgm:pt>
    <dgm:pt modelId="{742E1E56-13F6-4AAD-812C-D28D89996AAA}" type="sibTrans" cxnId="{24A8D61E-8B00-4640-A709-8DF6D1BEB1D5}">
      <dgm:prSet/>
      <dgm:spPr/>
      <dgm:t>
        <a:bodyPr/>
        <a:lstStyle/>
        <a:p>
          <a:endParaRPr lang="pt-BR" sz="2400"/>
        </a:p>
      </dgm:t>
    </dgm:pt>
    <dgm:pt modelId="{2941A6E7-BDF7-4829-8E43-E7B9F7C3476E}">
      <dgm:prSet custT="1"/>
      <dgm:spPr/>
      <dgm:t>
        <a:bodyPr/>
        <a:lstStyle/>
        <a:p>
          <a:r>
            <a:rPr lang="pt-BR" sz="1050" dirty="0"/>
            <a:t>Analise de cenários</a:t>
          </a:r>
        </a:p>
      </dgm:t>
    </dgm:pt>
    <dgm:pt modelId="{6A63FF86-37A1-4CA4-A903-0A3B155981A5}" type="parTrans" cxnId="{4BDA561B-5ABE-4250-BB51-6D42F1164BB9}">
      <dgm:prSet/>
      <dgm:spPr/>
      <dgm:t>
        <a:bodyPr/>
        <a:lstStyle/>
        <a:p>
          <a:endParaRPr lang="pt-BR" sz="2400"/>
        </a:p>
      </dgm:t>
    </dgm:pt>
    <dgm:pt modelId="{3FB0910B-3677-4CF3-82D8-E6C00A6DB556}" type="sibTrans" cxnId="{4BDA561B-5ABE-4250-BB51-6D42F1164BB9}">
      <dgm:prSet/>
      <dgm:spPr/>
      <dgm:t>
        <a:bodyPr/>
        <a:lstStyle/>
        <a:p>
          <a:endParaRPr lang="pt-BR" sz="2400"/>
        </a:p>
      </dgm:t>
    </dgm:pt>
    <dgm:pt modelId="{F5C17A9B-41D5-4E60-9008-B085D6F07EFE}">
      <dgm:prSet custT="1"/>
      <dgm:spPr/>
      <dgm:t>
        <a:bodyPr/>
        <a:lstStyle/>
        <a:p>
          <a:r>
            <a:rPr lang="pt-BR" sz="1050" dirty="0"/>
            <a:t>Definição dos critérios de avaliação e estratégias</a:t>
          </a:r>
        </a:p>
      </dgm:t>
    </dgm:pt>
    <dgm:pt modelId="{4C4506DD-C5BB-4291-A36D-5174BD4724A4}" type="parTrans" cxnId="{F03C4145-0B2B-49BF-8E1C-C93CB111383D}">
      <dgm:prSet/>
      <dgm:spPr/>
      <dgm:t>
        <a:bodyPr/>
        <a:lstStyle/>
        <a:p>
          <a:endParaRPr lang="pt-BR" sz="2400"/>
        </a:p>
      </dgm:t>
    </dgm:pt>
    <dgm:pt modelId="{BC5BF3BD-AEFA-4B54-98BD-D9BA2F0A9244}" type="sibTrans" cxnId="{F03C4145-0B2B-49BF-8E1C-C93CB111383D}">
      <dgm:prSet/>
      <dgm:spPr/>
      <dgm:t>
        <a:bodyPr/>
        <a:lstStyle/>
        <a:p>
          <a:endParaRPr lang="pt-BR" sz="2400"/>
        </a:p>
      </dgm:t>
    </dgm:pt>
    <dgm:pt modelId="{F621C295-4DE4-4B54-994C-3B468CCAB67B}">
      <dgm:prSet custT="1"/>
      <dgm:spPr>
        <a:solidFill>
          <a:schemeClr val="tx2">
            <a:lumMod val="50000"/>
          </a:schemeClr>
        </a:solidFill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r>
            <a:rPr lang="pt-BR" sz="1050" dirty="0" smtClean="0"/>
            <a:t>2. Construção </a:t>
          </a:r>
          <a:r>
            <a:rPr lang="pt-BR" sz="1050" dirty="0"/>
            <a:t>- Montagem da Linha 3D</a:t>
          </a:r>
        </a:p>
      </dgm:t>
    </dgm:pt>
    <dgm:pt modelId="{50FED575-0061-4FAE-BD57-9A399663F44C}" type="parTrans" cxnId="{2B159804-8986-4DBF-B62D-DB6D566C6BA5}">
      <dgm:prSet/>
      <dgm:spPr/>
      <dgm:t>
        <a:bodyPr/>
        <a:lstStyle/>
        <a:p>
          <a:endParaRPr lang="pt-BR" sz="2400"/>
        </a:p>
      </dgm:t>
    </dgm:pt>
    <dgm:pt modelId="{956534C6-921A-488C-8A28-2D3D78A21B27}" type="sibTrans" cxnId="{2B159804-8986-4DBF-B62D-DB6D566C6BA5}">
      <dgm:prSet/>
      <dgm:spPr/>
      <dgm:t>
        <a:bodyPr/>
        <a:lstStyle/>
        <a:p>
          <a:endParaRPr lang="pt-BR" sz="2400"/>
        </a:p>
      </dgm:t>
    </dgm:pt>
    <dgm:pt modelId="{D7306444-3A0F-4781-B0C7-8A5D4B743C0D}">
      <dgm:prSet custT="1"/>
      <dgm:spPr/>
      <dgm:t>
        <a:bodyPr/>
        <a:lstStyle/>
        <a:p>
          <a:r>
            <a:rPr lang="pt-BR" sz="1050" dirty="0"/>
            <a:t>Montagem da Linha 3D</a:t>
          </a:r>
        </a:p>
      </dgm:t>
    </dgm:pt>
    <dgm:pt modelId="{1E5B35B4-C3A9-4798-98B0-60E3C471DAC0}" type="parTrans" cxnId="{A14D847E-0EB2-4D12-B847-17454D62C018}">
      <dgm:prSet/>
      <dgm:spPr/>
      <dgm:t>
        <a:bodyPr/>
        <a:lstStyle/>
        <a:p>
          <a:endParaRPr lang="pt-BR" sz="2400"/>
        </a:p>
      </dgm:t>
    </dgm:pt>
    <dgm:pt modelId="{FE36E57E-74C9-4744-846C-44CDC6CECFD2}" type="sibTrans" cxnId="{A14D847E-0EB2-4D12-B847-17454D62C018}">
      <dgm:prSet/>
      <dgm:spPr/>
      <dgm:t>
        <a:bodyPr/>
        <a:lstStyle/>
        <a:p>
          <a:endParaRPr lang="pt-BR" sz="2400"/>
        </a:p>
      </dgm:t>
    </dgm:pt>
    <dgm:pt modelId="{25AA4A9A-FBF3-4434-B999-12EB10342D4D}">
      <dgm:prSet custT="1"/>
      <dgm:spPr>
        <a:solidFill>
          <a:schemeClr val="tx2">
            <a:lumMod val="50000"/>
          </a:schemeClr>
        </a:solidFill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r>
            <a:rPr lang="pt-BR" sz="1050" dirty="0" smtClean="0"/>
            <a:t>3. Construção </a:t>
          </a:r>
          <a:r>
            <a:rPr lang="pt-BR" sz="1050" dirty="0"/>
            <a:t>- Simulação do processo</a:t>
          </a:r>
        </a:p>
      </dgm:t>
    </dgm:pt>
    <dgm:pt modelId="{A7F694F4-4FCB-4C4B-91A2-BA13CD0F643A}" type="parTrans" cxnId="{530EC547-9248-4814-B246-2CCE6E20F779}">
      <dgm:prSet/>
      <dgm:spPr/>
      <dgm:t>
        <a:bodyPr/>
        <a:lstStyle/>
        <a:p>
          <a:endParaRPr lang="pt-BR" sz="2400"/>
        </a:p>
      </dgm:t>
    </dgm:pt>
    <dgm:pt modelId="{60166B52-54A1-48B8-B0CF-A44C3ED30455}" type="sibTrans" cxnId="{530EC547-9248-4814-B246-2CCE6E20F779}">
      <dgm:prSet/>
      <dgm:spPr/>
      <dgm:t>
        <a:bodyPr/>
        <a:lstStyle/>
        <a:p>
          <a:endParaRPr lang="pt-BR" sz="2400"/>
        </a:p>
      </dgm:t>
    </dgm:pt>
    <dgm:pt modelId="{7C50AE8F-7B01-4B0D-9211-4D78FD0FBB0B}">
      <dgm:prSet custT="1"/>
      <dgm:spPr/>
      <dgm:t>
        <a:bodyPr/>
        <a:lstStyle/>
        <a:p>
          <a:r>
            <a:rPr lang="pt-BR" sz="1050" dirty="0"/>
            <a:t>Simulação dos movimentos dos objetos</a:t>
          </a:r>
        </a:p>
      </dgm:t>
    </dgm:pt>
    <dgm:pt modelId="{50C25091-A614-45D2-8120-1B139A093B28}" type="parTrans" cxnId="{17CE7E69-A506-4201-9C2D-B9DD2DEA6B98}">
      <dgm:prSet/>
      <dgm:spPr/>
      <dgm:t>
        <a:bodyPr/>
        <a:lstStyle/>
        <a:p>
          <a:endParaRPr lang="pt-BR" sz="2400"/>
        </a:p>
      </dgm:t>
    </dgm:pt>
    <dgm:pt modelId="{337C0A54-9A4F-482A-B300-EA47120FA9DD}" type="sibTrans" cxnId="{17CE7E69-A506-4201-9C2D-B9DD2DEA6B98}">
      <dgm:prSet/>
      <dgm:spPr/>
      <dgm:t>
        <a:bodyPr/>
        <a:lstStyle/>
        <a:p>
          <a:endParaRPr lang="pt-BR" sz="2400"/>
        </a:p>
      </dgm:t>
    </dgm:pt>
    <dgm:pt modelId="{703742D6-8D74-4D6A-BFD0-C139D524CC60}">
      <dgm:prSet custT="1"/>
      <dgm:spPr/>
      <dgm:t>
        <a:bodyPr/>
        <a:lstStyle/>
        <a:p>
          <a:r>
            <a:rPr lang="pt-BR" sz="1050" dirty="0"/>
            <a:t>Construção de animações</a:t>
          </a:r>
        </a:p>
      </dgm:t>
    </dgm:pt>
    <dgm:pt modelId="{737CE447-F949-4C53-8418-663C7A3BD324}" type="parTrans" cxnId="{21C22B05-D36A-4329-8603-D4FE43C7223A}">
      <dgm:prSet/>
      <dgm:spPr/>
      <dgm:t>
        <a:bodyPr/>
        <a:lstStyle/>
        <a:p>
          <a:endParaRPr lang="pt-BR" sz="2400"/>
        </a:p>
      </dgm:t>
    </dgm:pt>
    <dgm:pt modelId="{22FCE56F-C13B-4D6E-A3F8-F2F93F371BB4}" type="sibTrans" cxnId="{21C22B05-D36A-4329-8603-D4FE43C7223A}">
      <dgm:prSet/>
      <dgm:spPr/>
      <dgm:t>
        <a:bodyPr/>
        <a:lstStyle/>
        <a:p>
          <a:endParaRPr lang="pt-BR" sz="2400"/>
        </a:p>
      </dgm:t>
    </dgm:pt>
    <dgm:pt modelId="{1E639393-DA64-4BAF-BD8E-BF0545BB9B8B}">
      <dgm:prSet custT="1"/>
      <dgm:spPr/>
      <dgm:t>
        <a:bodyPr/>
        <a:lstStyle/>
        <a:p>
          <a:r>
            <a:rPr lang="pt-BR" sz="1050" dirty="0"/>
            <a:t>Construção dos fluxos de processo</a:t>
          </a:r>
        </a:p>
      </dgm:t>
    </dgm:pt>
    <dgm:pt modelId="{90DC8904-2E4C-48F5-B705-C99FF892F1CB}" type="parTrans" cxnId="{F87C5E0B-4AF2-4272-877B-D597EE14171A}">
      <dgm:prSet/>
      <dgm:spPr/>
      <dgm:t>
        <a:bodyPr/>
        <a:lstStyle/>
        <a:p>
          <a:endParaRPr lang="pt-BR" sz="2400"/>
        </a:p>
      </dgm:t>
    </dgm:pt>
    <dgm:pt modelId="{E62D8647-CDF3-4C5A-B799-468748B0A0C0}" type="sibTrans" cxnId="{F87C5E0B-4AF2-4272-877B-D597EE14171A}">
      <dgm:prSet/>
      <dgm:spPr/>
      <dgm:t>
        <a:bodyPr/>
        <a:lstStyle/>
        <a:p>
          <a:endParaRPr lang="pt-BR" sz="2400"/>
        </a:p>
      </dgm:t>
    </dgm:pt>
    <dgm:pt modelId="{39F34C9C-33AF-404F-8007-ED1FA9C01698}">
      <dgm:prSet custT="1"/>
      <dgm:spPr/>
      <dgm:t>
        <a:bodyPr/>
        <a:lstStyle/>
        <a:p>
          <a:r>
            <a:rPr lang="pt-BR" sz="1050" dirty="0"/>
            <a:t>Construção das entradas de dados</a:t>
          </a:r>
        </a:p>
      </dgm:t>
    </dgm:pt>
    <dgm:pt modelId="{0D2F2F42-E3CB-4DC7-A903-5F72C5F6001A}" type="parTrans" cxnId="{3E8D0195-E6B7-4A97-8311-58AB841C3D9F}">
      <dgm:prSet/>
      <dgm:spPr/>
      <dgm:t>
        <a:bodyPr/>
        <a:lstStyle/>
        <a:p>
          <a:endParaRPr lang="pt-BR" sz="2400"/>
        </a:p>
      </dgm:t>
    </dgm:pt>
    <dgm:pt modelId="{EEAAB821-640C-4BC7-9F3F-7C371B743E24}" type="sibTrans" cxnId="{3E8D0195-E6B7-4A97-8311-58AB841C3D9F}">
      <dgm:prSet/>
      <dgm:spPr/>
      <dgm:t>
        <a:bodyPr/>
        <a:lstStyle/>
        <a:p>
          <a:endParaRPr lang="pt-BR" sz="2400"/>
        </a:p>
      </dgm:t>
    </dgm:pt>
    <dgm:pt modelId="{4B106CD7-ED8D-49A4-8D78-9ADADF51F9ED}">
      <dgm:prSet custT="1"/>
      <dgm:spPr/>
      <dgm:t>
        <a:bodyPr/>
        <a:lstStyle/>
        <a:p>
          <a:r>
            <a:rPr lang="pt-BR" sz="1050" dirty="0"/>
            <a:t>Construção das integrações</a:t>
          </a:r>
        </a:p>
      </dgm:t>
    </dgm:pt>
    <dgm:pt modelId="{3ABABE48-3E9B-4835-BB74-FEC4603F1B37}" type="parTrans" cxnId="{41AB5ACC-229E-4685-A8DF-553B92E2E98C}">
      <dgm:prSet/>
      <dgm:spPr/>
      <dgm:t>
        <a:bodyPr/>
        <a:lstStyle/>
        <a:p>
          <a:endParaRPr lang="pt-BR" sz="2400"/>
        </a:p>
      </dgm:t>
    </dgm:pt>
    <dgm:pt modelId="{E68B45E2-6D03-4023-A8AA-36B9B0FCE06F}" type="sibTrans" cxnId="{41AB5ACC-229E-4685-A8DF-553B92E2E98C}">
      <dgm:prSet/>
      <dgm:spPr/>
      <dgm:t>
        <a:bodyPr/>
        <a:lstStyle/>
        <a:p>
          <a:endParaRPr lang="pt-BR" sz="2400"/>
        </a:p>
      </dgm:t>
    </dgm:pt>
    <dgm:pt modelId="{AA6C9D62-1058-4406-A234-73D78887982A}">
      <dgm:prSet custT="1"/>
      <dgm:spPr>
        <a:solidFill>
          <a:schemeClr val="tx2">
            <a:lumMod val="50000"/>
          </a:schemeClr>
        </a:solidFill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r>
            <a:rPr lang="pt-BR" sz="1050" dirty="0" smtClean="0"/>
            <a:t>4. </a:t>
          </a:r>
          <a:r>
            <a:rPr lang="pt-BR" sz="1050" dirty="0" err="1" smtClean="0"/>
            <a:t>TestBeds</a:t>
          </a:r>
          <a:r>
            <a:rPr lang="pt-BR" sz="1050" dirty="0" smtClean="0"/>
            <a:t>                 </a:t>
          </a:r>
          <a:r>
            <a:rPr lang="pt-BR" sz="1050" dirty="0"/>
            <a:t>– Testes de avaliação</a:t>
          </a:r>
        </a:p>
      </dgm:t>
    </dgm:pt>
    <dgm:pt modelId="{D066D9A4-A5E9-4D4C-BB82-DB26F4A8322D}" type="parTrans" cxnId="{1464231E-25CA-4C50-85CA-458D984D7040}">
      <dgm:prSet/>
      <dgm:spPr/>
      <dgm:t>
        <a:bodyPr/>
        <a:lstStyle/>
        <a:p>
          <a:endParaRPr lang="pt-BR" sz="2400"/>
        </a:p>
      </dgm:t>
    </dgm:pt>
    <dgm:pt modelId="{A7F48A8E-6B35-4081-8FC3-C95D841EDBE6}" type="sibTrans" cxnId="{1464231E-25CA-4C50-85CA-458D984D7040}">
      <dgm:prSet/>
      <dgm:spPr/>
      <dgm:t>
        <a:bodyPr/>
        <a:lstStyle/>
        <a:p>
          <a:endParaRPr lang="pt-BR" sz="2400"/>
        </a:p>
      </dgm:t>
    </dgm:pt>
    <dgm:pt modelId="{A9352745-3F11-48C9-82FD-4A4FB5562A48}">
      <dgm:prSet custT="1"/>
      <dgm:spPr/>
      <dgm:t>
        <a:bodyPr/>
        <a:lstStyle/>
        <a:p>
          <a:r>
            <a:rPr lang="pt-BR" sz="1050" dirty="0"/>
            <a:t>Definição do proposito.</a:t>
          </a:r>
        </a:p>
      </dgm:t>
    </dgm:pt>
    <dgm:pt modelId="{853A9E43-85C5-4590-AEC2-C727B952C07C}" type="parTrans" cxnId="{64C6E1E2-10F5-407C-B36A-59178048BE33}">
      <dgm:prSet/>
      <dgm:spPr/>
      <dgm:t>
        <a:bodyPr/>
        <a:lstStyle/>
        <a:p>
          <a:endParaRPr lang="pt-BR" sz="2400"/>
        </a:p>
      </dgm:t>
    </dgm:pt>
    <dgm:pt modelId="{FD58D921-5392-4B41-BEEC-2C9F9E9A0B5E}" type="sibTrans" cxnId="{64C6E1E2-10F5-407C-B36A-59178048BE33}">
      <dgm:prSet/>
      <dgm:spPr/>
      <dgm:t>
        <a:bodyPr/>
        <a:lstStyle/>
        <a:p>
          <a:endParaRPr lang="pt-BR" sz="2400"/>
        </a:p>
      </dgm:t>
    </dgm:pt>
    <dgm:pt modelId="{E887D814-2FB2-44F5-940C-839236EC92D3}">
      <dgm:prSet custT="1"/>
      <dgm:spPr/>
      <dgm:t>
        <a:bodyPr/>
        <a:lstStyle/>
        <a:p>
          <a:r>
            <a:rPr lang="pt-BR" sz="1050" dirty="0"/>
            <a:t>Planejamento das rodadas de testes.</a:t>
          </a:r>
        </a:p>
      </dgm:t>
    </dgm:pt>
    <dgm:pt modelId="{6C3C20D7-7908-428D-88C4-D0DD33EF579D}" type="parTrans" cxnId="{A094AD62-A55B-49DB-88E4-E7C863632B5B}">
      <dgm:prSet/>
      <dgm:spPr/>
      <dgm:t>
        <a:bodyPr/>
        <a:lstStyle/>
        <a:p>
          <a:endParaRPr lang="pt-BR" sz="2400"/>
        </a:p>
      </dgm:t>
    </dgm:pt>
    <dgm:pt modelId="{22B17511-EAB5-4CA2-B74C-967192186B46}" type="sibTrans" cxnId="{A094AD62-A55B-49DB-88E4-E7C863632B5B}">
      <dgm:prSet/>
      <dgm:spPr/>
      <dgm:t>
        <a:bodyPr/>
        <a:lstStyle/>
        <a:p>
          <a:endParaRPr lang="pt-BR" sz="2400"/>
        </a:p>
      </dgm:t>
    </dgm:pt>
    <dgm:pt modelId="{742EDCA7-33A5-467B-971A-EB3502C8D3B4}">
      <dgm:prSet custT="1"/>
      <dgm:spPr/>
      <dgm:t>
        <a:bodyPr/>
        <a:lstStyle/>
        <a:p>
          <a:r>
            <a:rPr lang="pt-BR" sz="1050" dirty="0"/>
            <a:t>Testes e depuração</a:t>
          </a:r>
        </a:p>
      </dgm:t>
    </dgm:pt>
    <dgm:pt modelId="{452EFCA7-56CA-43E7-9F2D-BB690652AE9E}" type="parTrans" cxnId="{E1B1A40D-FC69-4AB0-97E6-F9393A4A5F69}">
      <dgm:prSet/>
      <dgm:spPr/>
      <dgm:t>
        <a:bodyPr/>
        <a:lstStyle/>
        <a:p>
          <a:endParaRPr lang="pt-BR" sz="2400"/>
        </a:p>
      </dgm:t>
    </dgm:pt>
    <dgm:pt modelId="{DD3226B3-922C-42BB-B13D-81212732283B}" type="sibTrans" cxnId="{E1B1A40D-FC69-4AB0-97E6-F9393A4A5F69}">
      <dgm:prSet/>
      <dgm:spPr/>
      <dgm:t>
        <a:bodyPr/>
        <a:lstStyle/>
        <a:p>
          <a:endParaRPr lang="pt-BR" sz="2400"/>
        </a:p>
      </dgm:t>
    </dgm:pt>
    <dgm:pt modelId="{728326CA-D5D6-47A6-A61C-4DAECC3E637B}">
      <dgm:prSet custT="1"/>
      <dgm:spPr/>
      <dgm:t>
        <a:bodyPr/>
        <a:lstStyle/>
        <a:p>
          <a:r>
            <a:rPr lang="pt-BR" sz="1050" dirty="0"/>
            <a:t>Analise de resultados.</a:t>
          </a:r>
        </a:p>
      </dgm:t>
    </dgm:pt>
    <dgm:pt modelId="{5AAB7AA6-28A1-4F78-BE4E-375876C63905}" type="parTrans" cxnId="{FE667517-7678-4C1F-8C1A-7D11E3FDC992}">
      <dgm:prSet/>
      <dgm:spPr/>
      <dgm:t>
        <a:bodyPr/>
        <a:lstStyle/>
        <a:p>
          <a:endParaRPr lang="pt-BR" sz="2400"/>
        </a:p>
      </dgm:t>
    </dgm:pt>
    <dgm:pt modelId="{DA1FB965-206C-4C2D-9DF5-16659C3FECD8}" type="sibTrans" cxnId="{FE667517-7678-4C1F-8C1A-7D11E3FDC992}">
      <dgm:prSet/>
      <dgm:spPr/>
      <dgm:t>
        <a:bodyPr/>
        <a:lstStyle/>
        <a:p>
          <a:endParaRPr lang="pt-BR" sz="2400"/>
        </a:p>
      </dgm:t>
    </dgm:pt>
    <dgm:pt modelId="{7A19E6E1-DF9C-4832-9E39-B85C1A661EA1}">
      <dgm:prSet custT="1"/>
      <dgm:spPr/>
      <dgm:t>
        <a:bodyPr/>
        <a:lstStyle/>
        <a:p>
          <a:r>
            <a:rPr lang="pt-BR" sz="1050" dirty="0"/>
            <a:t>Lições aprendidas, melhoria contínua, correções e ajustes.</a:t>
          </a:r>
        </a:p>
      </dgm:t>
    </dgm:pt>
    <dgm:pt modelId="{688B17BA-D037-4B38-B67A-167592469624}" type="parTrans" cxnId="{70AE4357-EFDD-416C-BAEB-3EB36106C0C7}">
      <dgm:prSet/>
      <dgm:spPr/>
      <dgm:t>
        <a:bodyPr/>
        <a:lstStyle/>
        <a:p>
          <a:endParaRPr lang="pt-BR" sz="2400"/>
        </a:p>
      </dgm:t>
    </dgm:pt>
    <dgm:pt modelId="{FAB1F93C-DB77-4C8A-9442-7A4D5737A285}" type="sibTrans" cxnId="{70AE4357-EFDD-416C-BAEB-3EB36106C0C7}">
      <dgm:prSet/>
      <dgm:spPr/>
      <dgm:t>
        <a:bodyPr/>
        <a:lstStyle/>
        <a:p>
          <a:endParaRPr lang="pt-BR" sz="2400"/>
        </a:p>
      </dgm:t>
    </dgm:pt>
    <dgm:pt modelId="{C7C5C952-FD0D-4A7C-B06A-80BCC0CD15F3}">
      <dgm:prSet custT="1"/>
      <dgm:spPr/>
      <dgm:t>
        <a:bodyPr/>
        <a:lstStyle/>
        <a:p>
          <a:r>
            <a:rPr lang="pt-BR" sz="1050" dirty="0"/>
            <a:t>Resultado final/Rodada.</a:t>
          </a:r>
        </a:p>
      </dgm:t>
    </dgm:pt>
    <dgm:pt modelId="{1C035727-0E37-4FA8-8015-915EF308F1D5}" type="parTrans" cxnId="{D1473685-1B07-459A-8308-21589C443F10}">
      <dgm:prSet/>
      <dgm:spPr/>
      <dgm:t>
        <a:bodyPr/>
        <a:lstStyle/>
        <a:p>
          <a:endParaRPr lang="pt-BR" sz="2400"/>
        </a:p>
      </dgm:t>
    </dgm:pt>
    <dgm:pt modelId="{A64222B4-637A-4FBF-BC59-3A18FE5CF2DB}" type="sibTrans" cxnId="{D1473685-1B07-459A-8308-21589C443F10}">
      <dgm:prSet/>
      <dgm:spPr/>
      <dgm:t>
        <a:bodyPr/>
        <a:lstStyle/>
        <a:p>
          <a:endParaRPr lang="pt-BR" sz="2400"/>
        </a:p>
      </dgm:t>
    </dgm:pt>
    <dgm:pt modelId="{E18D3612-8040-4AF9-9E44-9603A02C23E8}">
      <dgm:prSet custT="1"/>
      <dgm:spPr/>
      <dgm:t>
        <a:bodyPr/>
        <a:lstStyle/>
        <a:p>
          <a:r>
            <a:rPr lang="pt-BR" sz="1050" dirty="0" err="1"/>
            <a:t>Dashboards</a:t>
          </a:r>
          <a:r>
            <a:rPr lang="pt-BR" sz="1050" dirty="0"/>
            <a:t>.</a:t>
          </a:r>
        </a:p>
      </dgm:t>
    </dgm:pt>
    <dgm:pt modelId="{CE773E2A-9DB3-4C1B-A96A-FA1F00189FEA}" type="parTrans" cxnId="{A7947F76-45C3-4F38-9C49-2ACDF42CBAC9}">
      <dgm:prSet/>
      <dgm:spPr/>
      <dgm:t>
        <a:bodyPr/>
        <a:lstStyle/>
        <a:p>
          <a:endParaRPr lang="pt-BR" sz="2400"/>
        </a:p>
      </dgm:t>
    </dgm:pt>
    <dgm:pt modelId="{0910EE46-200D-4983-8B6A-AE8B95A1615B}" type="sibTrans" cxnId="{A7947F76-45C3-4F38-9C49-2ACDF42CBAC9}">
      <dgm:prSet/>
      <dgm:spPr/>
      <dgm:t>
        <a:bodyPr/>
        <a:lstStyle/>
        <a:p>
          <a:endParaRPr lang="pt-BR" sz="2400"/>
        </a:p>
      </dgm:t>
    </dgm:pt>
    <dgm:pt modelId="{677408D6-A6F8-4D6F-922D-03A9B118DF5C}">
      <dgm:prSet custT="1"/>
      <dgm:spPr/>
      <dgm:t>
        <a:bodyPr/>
        <a:lstStyle/>
        <a:p>
          <a:r>
            <a:rPr lang="pt-BR" sz="1050" dirty="0"/>
            <a:t>Integração simulação e virtualização.</a:t>
          </a:r>
        </a:p>
      </dgm:t>
    </dgm:pt>
    <dgm:pt modelId="{E9633F79-B8C1-41FF-A0C2-DF4B0C828D6D}" type="parTrans" cxnId="{17D59244-7EDC-42E9-AAA8-07721F983566}">
      <dgm:prSet/>
      <dgm:spPr/>
      <dgm:t>
        <a:bodyPr/>
        <a:lstStyle/>
        <a:p>
          <a:endParaRPr lang="pt-BR" sz="2400"/>
        </a:p>
      </dgm:t>
    </dgm:pt>
    <dgm:pt modelId="{60A538CF-0C9D-44CE-83BB-A578150BD748}" type="sibTrans" cxnId="{17D59244-7EDC-42E9-AAA8-07721F983566}">
      <dgm:prSet/>
      <dgm:spPr/>
      <dgm:t>
        <a:bodyPr/>
        <a:lstStyle/>
        <a:p>
          <a:endParaRPr lang="pt-BR" sz="2400"/>
        </a:p>
      </dgm:t>
    </dgm:pt>
    <dgm:pt modelId="{6A953D9D-44DE-43BC-8436-D42644D14811}">
      <dgm:prSet custT="1"/>
      <dgm:spPr>
        <a:solidFill>
          <a:schemeClr val="tx2">
            <a:lumMod val="50000"/>
          </a:schemeClr>
        </a:solidFill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r>
            <a:rPr lang="pt-BR" sz="1050" dirty="0" smtClean="0"/>
            <a:t>5. Monitoramento </a:t>
          </a:r>
          <a:r>
            <a:rPr lang="pt-BR" sz="1050" dirty="0"/>
            <a:t>e controle</a:t>
          </a:r>
        </a:p>
      </dgm:t>
    </dgm:pt>
    <dgm:pt modelId="{303718B2-8DBB-45AC-A77C-B76F61037387}" type="parTrans" cxnId="{464C3971-8D29-452A-9B59-DD28C7474434}">
      <dgm:prSet/>
      <dgm:spPr/>
      <dgm:t>
        <a:bodyPr/>
        <a:lstStyle/>
        <a:p>
          <a:endParaRPr lang="pt-BR" sz="2400"/>
        </a:p>
      </dgm:t>
    </dgm:pt>
    <dgm:pt modelId="{A3B96ED6-BE8D-4C97-B32A-C5B6E07387A2}" type="sibTrans" cxnId="{464C3971-8D29-452A-9B59-DD28C7474434}">
      <dgm:prSet/>
      <dgm:spPr/>
      <dgm:t>
        <a:bodyPr/>
        <a:lstStyle/>
        <a:p>
          <a:endParaRPr lang="pt-BR" sz="2400"/>
        </a:p>
      </dgm:t>
    </dgm:pt>
    <dgm:pt modelId="{D963E7F5-425A-49A8-8A3F-2E2717D11BCB}">
      <dgm:prSet custT="1"/>
      <dgm:spPr/>
      <dgm:t>
        <a:bodyPr/>
        <a:lstStyle/>
        <a:p>
          <a:r>
            <a:rPr lang="pt-BR" sz="1050" dirty="0"/>
            <a:t>Reuniões, relatórios, inspeções.</a:t>
          </a:r>
        </a:p>
      </dgm:t>
    </dgm:pt>
    <dgm:pt modelId="{13F362B9-12B5-480F-A7BE-43262958B1A8}" type="parTrans" cxnId="{8ECF8FDF-FBB1-430A-9986-43A8F570A4C2}">
      <dgm:prSet/>
      <dgm:spPr/>
      <dgm:t>
        <a:bodyPr/>
        <a:lstStyle/>
        <a:p>
          <a:endParaRPr lang="pt-BR" sz="2400"/>
        </a:p>
      </dgm:t>
    </dgm:pt>
    <dgm:pt modelId="{9344D0E2-C84A-4CAB-B14F-EB05317E96C2}" type="sibTrans" cxnId="{8ECF8FDF-FBB1-430A-9986-43A8F570A4C2}">
      <dgm:prSet/>
      <dgm:spPr/>
      <dgm:t>
        <a:bodyPr/>
        <a:lstStyle/>
        <a:p>
          <a:endParaRPr lang="pt-BR" sz="2400"/>
        </a:p>
      </dgm:t>
    </dgm:pt>
    <dgm:pt modelId="{3FEF0FD2-8CE0-4CFC-B620-58FA7B12A23F}">
      <dgm:prSet custT="1"/>
      <dgm:spPr>
        <a:solidFill>
          <a:schemeClr val="tx2">
            <a:lumMod val="50000"/>
          </a:schemeClr>
        </a:solidFill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r>
            <a:rPr lang="pt-BR" sz="1050" dirty="0" smtClean="0"/>
            <a:t>6. Encerramento</a:t>
          </a:r>
          <a:r>
            <a:rPr lang="pt-BR" sz="1050" dirty="0"/>
            <a:t>.</a:t>
          </a:r>
        </a:p>
      </dgm:t>
    </dgm:pt>
    <dgm:pt modelId="{F0A9F5EE-6D09-4713-A89D-91D8CD1CB918}" type="parTrans" cxnId="{17A053B4-2D07-4A7F-95B7-6F627D05D70C}">
      <dgm:prSet/>
      <dgm:spPr/>
      <dgm:t>
        <a:bodyPr/>
        <a:lstStyle/>
        <a:p>
          <a:endParaRPr lang="pt-BR" sz="2400"/>
        </a:p>
      </dgm:t>
    </dgm:pt>
    <dgm:pt modelId="{048279D4-2115-4692-8591-1086497E4FE2}" type="sibTrans" cxnId="{17A053B4-2D07-4A7F-95B7-6F627D05D70C}">
      <dgm:prSet/>
      <dgm:spPr/>
      <dgm:t>
        <a:bodyPr/>
        <a:lstStyle/>
        <a:p>
          <a:endParaRPr lang="pt-BR" sz="2400"/>
        </a:p>
      </dgm:t>
    </dgm:pt>
    <dgm:pt modelId="{7494B802-960F-4717-9A33-40B54C683058}">
      <dgm:prSet custT="1"/>
      <dgm:spPr/>
      <dgm:t>
        <a:bodyPr/>
        <a:lstStyle/>
        <a:p>
          <a:r>
            <a:rPr lang="pt-BR" sz="1050" dirty="0"/>
            <a:t>Resultado final</a:t>
          </a:r>
        </a:p>
      </dgm:t>
    </dgm:pt>
    <dgm:pt modelId="{684F09D9-F631-4C9D-A144-F3E31AC83D1B}" type="parTrans" cxnId="{D85FCCCB-4861-4034-A642-D75583CB2CAA}">
      <dgm:prSet/>
      <dgm:spPr/>
      <dgm:t>
        <a:bodyPr/>
        <a:lstStyle/>
        <a:p>
          <a:endParaRPr lang="pt-BR" sz="2400"/>
        </a:p>
      </dgm:t>
    </dgm:pt>
    <dgm:pt modelId="{ACE0044B-851C-44BE-84B3-F3A9F9C47DB7}" type="sibTrans" cxnId="{D85FCCCB-4861-4034-A642-D75583CB2CAA}">
      <dgm:prSet/>
      <dgm:spPr/>
      <dgm:t>
        <a:bodyPr/>
        <a:lstStyle/>
        <a:p>
          <a:endParaRPr lang="pt-BR" sz="2400"/>
        </a:p>
      </dgm:t>
    </dgm:pt>
    <dgm:pt modelId="{87378497-380B-436A-B2E8-8D78F0BD9408}" type="pres">
      <dgm:prSet presAssocID="{7D66D1E6-4201-4DE4-92C2-EB6F666C8C78}" presName="Name0" presStyleCnt="0">
        <dgm:presLayoutVars>
          <dgm:dir/>
          <dgm:animLvl val="lvl"/>
          <dgm:resizeHandles val="exact"/>
        </dgm:presLayoutVars>
      </dgm:prSet>
      <dgm:spPr/>
    </dgm:pt>
    <dgm:pt modelId="{41AA7B36-C186-47AA-A727-F5E8DB3D4CC8}" type="pres">
      <dgm:prSet presAssocID="{D226E619-10FA-4294-9563-468EB6522D8D}" presName="composite" presStyleCnt="0"/>
      <dgm:spPr/>
    </dgm:pt>
    <dgm:pt modelId="{4544108A-4D50-4F28-9055-F011834864B6}" type="pres">
      <dgm:prSet presAssocID="{D226E619-10FA-4294-9563-468EB6522D8D}" presName="parTx" presStyleLbl="alignNode1" presStyleIdx="0" presStyleCnt="6" custLinFactNeighborX="-188" custLinFactNeighborY="-218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43AE67E-327F-420E-BEFE-B4831D058E7C}" type="pres">
      <dgm:prSet presAssocID="{D226E619-10FA-4294-9563-468EB6522D8D}" presName="desTx" presStyleLbl="align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F8EE179-D9AF-4DD9-9379-10C8D3CA27E8}" type="pres">
      <dgm:prSet presAssocID="{A3A3A084-B06F-45D1-A182-8EE5AB95EEF7}" presName="space" presStyleCnt="0"/>
      <dgm:spPr/>
    </dgm:pt>
    <dgm:pt modelId="{EF9C3693-0277-4B98-A817-635AD5117FF9}" type="pres">
      <dgm:prSet presAssocID="{F621C295-4DE4-4B54-994C-3B468CCAB67B}" presName="composite" presStyleCnt="0"/>
      <dgm:spPr/>
    </dgm:pt>
    <dgm:pt modelId="{B171BA9C-332B-4A21-8C09-00E741D29125}" type="pres">
      <dgm:prSet presAssocID="{F621C295-4DE4-4B54-994C-3B468CCAB67B}" presName="parTx" presStyleLbl="align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0DD390C-C02B-4675-911C-F849DA31ECC1}" type="pres">
      <dgm:prSet presAssocID="{F621C295-4DE4-4B54-994C-3B468CCAB67B}" presName="desTx" presStyleLbl="align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88B06EF-F326-4221-B2FE-06912355590D}" type="pres">
      <dgm:prSet presAssocID="{956534C6-921A-488C-8A28-2D3D78A21B27}" presName="space" presStyleCnt="0"/>
      <dgm:spPr/>
    </dgm:pt>
    <dgm:pt modelId="{F885D5D5-86E6-4637-8D43-2172CB0BCB6D}" type="pres">
      <dgm:prSet presAssocID="{25AA4A9A-FBF3-4434-B999-12EB10342D4D}" presName="composite" presStyleCnt="0"/>
      <dgm:spPr/>
    </dgm:pt>
    <dgm:pt modelId="{E885E74C-A44F-4CD2-91EE-3933F53C0189}" type="pres">
      <dgm:prSet presAssocID="{25AA4A9A-FBF3-4434-B999-12EB10342D4D}" presName="parTx" presStyleLbl="align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251F78C-A4EA-4F6B-8CA6-85832A52B5F1}" type="pres">
      <dgm:prSet presAssocID="{25AA4A9A-FBF3-4434-B999-12EB10342D4D}" presName="desTx" presStyleLbl="align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828F854-C0DD-4895-BEE3-BCE128BAA64F}" type="pres">
      <dgm:prSet presAssocID="{60166B52-54A1-48B8-B0CF-A44C3ED30455}" presName="space" presStyleCnt="0"/>
      <dgm:spPr/>
    </dgm:pt>
    <dgm:pt modelId="{3FBCD996-C642-4CBC-89FA-6631920EB3C2}" type="pres">
      <dgm:prSet presAssocID="{AA6C9D62-1058-4406-A234-73D78887982A}" presName="composite" presStyleCnt="0"/>
      <dgm:spPr/>
    </dgm:pt>
    <dgm:pt modelId="{8D104C04-5C3B-49A8-9B17-093155CBAEE3}" type="pres">
      <dgm:prSet presAssocID="{AA6C9D62-1058-4406-A234-73D78887982A}" presName="parTx" presStyleLbl="align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3F178E5-C599-4480-B35A-2D21250A23E0}" type="pres">
      <dgm:prSet presAssocID="{AA6C9D62-1058-4406-A234-73D78887982A}" presName="desTx" presStyleLbl="align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3DD772B-EB9F-4DB2-83C4-67CFFB77BD73}" type="pres">
      <dgm:prSet presAssocID="{A7F48A8E-6B35-4081-8FC3-C95D841EDBE6}" presName="space" presStyleCnt="0"/>
      <dgm:spPr/>
    </dgm:pt>
    <dgm:pt modelId="{B802EE91-7AC0-4AF6-8DF2-DF4B6EB8955B}" type="pres">
      <dgm:prSet presAssocID="{6A953D9D-44DE-43BC-8436-D42644D14811}" presName="composite" presStyleCnt="0"/>
      <dgm:spPr/>
    </dgm:pt>
    <dgm:pt modelId="{194BA56A-942A-4D83-98D9-88038C9D70EB}" type="pres">
      <dgm:prSet presAssocID="{6A953D9D-44DE-43BC-8436-D42644D14811}" presName="parTx" presStyleLbl="align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AE00C9D-2ABB-4881-9833-C420C05999CA}" type="pres">
      <dgm:prSet presAssocID="{6A953D9D-44DE-43BC-8436-D42644D14811}" presName="desTx" presStyleLbl="align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B038A43-7A53-46F0-AD0A-FB491C44F6CE}" type="pres">
      <dgm:prSet presAssocID="{A3B96ED6-BE8D-4C97-B32A-C5B6E07387A2}" presName="space" presStyleCnt="0"/>
      <dgm:spPr/>
    </dgm:pt>
    <dgm:pt modelId="{9BDF05A9-26DD-42B0-BE21-5E124534732E}" type="pres">
      <dgm:prSet presAssocID="{3FEF0FD2-8CE0-4CFC-B620-58FA7B12A23F}" presName="composite" presStyleCnt="0"/>
      <dgm:spPr/>
    </dgm:pt>
    <dgm:pt modelId="{DFFABD09-D9D7-4A83-A202-7C3D3B79DC62}" type="pres">
      <dgm:prSet presAssocID="{3FEF0FD2-8CE0-4CFC-B620-58FA7B12A23F}" presName="parTx" presStyleLbl="align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387C28A-4289-44DB-AAF8-4CDD1CCBDD3D}" type="pres">
      <dgm:prSet presAssocID="{3FEF0FD2-8CE0-4CFC-B620-58FA7B12A23F}" presName="desTx" presStyleLbl="align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C01AE6C8-1D47-4D9A-8ABB-33F62AE1B27C}" type="presOf" srcId="{AA6C9D62-1058-4406-A234-73D78887982A}" destId="{8D104C04-5C3B-49A8-9B17-093155CBAEE3}" srcOrd="0" destOrd="0" presId="urn:microsoft.com/office/officeart/2005/8/layout/hList1"/>
    <dgm:cxn modelId="{F79D3BFB-29B2-4682-A7D1-09F7108C259B}" type="presOf" srcId="{25AA4A9A-FBF3-4434-B999-12EB10342D4D}" destId="{E885E74C-A44F-4CD2-91EE-3933F53C0189}" srcOrd="0" destOrd="0" presId="urn:microsoft.com/office/officeart/2005/8/layout/hList1"/>
    <dgm:cxn modelId="{F7D8A038-15DF-4094-A12B-54EDB8ADD4B8}" type="presOf" srcId="{C7C5C952-FD0D-4A7C-B06A-80BCC0CD15F3}" destId="{43F178E5-C599-4480-B35A-2D21250A23E0}" srcOrd="0" destOrd="5" presId="urn:microsoft.com/office/officeart/2005/8/layout/hList1"/>
    <dgm:cxn modelId="{D1473685-1B07-459A-8308-21589C443F10}" srcId="{AA6C9D62-1058-4406-A234-73D78887982A}" destId="{C7C5C952-FD0D-4A7C-B06A-80BCC0CD15F3}" srcOrd="5" destOrd="0" parTransId="{1C035727-0E37-4FA8-8015-915EF308F1D5}" sibTransId="{A64222B4-637A-4FBF-BC59-3A18FE5CF2DB}"/>
    <dgm:cxn modelId="{53D53BEC-C616-48D6-8DAF-C28A0D7B8E22}" type="presOf" srcId="{E887D814-2FB2-44F5-940C-839236EC92D3}" destId="{43F178E5-C599-4480-B35A-2D21250A23E0}" srcOrd="0" destOrd="1" presId="urn:microsoft.com/office/officeart/2005/8/layout/hList1"/>
    <dgm:cxn modelId="{94295EC4-70C0-40F8-9AE2-2DD5847C0ECD}" type="presOf" srcId="{6A953D9D-44DE-43BC-8436-D42644D14811}" destId="{194BA56A-942A-4D83-98D9-88038C9D70EB}" srcOrd="0" destOrd="0" presId="urn:microsoft.com/office/officeart/2005/8/layout/hList1"/>
    <dgm:cxn modelId="{0A6227CD-5D4E-4D70-8CC2-7E19F8D185EC}" type="presOf" srcId="{D7306444-3A0F-4781-B0C7-8A5D4B743C0D}" destId="{00DD390C-C02B-4675-911C-F849DA31ECC1}" srcOrd="0" destOrd="0" presId="urn:microsoft.com/office/officeart/2005/8/layout/hList1"/>
    <dgm:cxn modelId="{0907D0BC-B0C7-402C-9F9B-271163F00F39}" type="presOf" srcId="{3FEF0FD2-8CE0-4CFC-B620-58FA7B12A23F}" destId="{DFFABD09-D9D7-4A83-A202-7C3D3B79DC62}" srcOrd="0" destOrd="0" presId="urn:microsoft.com/office/officeart/2005/8/layout/hList1"/>
    <dgm:cxn modelId="{53F4DCA5-F728-4A5A-ABE1-177FB6F989F0}" type="presOf" srcId="{A9352745-3F11-48C9-82FD-4A4FB5562A48}" destId="{43F178E5-C599-4480-B35A-2D21250A23E0}" srcOrd="0" destOrd="0" presId="urn:microsoft.com/office/officeart/2005/8/layout/hList1"/>
    <dgm:cxn modelId="{464C3971-8D29-452A-9B59-DD28C7474434}" srcId="{7D66D1E6-4201-4DE4-92C2-EB6F666C8C78}" destId="{6A953D9D-44DE-43BC-8436-D42644D14811}" srcOrd="4" destOrd="0" parTransId="{303718B2-8DBB-45AC-A77C-B76F61037387}" sibTransId="{A3B96ED6-BE8D-4C97-B32A-C5B6E07387A2}"/>
    <dgm:cxn modelId="{6F712431-AEC0-45B1-B306-DA2E9269A3D8}" type="presOf" srcId="{F5C17A9B-41D5-4E60-9008-B085D6F07EFE}" destId="{043AE67E-327F-420E-BEFE-B4831D058E7C}" srcOrd="0" destOrd="3" presId="urn:microsoft.com/office/officeart/2005/8/layout/hList1"/>
    <dgm:cxn modelId="{361E7BD4-A677-4C38-9835-D2B65BAE800B}" type="presOf" srcId="{7494B802-960F-4717-9A33-40B54C683058}" destId="{4387C28A-4289-44DB-AAF8-4CDD1CCBDD3D}" srcOrd="0" destOrd="0" presId="urn:microsoft.com/office/officeart/2005/8/layout/hList1"/>
    <dgm:cxn modelId="{2D573EAE-C337-485C-8129-30B4E063D094}" type="presOf" srcId="{703742D6-8D74-4D6A-BFD0-C139D524CC60}" destId="{1251F78C-A4EA-4F6B-8CA6-85832A52B5F1}" srcOrd="0" destOrd="1" presId="urn:microsoft.com/office/officeart/2005/8/layout/hList1"/>
    <dgm:cxn modelId="{2C80D47E-33A3-4889-B2BF-DC7661A12258}" type="presOf" srcId="{D963E7F5-425A-49A8-8A3F-2E2717D11BCB}" destId="{AAE00C9D-2ABB-4881-9833-C420C05999CA}" srcOrd="0" destOrd="0" presId="urn:microsoft.com/office/officeart/2005/8/layout/hList1"/>
    <dgm:cxn modelId="{A7947F76-45C3-4F38-9C49-2ACDF42CBAC9}" srcId="{AA6C9D62-1058-4406-A234-73D78887982A}" destId="{E18D3612-8040-4AF9-9E44-9603A02C23E8}" srcOrd="6" destOrd="0" parTransId="{CE773E2A-9DB3-4C1B-A96A-FA1F00189FEA}" sibTransId="{0910EE46-200D-4983-8B6A-AE8B95A1615B}"/>
    <dgm:cxn modelId="{D85FCCCB-4861-4034-A642-D75583CB2CAA}" srcId="{3FEF0FD2-8CE0-4CFC-B620-58FA7B12A23F}" destId="{7494B802-960F-4717-9A33-40B54C683058}" srcOrd="0" destOrd="0" parTransId="{684F09D9-F631-4C9D-A144-F3E31AC83D1B}" sibTransId="{ACE0044B-851C-44BE-84B3-F3A9F9C47DB7}"/>
    <dgm:cxn modelId="{B4EAE1DC-5662-42E9-83E9-31011ABC82B2}" type="presOf" srcId="{D226E619-10FA-4294-9563-468EB6522D8D}" destId="{4544108A-4D50-4F28-9055-F011834864B6}" srcOrd="0" destOrd="0" presId="urn:microsoft.com/office/officeart/2005/8/layout/hList1"/>
    <dgm:cxn modelId="{3AEE774F-9755-4CC8-92DA-E04D93D955AC}" type="presOf" srcId="{2941A6E7-BDF7-4829-8E43-E7B9F7C3476E}" destId="{043AE67E-327F-420E-BEFE-B4831D058E7C}" srcOrd="0" destOrd="2" presId="urn:microsoft.com/office/officeart/2005/8/layout/hList1"/>
    <dgm:cxn modelId="{530EC547-9248-4814-B246-2CCE6E20F779}" srcId="{7D66D1E6-4201-4DE4-92C2-EB6F666C8C78}" destId="{25AA4A9A-FBF3-4434-B999-12EB10342D4D}" srcOrd="2" destOrd="0" parTransId="{A7F694F4-4FCB-4C4B-91A2-BA13CD0F643A}" sibTransId="{60166B52-54A1-48B8-B0CF-A44C3ED30455}"/>
    <dgm:cxn modelId="{F87C5E0B-4AF2-4272-877B-D597EE14171A}" srcId="{25AA4A9A-FBF3-4434-B999-12EB10342D4D}" destId="{1E639393-DA64-4BAF-BD8E-BF0545BB9B8B}" srcOrd="2" destOrd="0" parTransId="{90DC8904-2E4C-48F5-B705-C99FF892F1CB}" sibTransId="{E62D8647-CDF3-4C5A-B799-468748B0A0C0}"/>
    <dgm:cxn modelId="{9086BAB7-B8F7-4150-A524-894A2DB3E534}" type="presOf" srcId="{7A19E6E1-DF9C-4832-9E39-B85C1A661EA1}" destId="{43F178E5-C599-4480-B35A-2D21250A23E0}" srcOrd="0" destOrd="4" presId="urn:microsoft.com/office/officeart/2005/8/layout/hList1"/>
    <dgm:cxn modelId="{65608A2D-99CD-49C4-B1B3-0DD5F890247F}" type="presOf" srcId="{F621C295-4DE4-4B54-994C-3B468CCAB67B}" destId="{B171BA9C-332B-4A21-8C09-00E741D29125}" srcOrd="0" destOrd="0" presId="urn:microsoft.com/office/officeart/2005/8/layout/hList1"/>
    <dgm:cxn modelId="{90F01E5F-A979-434D-AA9D-B80BAA62A42B}" srcId="{D226E619-10FA-4294-9563-468EB6522D8D}" destId="{1846AE96-D74B-44AA-8278-7238BB779C32}" srcOrd="0" destOrd="0" parTransId="{0CF8B4BC-2D39-46DD-AE07-FC7957232CDF}" sibTransId="{931047F0-E581-45A3-A07E-EDD8D0AD3A58}"/>
    <dgm:cxn modelId="{17D59244-7EDC-42E9-AAA8-07721F983566}" srcId="{AA6C9D62-1058-4406-A234-73D78887982A}" destId="{677408D6-A6F8-4D6F-922D-03A9B118DF5C}" srcOrd="7" destOrd="0" parTransId="{E9633F79-B8C1-41FF-A0C2-DF4B0C828D6D}" sibTransId="{60A538CF-0C9D-44CE-83BB-A578150BD748}"/>
    <dgm:cxn modelId="{E1B1A40D-FC69-4AB0-97E6-F9393A4A5F69}" srcId="{AA6C9D62-1058-4406-A234-73D78887982A}" destId="{742EDCA7-33A5-467B-971A-EB3502C8D3B4}" srcOrd="2" destOrd="0" parTransId="{452EFCA7-56CA-43E7-9F2D-BB690652AE9E}" sibTransId="{DD3226B3-922C-42BB-B13D-81212732283B}"/>
    <dgm:cxn modelId="{70AE4357-EFDD-416C-BAEB-3EB36106C0C7}" srcId="{AA6C9D62-1058-4406-A234-73D78887982A}" destId="{7A19E6E1-DF9C-4832-9E39-B85C1A661EA1}" srcOrd="4" destOrd="0" parTransId="{688B17BA-D037-4B38-B67A-167592469624}" sibTransId="{FAB1F93C-DB77-4C8A-9442-7A4D5737A285}"/>
    <dgm:cxn modelId="{A14D847E-0EB2-4D12-B847-17454D62C018}" srcId="{F621C295-4DE4-4B54-994C-3B468CCAB67B}" destId="{D7306444-3A0F-4781-B0C7-8A5D4B743C0D}" srcOrd="0" destOrd="0" parTransId="{1E5B35B4-C3A9-4798-98B0-60E3C471DAC0}" sibTransId="{FE36E57E-74C9-4744-846C-44CDC6CECFD2}"/>
    <dgm:cxn modelId="{5535BA1A-569A-4D70-9A29-9E5E5E08B54D}" type="presOf" srcId="{9E7A726F-21EA-4DC4-8234-72212FD774C1}" destId="{043AE67E-327F-420E-BEFE-B4831D058E7C}" srcOrd="0" destOrd="1" presId="urn:microsoft.com/office/officeart/2005/8/layout/hList1"/>
    <dgm:cxn modelId="{CF68E6DB-66E1-4FF0-98DA-0BAF7080C134}" type="presOf" srcId="{677408D6-A6F8-4D6F-922D-03A9B118DF5C}" destId="{43F178E5-C599-4480-B35A-2D21250A23E0}" srcOrd="0" destOrd="7" presId="urn:microsoft.com/office/officeart/2005/8/layout/hList1"/>
    <dgm:cxn modelId="{EDC695B9-DC37-43FB-A0B7-461BE8AADC42}" type="presOf" srcId="{728326CA-D5D6-47A6-A61C-4DAECC3E637B}" destId="{43F178E5-C599-4480-B35A-2D21250A23E0}" srcOrd="0" destOrd="3" presId="urn:microsoft.com/office/officeart/2005/8/layout/hList1"/>
    <dgm:cxn modelId="{64C6E1E2-10F5-407C-B36A-59178048BE33}" srcId="{AA6C9D62-1058-4406-A234-73D78887982A}" destId="{A9352745-3F11-48C9-82FD-4A4FB5562A48}" srcOrd="0" destOrd="0" parTransId="{853A9E43-85C5-4590-AEC2-C727B952C07C}" sibTransId="{FD58D921-5392-4B41-BEEC-2C9F9E9A0B5E}"/>
    <dgm:cxn modelId="{F8719FBE-6650-4F34-8BD7-886D153088D5}" type="presOf" srcId="{1846AE96-D74B-44AA-8278-7238BB779C32}" destId="{043AE67E-327F-420E-BEFE-B4831D058E7C}" srcOrd="0" destOrd="0" presId="urn:microsoft.com/office/officeart/2005/8/layout/hList1"/>
    <dgm:cxn modelId="{17A053B4-2D07-4A7F-95B7-6F627D05D70C}" srcId="{7D66D1E6-4201-4DE4-92C2-EB6F666C8C78}" destId="{3FEF0FD2-8CE0-4CFC-B620-58FA7B12A23F}" srcOrd="5" destOrd="0" parTransId="{F0A9F5EE-6D09-4713-A89D-91D8CD1CB918}" sibTransId="{048279D4-2115-4692-8591-1086497E4FE2}"/>
    <dgm:cxn modelId="{21C22B05-D36A-4329-8603-D4FE43C7223A}" srcId="{25AA4A9A-FBF3-4434-B999-12EB10342D4D}" destId="{703742D6-8D74-4D6A-BFD0-C139D524CC60}" srcOrd="1" destOrd="0" parTransId="{737CE447-F949-4C53-8418-663C7A3BD324}" sibTransId="{22FCE56F-C13B-4D6E-A3F8-F2F93F371BB4}"/>
    <dgm:cxn modelId="{9EC6C429-C798-4DFB-B6E6-1A75F198CCF8}" type="presOf" srcId="{7D66D1E6-4201-4DE4-92C2-EB6F666C8C78}" destId="{87378497-380B-436A-B2E8-8D78F0BD9408}" srcOrd="0" destOrd="0" presId="urn:microsoft.com/office/officeart/2005/8/layout/hList1"/>
    <dgm:cxn modelId="{41AB5ACC-229E-4685-A8DF-553B92E2E98C}" srcId="{25AA4A9A-FBF3-4434-B999-12EB10342D4D}" destId="{4B106CD7-ED8D-49A4-8D78-9ADADF51F9ED}" srcOrd="4" destOrd="0" parTransId="{3ABABE48-3E9B-4835-BB74-FEC4603F1B37}" sibTransId="{E68B45E2-6D03-4023-A8AA-36B9B0FCE06F}"/>
    <dgm:cxn modelId="{096EC15F-09A0-4DAF-9847-FD41391F510B}" type="presOf" srcId="{7C50AE8F-7B01-4B0D-9211-4D78FD0FBB0B}" destId="{1251F78C-A4EA-4F6B-8CA6-85832A52B5F1}" srcOrd="0" destOrd="0" presId="urn:microsoft.com/office/officeart/2005/8/layout/hList1"/>
    <dgm:cxn modelId="{261F6753-800F-44EA-A5DA-0B0423E0FD86}" type="presOf" srcId="{1E639393-DA64-4BAF-BD8E-BF0545BB9B8B}" destId="{1251F78C-A4EA-4F6B-8CA6-85832A52B5F1}" srcOrd="0" destOrd="2" presId="urn:microsoft.com/office/officeart/2005/8/layout/hList1"/>
    <dgm:cxn modelId="{A094AD62-A55B-49DB-88E4-E7C863632B5B}" srcId="{AA6C9D62-1058-4406-A234-73D78887982A}" destId="{E887D814-2FB2-44F5-940C-839236EC92D3}" srcOrd="1" destOrd="0" parTransId="{6C3C20D7-7908-428D-88C4-D0DD33EF579D}" sibTransId="{22B17511-EAB5-4CA2-B74C-967192186B46}"/>
    <dgm:cxn modelId="{17CE7E69-A506-4201-9C2D-B9DD2DEA6B98}" srcId="{25AA4A9A-FBF3-4434-B999-12EB10342D4D}" destId="{7C50AE8F-7B01-4B0D-9211-4D78FD0FBB0B}" srcOrd="0" destOrd="0" parTransId="{50C25091-A614-45D2-8120-1B139A093B28}" sibTransId="{337C0A54-9A4F-482A-B300-EA47120FA9DD}"/>
    <dgm:cxn modelId="{4BDA561B-5ABE-4250-BB51-6D42F1164BB9}" srcId="{D226E619-10FA-4294-9563-468EB6522D8D}" destId="{2941A6E7-BDF7-4829-8E43-E7B9F7C3476E}" srcOrd="2" destOrd="0" parTransId="{6A63FF86-37A1-4CA4-A903-0A3B155981A5}" sibTransId="{3FB0910B-3677-4CF3-82D8-E6C00A6DB556}"/>
    <dgm:cxn modelId="{3E8D0195-E6B7-4A97-8311-58AB841C3D9F}" srcId="{25AA4A9A-FBF3-4434-B999-12EB10342D4D}" destId="{39F34C9C-33AF-404F-8007-ED1FA9C01698}" srcOrd="3" destOrd="0" parTransId="{0D2F2F42-E3CB-4DC7-A903-5F72C5F6001A}" sibTransId="{EEAAB821-640C-4BC7-9F3F-7C371B743E24}"/>
    <dgm:cxn modelId="{1464231E-25CA-4C50-85CA-458D984D7040}" srcId="{7D66D1E6-4201-4DE4-92C2-EB6F666C8C78}" destId="{AA6C9D62-1058-4406-A234-73D78887982A}" srcOrd="3" destOrd="0" parTransId="{D066D9A4-A5E9-4D4C-BB82-DB26F4A8322D}" sibTransId="{A7F48A8E-6B35-4081-8FC3-C95D841EDBE6}"/>
    <dgm:cxn modelId="{8ECF8FDF-FBB1-430A-9986-43A8F570A4C2}" srcId="{6A953D9D-44DE-43BC-8436-D42644D14811}" destId="{D963E7F5-425A-49A8-8A3F-2E2717D11BCB}" srcOrd="0" destOrd="0" parTransId="{13F362B9-12B5-480F-A7BE-43262958B1A8}" sibTransId="{9344D0E2-C84A-4CAB-B14F-EB05317E96C2}"/>
    <dgm:cxn modelId="{5879F3E8-D3F8-4BFC-81ED-C273C20567B7}" type="presOf" srcId="{742EDCA7-33A5-467B-971A-EB3502C8D3B4}" destId="{43F178E5-C599-4480-B35A-2D21250A23E0}" srcOrd="0" destOrd="2" presId="urn:microsoft.com/office/officeart/2005/8/layout/hList1"/>
    <dgm:cxn modelId="{6F3B5205-002E-44C5-9909-0C4B3A1EA494}" type="presOf" srcId="{4B106CD7-ED8D-49A4-8D78-9ADADF51F9ED}" destId="{1251F78C-A4EA-4F6B-8CA6-85832A52B5F1}" srcOrd="0" destOrd="4" presId="urn:microsoft.com/office/officeart/2005/8/layout/hList1"/>
    <dgm:cxn modelId="{D4EFB8B6-91B5-48A5-8CCF-C1842EDB0CB9}" srcId="{7D66D1E6-4201-4DE4-92C2-EB6F666C8C78}" destId="{D226E619-10FA-4294-9563-468EB6522D8D}" srcOrd="0" destOrd="0" parTransId="{6F69F899-1B45-46CD-B6EA-AEE3188869E5}" sibTransId="{A3A3A084-B06F-45D1-A182-8EE5AB95EEF7}"/>
    <dgm:cxn modelId="{F03C4145-0B2B-49BF-8E1C-C93CB111383D}" srcId="{D226E619-10FA-4294-9563-468EB6522D8D}" destId="{F5C17A9B-41D5-4E60-9008-B085D6F07EFE}" srcOrd="3" destOrd="0" parTransId="{4C4506DD-C5BB-4291-A36D-5174BD4724A4}" sibTransId="{BC5BF3BD-AEFA-4B54-98BD-D9BA2F0A9244}"/>
    <dgm:cxn modelId="{9AD1B00C-6781-4223-AA88-CA0E81EDD1DE}" type="presOf" srcId="{E18D3612-8040-4AF9-9E44-9603A02C23E8}" destId="{43F178E5-C599-4480-B35A-2D21250A23E0}" srcOrd="0" destOrd="6" presId="urn:microsoft.com/office/officeart/2005/8/layout/hList1"/>
    <dgm:cxn modelId="{24A8D61E-8B00-4640-A709-8DF6D1BEB1D5}" srcId="{D226E619-10FA-4294-9563-468EB6522D8D}" destId="{9E7A726F-21EA-4DC4-8234-72212FD774C1}" srcOrd="1" destOrd="0" parTransId="{32181279-6BD1-4412-A27F-591083E9E692}" sibTransId="{742E1E56-13F6-4AAD-812C-D28D89996AAA}"/>
    <dgm:cxn modelId="{FE667517-7678-4C1F-8C1A-7D11E3FDC992}" srcId="{AA6C9D62-1058-4406-A234-73D78887982A}" destId="{728326CA-D5D6-47A6-A61C-4DAECC3E637B}" srcOrd="3" destOrd="0" parTransId="{5AAB7AA6-28A1-4F78-BE4E-375876C63905}" sibTransId="{DA1FB965-206C-4C2D-9DF5-16659C3FECD8}"/>
    <dgm:cxn modelId="{AB4D35F7-A567-4D27-A558-CF0A2007F38C}" type="presOf" srcId="{39F34C9C-33AF-404F-8007-ED1FA9C01698}" destId="{1251F78C-A4EA-4F6B-8CA6-85832A52B5F1}" srcOrd="0" destOrd="3" presId="urn:microsoft.com/office/officeart/2005/8/layout/hList1"/>
    <dgm:cxn modelId="{2B159804-8986-4DBF-B62D-DB6D566C6BA5}" srcId="{7D66D1E6-4201-4DE4-92C2-EB6F666C8C78}" destId="{F621C295-4DE4-4B54-994C-3B468CCAB67B}" srcOrd="1" destOrd="0" parTransId="{50FED575-0061-4FAE-BD57-9A399663F44C}" sibTransId="{956534C6-921A-488C-8A28-2D3D78A21B27}"/>
    <dgm:cxn modelId="{1AEEDF95-BEF5-4E03-9084-5434A886A816}" type="presParOf" srcId="{87378497-380B-436A-B2E8-8D78F0BD9408}" destId="{41AA7B36-C186-47AA-A727-F5E8DB3D4CC8}" srcOrd="0" destOrd="0" presId="urn:microsoft.com/office/officeart/2005/8/layout/hList1"/>
    <dgm:cxn modelId="{45138DAF-5234-458E-88C3-801A12FB0322}" type="presParOf" srcId="{41AA7B36-C186-47AA-A727-F5E8DB3D4CC8}" destId="{4544108A-4D50-4F28-9055-F011834864B6}" srcOrd="0" destOrd="0" presId="urn:microsoft.com/office/officeart/2005/8/layout/hList1"/>
    <dgm:cxn modelId="{5F03B8F8-BEF0-440A-9DD5-24B466082357}" type="presParOf" srcId="{41AA7B36-C186-47AA-A727-F5E8DB3D4CC8}" destId="{043AE67E-327F-420E-BEFE-B4831D058E7C}" srcOrd="1" destOrd="0" presId="urn:microsoft.com/office/officeart/2005/8/layout/hList1"/>
    <dgm:cxn modelId="{6CF49716-85A3-4DC7-B2AA-0547CA178574}" type="presParOf" srcId="{87378497-380B-436A-B2E8-8D78F0BD9408}" destId="{AF8EE179-D9AF-4DD9-9379-10C8D3CA27E8}" srcOrd="1" destOrd="0" presId="urn:microsoft.com/office/officeart/2005/8/layout/hList1"/>
    <dgm:cxn modelId="{2C318688-D106-4F1F-B456-6092122EBA70}" type="presParOf" srcId="{87378497-380B-436A-B2E8-8D78F0BD9408}" destId="{EF9C3693-0277-4B98-A817-635AD5117FF9}" srcOrd="2" destOrd="0" presId="urn:microsoft.com/office/officeart/2005/8/layout/hList1"/>
    <dgm:cxn modelId="{384CD550-F192-4350-8884-8D6AD53C1B50}" type="presParOf" srcId="{EF9C3693-0277-4B98-A817-635AD5117FF9}" destId="{B171BA9C-332B-4A21-8C09-00E741D29125}" srcOrd="0" destOrd="0" presId="urn:microsoft.com/office/officeart/2005/8/layout/hList1"/>
    <dgm:cxn modelId="{F7AFF61A-FD95-4ECE-8643-6FC41CFE54FA}" type="presParOf" srcId="{EF9C3693-0277-4B98-A817-635AD5117FF9}" destId="{00DD390C-C02B-4675-911C-F849DA31ECC1}" srcOrd="1" destOrd="0" presId="urn:microsoft.com/office/officeart/2005/8/layout/hList1"/>
    <dgm:cxn modelId="{6C06310C-45EE-463D-9DCA-0BAEDEFD0818}" type="presParOf" srcId="{87378497-380B-436A-B2E8-8D78F0BD9408}" destId="{D88B06EF-F326-4221-B2FE-06912355590D}" srcOrd="3" destOrd="0" presId="urn:microsoft.com/office/officeart/2005/8/layout/hList1"/>
    <dgm:cxn modelId="{7EEFB04E-FF2B-4BE5-B008-61786E0523CF}" type="presParOf" srcId="{87378497-380B-436A-B2E8-8D78F0BD9408}" destId="{F885D5D5-86E6-4637-8D43-2172CB0BCB6D}" srcOrd="4" destOrd="0" presId="urn:microsoft.com/office/officeart/2005/8/layout/hList1"/>
    <dgm:cxn modelId="{AC0DCBCB-4A96-43D5-BE74-5179B5A612F4}" type="presParOf" srcId="{F885D5D5-86E6-4637-8D43-2172CB0BCB6D}" destId="{E885E74C-A44F-4CD2-91EE-3933F53C0189}" srcOrd="0" destOrd="0" presId="urn:microsoft.com/office/officeart/2005/8/layout/hList1"/>
    <dgm:cxn modelId="{ECF35003-968F-434D-B91F-07DB479F84F9}" type="presParOf" srcId="{F885D5D5-86E6-4637-8D43-2172CB0BCB6D}" destId="{1251F78C-A4EA-4F6B-8CA6-85832A52B5F1}" srcOrd="1" destOrd="0" presId="urn:microsoft.com/office/officeart/2005/8/layout/hList1"/>
    <dgm:cxn modelId="{AF944493-C356-4FFC-8888-DBABEFBE7798}" type="presParOf" srcId="{87378497-380B-436A-B2E8-8D78F0BD9408}" destId="{4828F854-C0DD-4895-BEE3-BCE128BAA64F}" srcOrd="5" destOrd="0" presId="urn:microsoft.com/office/officeart/2005/8/layout/hList1"/>
    <dgm:cxn modelId="{0229D8F8-0E3F-40D7-B294-6D37645B1B1D}" type="presParOf" srcId="{87378497-380B-436A-B2E8-8D78F0BD9408}" destId="{3FBCD996-C642-4CBC-89FA-6631920EB3C2}" srcOrd="6" destOrd="0" presId="urn:microsoft.com/office/officeart/2005/8/layout/hList1"/>
    <dgm:cxn modelId="{9407CEEF-C56B-4C01-9D30-5AC70EED90FC}" type="presParOf" srcId="{3FBCD996-C642-4CBC-89FA-6631920EB3C2}" destId="{8D104C04-5C3B-49A8-9B17-093155CBAEE3}" srcOrd="0" destOrd="0" presId="urn:microsoft.com/office/officeart/2005/8/layout/hList1"/>
    <dgm:cxn modelId="{1824FE21-D7EF-4DB0-9D01-E0CD228391E2}" type="presParOf" srcId="{3FBCD996-C642-4CBC-89FA-6631920EB3C2}" destId="{43F178E5-C599-4480-B35A-2D21250A23E0}" srcOrd="1" destOrd="0" presId="urn:microsoft.com/office/officeart/2005/8/layout/hList1"/>
    <dgm:cxn modelId="{2A6175E6-B503-45E5-93FA-65A1F8926E16}" type="presParOf" srcId="{87378497-380B-436A-B2E8-8D78F0BD9408}" destId="{83DD772B-EB9F-4DB2-83C4-67CFFB77BD73}" srcOrd="7" destOrd="0" presId="urn:microsoft.com/office/officeart/2005/8/layout/hList1"/>
    <dgm:cxn modelId="{A889B258-C72D-4E28-937E-BC638514288A}" type="presParOf" srcId="{87378497-380B-436A-B2E8-8D78F0BD9408}" destId="{B802EE91-7AC0-4AF6-8DF2-DF4B6EB8955B}" srcOrd="8" destOrd="0" presId="urn:microsoft.com/office/officeart/2005/8/layout/hList1"/>
    <dgm:cxn modelId="{FCDDC098-26D6-4DC3-B2A3-8BF562135256}" type="presParOf" srcId="{B802EE91-7AC0-4AF6-8DF2-DF4B6EB8955B}" destId="{194BA56A-942A-4D83-98D9-88038C9D70EB}" srcOrd="0" destOrd="0" presId="urn:microsoft.com/office/officeart/2005/8/layout/hList1"/>
    <dgm:cxn modelId="{82949C6E-EE03-4BBF-ACA4-7EDA1E2874C8}" type="presParOf" srcId="{B802EE91-7AC0-4AF6-8DF2-DF4B6EB8955B}" destId="{AAE00C9D-2ABB-4881-9833-C420C05999CA}" srcOrd="1" destOrd="0" presId="urn:microsoft.com/office/officeart/2005/8/layout/hList1"/>
    <dgm:cxn modelId="{2F5CAFB5-E937-4B3E-BE1D-D2A14613E0BB}" type="presParOf" srcId="{87378497-380B-436A-B2E8-8D78F0BD9408}" destId="{3B038A43-7A53-46F0-AD0A-FB491C44F6CE}" srcOrd="9" destOrd="0" presId="urn:microsoft.com/office/officeart/2005/8/layout/hList1"/>
    <dgm:cxn modelId="{7517E2AF-F6AE-4343-9782-63CC2D293FEB}" type="presParOf" srcId="{87378497-380B-436A-B2E8-8D78F0BD9408}" destId="{9BDF05A9-26DD-42B0-BE21-5E124534732E}" srcOrd="10" destOrd="0" presId="urn:microsoft.com/office/officeart/2005/8/layout/hList1"/>
    <dgm:cxn modelId="{E733B4FA-5635-435D-8C67-04368B7DF497}" type="presParOf" srcId="{9BDF05A9-26DD-42B0-BE21-5E124534732E}" destId="{DFFABD09-D9D7-4A83-A202-7C3D3B79DC62}" srcOrd="0" destOrd="0" presId="urn:microsoft.com/office/officeart/2005/8/layout/hList1"/>
    <dgm:cxn modelId="{05837ACB-DFAC-4314-8FD9-40D959B4BB94}" type="presParOf" srcId="{9BDF05A9-26DD-42B0-BE21-5E124534732E}" destId="{4387C28A-4289-44DB-AAF8-4CDD1CCBDD3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44108A-4D50-4F28-9055-F011834864B6}">
      <dsp:nvSpPr>
        <dsp:cNvPr id="0" name=""/>
        <dsp:cNvSpPr/>
      </dsp:nvSpPr>
      <dsp:spPr>
        <a:xfrm>
          <a:off x="2" y="283127"/>
          <a:ext cx="1224522" cy="489809"/>
        </a:xfrm>
        <a:prstGeom prst="rect">
          <a:avLst/>
        </a:prstGeom>
        <a:solidFill>
          <a:schemeClr val="tx2">
            <a:lumMod val="50000"/>
          </a:schemeClr>
        </a:solidFill>
        <a:ln w="25400" cap="flat" cmpd="sng" algn="ctr">
          <a:solidFill>
            <a:schemeClr val="tx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050" kern="1200" dirty="0" smtClean="0"/>
            <a:t>1. Preparação</a:t>
          </a:r>
          <a:endParaRPr lang="pt-BR" sz="1050" kern="1200" dirty="0"/>
        </a:p>
      </dsp:txBody>
      <dsp:txXfrm>
        <a:off x="2" y="283127"/>
        <a:ext cx="1224522" cy="489809"/>
      </dsp:txXfrm>
    </dsp:sp>
    <dsp:sp modelId="{043AE67E-327F-420E-BEFE-B4831D058E7C}">
      <dsp:nvSpPr>
        <dsp:cNvPr id="0" name=""/>
        <dsp:cNvSpPr/>
      </dsp:nvSpPr>
      <dsp:spPr>
        <a:xfrm>
          <a:off x="2304" y="783624"/>
          <a:ext cx="1224522" cy="298656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050" kern="1200" dirty="0"/>
            <a:t>Definições, levantamento e treinamento, 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050" kern="1200" dirty="0"/>
            <a:t>Construção do Modelo 3D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050" kern="1200" dirty="0"/>
            <a:t>Analise de cenários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050" kern="1200" dirty="0"/>
            <a:t>Definição dos critérios de avaliação e estratégias</a:t>
          </a:r>
        </a:p>
      </dsp:txBody>
      <dsp:txXfrm>
        <a:off x="2304" y="783624"/>
        <a:ext cx="1224522" cy="2986560"/>
      </dsp:txXfrm>
    </dsp:sp>
    <dsp:sp modelId="{B171BA9C-332B-4A21-8C09-00E741D29125}">
      <dsp:nvSpPr>
        <dsp:cNvPr id="0" name=""/>
        <dsp:cNvSpPr/>
      </dsp:nvSpPr>
      <dsp:spPr>
        <a:xfrm>
          <a:off x="1398260" y="293815"/>
          <a:ext cx="1224522" cy="489809"/>
        </a:xfrm>
        <a:prstGeom prst="rect">
          <a:avLst/>
        </a:prstGeom>
        <a:solidFill>
          <a:schemeClr val="tx2">
            <a:lumMod val="50000"/>
          </a:schemeClr>
        </a:solidFill>
        <a:ln w="25400" cap="flat" cmpd="sng" algn="ctr">
          <a:solidFill>
            <a:schemeClr val="tx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050" kern="1200" dirty="0" smtClean="0"/>
            <a:t>2. Construção </a:t>
          </a:r>
          <a:r>
            <a:rPr lang="pt-BR" sz="1050" kern="1200" dirty="0"/>
            <a:t>- Montagem da Linha 3D</a:t>
          </a:r>
        </a:p>
      </dsp:txBody>
      <dsp:txXfrm>
        <a:off x="1398260" y="293815"/>
        <a:ext cx="1224522" cy="489809"/>
      </dsp:txXfrm>
    </dsp:sp>
    <dsp:sp modelId="{00DD390C-C02B-4675-911C-F849DA31ECC1}">
      <dsp:nvSpPr>
        <dsp:cNvPr id="0" name=""/>
        <dsp:cNvSpPr/>
      </dsp:nvSpPr>
      <dsp:spPr>
        <a:xfrm>
          <a:off x="1398260" y="783624"/>
          <a:ext cx="1224522" cy="298656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050" kern="1200" dirty="0"/>
            <a:t>Montagem da Linha 3D</a:t>
          </a:r>
        </a:p>
      </dsp:txBody>
      <dsp:txXfrm>
        <a:off x="1398260" y="783624"/>
        <a:ext cx="1224522" cy="2986560"/>
      </dsp:txXfrm>
    </dsp:sp>
    <dsp:sp modelId="{E885E74C-A44F-4CD2-91EE-3933F53C0189}">
      <dsp:nvSpPr>
        <dsp:cNvPr id="0" name=""/>
        <dsp:cNvSpPr/>
      </dsp:nvSpPr>
      <dsp:spPr>
        <a:xfrm>
          <a:off x="2794216" y="293815"/>
          <a:ext cx="1224522" cy="489809"/>
        </a:xfrm>
        <a:prstGeom prst="rect">
          <a:avLst/>
        </a:prstGeom>
        <a:solidFill>
          <a:schemeClr val="tx2">
            <a:lumMod val="50000"/>
          </a:schemeClr>
        </a:solidFill>
        <a:ln w="25400" cap="flat" cmpd="sng" algn="ctr">
          <a:solidFill>
            <a:schemeClr val="tx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050" kern="1200" dirty="0" smtClean="0"/>
            <a:t>3. Construção </a:t>
          </a:r>
          <a:r>
            <a:rPr lang="pt-BR" sz="1050" kern="1200" dirty="0"/>
            <a:t>- Simulação do processo</a:t>
          </a:r>
        </a:p>
      </dsp:txBody>
      <dsp:txXfrm>
        <a:off x="2794216" y="293815"/>
        <a:ext cx="1224522" cy="489809"/>
      </dsp:txXfrm>
    </dsp:sp>
    <dsp:sp modelId="{1251F78C-A4EA-4F6B-8CA6-85832A52B5F1}">
      <dsp:nvSpPr>
        <dsp:cNvPr id="0" name=""/>
        <dsp:cNvSpPr/>
      </dsp:nvSpPr>
      <dsp:spPr>
        <a:xfrm>
          <a:off x="2794216" y="783624"/>
          <a:ext cx="1224522" cy="298656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050" kern="1200" dirty="0"/>
            <a:t>Simulação dos movimentos dos objetos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050" kern="1200" dirty="0"/>
            <a:t>Construção de animações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050" kern="1200" dirty="0"/>
            <a:t>Construção dos fluxos de processo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050" kern="1200" dirty="0"/>
            <a:t>Construção das entradas de dados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050" kern="1200" dirty="0"/>
            <a:t>Construção das integrações</a:t>
          </a:r>
        </a:p>
      </dsp:txBody>
      <dsp:txXfrm>
        <a:off x="2794216" y="783624"/>
        <a:ext cx="1224522" cy="2986560"/>
      </dsp:txXfrm>
    </dsp:sp>
    <dsp:sp modelId="{8D104C04-5C3B-49A8-9B17-093155CBAEE3}">
      <dsp:nvSpPr>
        <dsp:cNvPr id="0" name=""/>
        <dsp:cNvSpPr/>
      </dsp:nvSpPr>
      <dsp:spPr>
        <a:xfrm>
          <a:off x="4190172" y="293815"/>
          <a:ext cx="1224522" cy="489809"/>
        </a:xfrm>
        <a:prstGeom prst="rect">
          <a:avLst/>
        </a:prstGeom>
        <a:solidFill>
          <a:schemeClr val="tx2">
            <a:lumMod val="50000"/>
          </a:schemeClr>
        </a:solidFill>
        <a:ln w="25400" cap="flat" cmpd="sng" algn="ctr">
          <a:solidFill>
            <a:schemeClr val="tx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050" kern="1200" dirty="0" smtClean="0"/>
            <a:t>4. </a:t>
          </a:r>
          <a:r>
            <a:rPr lang="pt-BR" sz="1050" kern="1200" dirty="0" err="1" smtClean="0"/>
            <a:t>TestBeds</a:t>
          </a:r>
          <a:r>
            <a:rPr lang="pt-BR" sz="1050" kern="1200" dirty="0" smtClean="0"/>
            <a:t>                 </a:t>
          </a:r>
          <a:r>
            <a:rPr lang="pt-BR" sz="1050" kern="1200" dirty="0"/>
            <a:t>– Testes de avaliação</a:t>
          </a:r>
        </a:p>
      </dsp:txBody>
      <dsp:txXfrm>
        <a:off x="4190172" y="293815"/>
        <a:ext cx="1224522" cy="489809"/>
      </dsp:txXfrm>
    </dsp:sp>
    <dsp:sp modelId="{43F178E5-C599-4480-B35A-2D21250A23E0}">
      <dsp:nvSpPr>
        <dsp:cNvPr id="0" name=""/>
        <dsp:cNvSpPr/>
      </dsp:nvSpPr>
      <dsp:spPr>
        <a:xfrm>
          <a:off x="4190172" y="783624"/>
          <a:ext cx="1224522" cy="298656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050" kern="1200" dirty="0"/>
            <a:t>Definição do proposito.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050" kern="1200" dirty="0"/>
            <a:t>Planejamento das rodadas de testes.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050" kern="1200" dirty="0"/>
            <a:t>Testes e depuração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050" kern="1200" dirty="0"/>
            <a:t>Analise de resultados.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050" kern="1200" dirty="0"/>
            <a:t>Lições aprendidas, melhoria contínua, correções e ajustes.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050" kern="1200" dirty="0"/>
            <a:t>Resultado final/Rodada.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050" kern="1200" dirty="0" err="1"/>
            <a:t>Dashboards</a:t>
          </a:r>
          <a:r>
            <a:rPr lang="pt-BR" sz="1050" kern="1200" dirty="0"/>
            <a:t>.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050" kern="1200" dirty="0"/>
            <a:t>Integração simulação e virtualização.</a:t>
          </a:r>
        </a:p>
      </dsp:txBody>
      <dsp:txXfrm>
        <a:off x="4190172" y="783624"/>
        <a:ext cx="1224522" cy="2986560"/>
      </dsp:txXfrm>
    </dsp:sp>
    <dsp:sp modelId="{194BA56A-942A-4D83-98D9-88038C9D70EB}">
      <dsp:nvSpPr>
        <dsp:cNvPr id="0" name=""/>
        <dsp:cNvSpPr/>
      </dsp:nvSpPr>
      <dsp:spPr>
        <a:xfrm>
          <a:off x="5586128" y="293815"/>
          <a:ext cx="1224522" cy="489809"/>
        </a:xfrm>
        <a:prstGeom prst="rect">
          <a:avLst/>
        </a:prstGeom>
        <a:solidFill>
          <a:schemeClr val="tx2">
            <a:lumMod val="50000"/>
          </a:schemeClr>
        </a:solidFill>
        <a:ln w="25400" cap="flat" cmpd="sng" algn="ctr">
          <a:solidFill>
            <a:schemeClr val="tx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050" kern="1200" dirty="0" smtClean="0"/>
            <a:t>5. Monitoramento </a:t>
          </a:r>
          <a:r>
            <a:rPr lang="pt-BR" sz="1050" kern="1200" dirty="0"/>
            <a:t>e controle</a:t>
          </a:r>
        </a:p>
      </dsp:txBody>
      <dsp:txXfrm>
        <a:off x="5586128" y="293815"/>
        <a:ext cx="1224522" cy="489809"/>
      </dsp:txXfrm>
    </dsp:sp>
    <dsp:sp modelId="{AAE00C9D-2ABB-4881-9833-C420C05999CA}">
      <dsp:nvSpPr>
        <dsp:cNvPr id="0" name=""/>
        <dsp:cNvSpPr/>
      </dsp:nvSpPr>
      <dsp:spPr>
        <a:xfrm>
          <a:off x="5586128" y="783624"/>
          <a:ext cx="1224522" cy="298656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050" kern="1200" dirty="0"/>
            <a:t>Reuniões, relatórios, inspeções.</a:t>
          </a:r>
        </a:p>
      </dsp:txBody>
      <dsp:txXfrm>
        <a:off x="5586128" y="783624"/>
        <a:ext cx="1224522" cy="2986560"/>
      </dsp:txXfrm>
    </dsp:sp>
    <dsp:sp modelId="{DFFABD09-D9D7-4A83-A202-7C3D3B79DC62}">
      <dsp:nvSpPr>
        <dsp:cNvPr id="0" name=""/>
        <dsp:cNvSpPr/>
      </dsp:nvSpPr>
      <dsp:spPr>
        <a:xfrm>
          <a:off x="6982084" y="293815"/>
          <a:ext cx="1224522" cy="489809"/>
        </a:xfrm>
        <a:prstGeom prst="rect">
          <a:avLst/>
        </a:prstGeom>
        <a:solidFill>
          <a:schemeClr val="tx2">
            <a:lumMod val="50000"/>
          </a:schemeClr>
        </a:solidFill>
        <a:ln w="25400" cap="flat" cmpd="sng" algn="ctr">
          <a:solidFill>
            <a:schemeClr val="tx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050" kern="1200" dirty="0" smtClean="0"/>
            <a:t>6. Encerramento</a:t>
          </a:r>
          <a:r>
            <a:rPr lang="pt-BR" sz="1050" kern="1200" dirty="0"/>
            <a:t>.</a:t>
          </a:r>
        </a:p>
      </dsp:txBody>
      <dsp:txXfrm>
        <a:off x="6982084" y="293815"/>
        <a:ext cx="1224522" cy="489809"/>
      </dsp:txXfrm>
    </dsp:sp>
    <dsp:sp modelId="{4387C28A-4289-44DB-AAF8-4CDD1CCBDD3D}">
      <dsp:nvSpPr>
        <dsp:cNvPr id="0" name=""/>
        <dsp:cNvSpPr/>
      </dsp:nvSpPr>
      <dsp:spPr>
        <a:xfrm>
          <a:off x="6982084" y="783624"/>
          <a:ext cx="1224522" cy="298656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050" kern="1200" dirty="0"/>
            <a:t>Resultado final</a:t>
          </a:r>
        </a:p>
      </dsp:txBody>
      <dsp:txXfrm>
        <a:off x="6982084" y="783624"/>
        <a:ext cx="1224522" cy="29865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33694" cy="497109"/>
          </a:xfrm>
          <a:prstGeom prst="rect">
            <a:avLst/>
          </a:prstGeom>
        </p:spPr>
        <p:txBody>
          <a:bodyPr vert="horz" lIns="90407" tIns="45205" rIns="90407" bIns="45205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33841" y="0"/>
            <a:ext cx="2933694" cy="497109"/>
          </a:xfrm>
          <a:prstGeom prst="rect">
            <a:avLst/>
          </a:prstGeom>
        </p:spPr>
        <p:txBody>
          <a:bodyPr vert="horz" lIns="90407" tIns="45205" rIns="90407" bIns="45205" rtlCol="0"/>
          <a:lstStyle>
            <a:lvl1pPr algn="r">
              <a:defRPr sz="1200"/>
            </a:lvl1pPr>
          </a:lstStyle>
          <a:p>
            <a:fld id="{8F329813-3D82-4C7A-8EDE-D046D6278C00}" type="datetimeFigureOut">
              <a:rPr lang="pt-BR" smtClean="0"/>
              <a:t>20/09/2020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3" y="9408893"/>
            <a:ext cx="2933694" cy="497109"/>
          </a:xfrm>
          <a:prstGeom prst="rect">
            <a:avLst/>
          </a:prstGeom>
        </p:spPr>
        <p:txBody>
          <a:bodyPr vert="horz" lIns="90407" tIns="45205" rIns="90407" bIns="45205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33841" y="9408893"/>
            <a:ext cx="2933694" cy="497109"/>
          </a:xfrm>
          <a:prstGeom prst="rect">
            <a:avLst/>
          </a:prstGeom>
        </p:spPr>
        <p:txBody>
          <a:bodyPr vert="horz" lIns="90407" tIns="45205" rIns="90407" bIns="45205" rtlCol="0" anchor="b"/>
          <a:lstStyle>
            <a:lvl1pPr algn="r">
              <a:defRPr sz="1200"/>
            </a:lvl1pPr>
          </a:lstStyle>
          <a:p>
            <a:fld id="{AB1B6091-3CEA-49E6-B4D3-11F7FF4043C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946681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3277" cy="495300"/>
          </a:xfrm>
          <a:prstGeom prst="rect">
            <a:avLst/>
          </a:prstGeom>
        </p:spPr>
        <p:txBody>
          <a:bodyPr vert="horz" lIns="95254" tIns="47628" rIns="95254" bIns="47628" rtlCol="0"/>
          <a:lstStyle>
            <a:lvl1pPr algn="l">
              <a:defRPr sz="13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34257" y="0"/>
            <a:ext cx="2933277" cy="495300"/>
          </a:xfrm>
          <a:prstGeom prst="rect">
            <a:avLst/>
          </a:prstGeom>
        </p:spPr>
        <p:txBody>
          <a:bodyPr vert="horz" lIns="95254" tIns="47628" rIns="95254" bIns="47628" rtlCol="0"/>
          <a:lstStyle>
            <a:lvl1pPr algn="r">
              <a:defRPr sz="1300"/>
            </a:lvl1pPr>
          </a:lstStyle>
          <a:p>
            <a:fld id="{08CB00B9-C1A7-4736-8D00-F1DDC6468B08}" type="datetimeFigureOut">
              <a:rPr lang="pt-BR" smtClean="0"/>
              <a:t>20/09/2020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080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254" tIns="47628" rIns="95254" bIns="47628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6910" y="4705350"/>
            <a:ext cx="5415280" cy="4457700"/>
          </a:xfrm>
          <a:prstGeom prst="rect">
            <a:avLst/>
          </a:prstGeom>
        </p:spPr>
        <p:txBody>
          <a:bodyPr vert="horz" lIns="95254" tIns="47628" rIns="95254" bIns="47628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33277" cy="495300"/>
          </a:xfrm>
          <a:prstGeom prst="rect">
            <a:avLst/>
          </a:prstGeom>
        </p:spPr>
        <p:txBody>
          <a:bodyPr vert="horz" lIns="95254" tIns="47628" rIns="95254" bIns="47628" rtlCol="0" anchor="b"/>
          <a:lstStyle>
            <a:lvl1pPr algn="l">
              <a:defRPr sz="13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34257" y="9408981"/>
            <a:ext cx="2933277" cy="495300"/>
          </a:xfrm>
          <a:prstGeom prst="rect">
            <a:avLst/>
          </a:prstGeom>
        </p:spPr>
        <p:txBody>
          <a:bodyPr vert="horz" lIns="95254" tIns="47628" rIns="95254" bIns="47628" rtlCol="0" anchor="b"/>
          <a:lstStyle>
            <a:lvl1pPr algn="r">
              <a:defRPr sz="1300"/>
            </a:lvl1pPr>
          </a:lstStyle>
          <a:p>
            <a:fld id="{A7CCBF35-B078-482B-9755-248BD28A475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17523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CBF35-B078-482B-9755-248BD28A4750}" type="slidenum">
              <a:rPr lang="pt-BR" smtClean="0"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71440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CCBF35-B078-482B-9755-248BD28A4750}" type="slidenum">
              <a:rPr lang="pt-BR" smtClean="0"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18440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F9047-5CBD-4E0B-841D-C5049B4A37B4}" type="datetimeFigureOut">
              <a:rPr lang="pt-BR" smtClean="0"/>
              <a:t>20/09/2020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9DC1A-0331-469E-A9A4-77436B969C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32981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F9047-5CBD-4E0B-841D-C5049B4A37B4}" type="datetimeFigureOut">
              <a:rPr lang="pt-BR" smtClean="0"/>
              <a:t>20/09/2020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9DC1A-0331-469E-A9A4-77436B969C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78314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F9047-5CBD-4E0B-841D-C5049B4A37B4}" type="datetimeFigureOut">
              <a:rPr lang="pt-BR" smtClean="0"/>
              <a:t>20/09/2020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9DC1A-0331-469E-A9A4-77436B969C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826928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0950" y="7938"/>
            <a:ext cx="2813050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 descr="C:\Users\bernardo.portella\Pictures\logos e imagens\logos_bio-fiocruz_hor [Converted]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5538" y="6292850"/>
            <a:ext cx="2732087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ector reto 6"/>
          <p:cNvCxnSpPr/>
          <p:nvPr userDrawn="1"/>
        </p:nvCxnSpPr>
        <p:spPr>
          <a:xfrm>
            <a:off x="8027988" y="6237288"/>
            <a:ext cx="0" cy="388937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61063"/>
            <a:ext cx="4787900" cy="88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ítulo 17"/>
          <p:cNvSpPr>
            <a:spLocks noGrp="1"/>
          </p:cNvSpPr>
          <p:nvPr>
            <p:ph type="title"/>
          </p:nvPr>
        </p:nvSpPr>
        <p:spPr>
          <a:xfrm>
            <a:off x="86816" y="125760"/>
            <a:ext cx="6789440" cy="1143000"/>
          </a:xfrm>
          <a:prstGeom prst="rect">
            <a:avLst/>
          </a:prstGeom>
        </p:spPr>
        <p:txBody>
          <a:bodyPr/>
          <a:lstStyle>
            <a:lvl1pPr>
              <a:defRPr i="1"/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2" name="DataClassificationLabel"/>
          <p:cNvSpPr txBox="1"/>
          <p:nvPr userDrawn="1"/>
        </p:nvSpPr>
        <p:spPr>
          <a:xfrm>
            <a:off x="6096000" y="6629400"/>
            <a:ext cx="2540000" cy="169277"/>
          </a:xfrm>
          <a:prstGeom prst="rect">
            <a:avLst/>
          </a:prstGeom>
          <a:noFill/>
        </p:spPr>
        <p:txBody>
          <a:bodyPr vert="horz" rIns="0" bIns="0" rtlCol="0">
            <a:spAutoFit/>
          </a:bodyPr>
          <a:lstStyle/>
          <a:p>
            <a:pPr algn="r"/>
            <a:endParaRPr lang="pt-BR" sz="800" b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78899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F9047-5CBD-4E0B-841D-C5049B4A37B4}" type="datetimeFigureOut">
              <a:rPr lang="pt-BR" smtClean="0"/>
              <a:t>20/09/2020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9DC1A-0331-469E-A9A4-77436B969C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0539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F9047-5CBD-4E0B-841D-C5049B4A37B4}" type="datetimeFigureOut">
              <a:rPr lang="pt-BR" smtClean="0"/>
              <a:t>20/09/2020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9DC1A-0331-469E-A9A4-77436B969C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49014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F9047-5CBD-4E0B-841D-C5049B4A37B4}" type="datetimeFigureOut">
              <a:rPr lang="pt-BR" smtClean="0"/>
              <a:t>20/09/2020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9DC1A-0331-469E-A9A4-77436B969C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83053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F9047-5CBD-4E0B-841D-C5049B4A37B4}" type="datetimeFigureOut">
              <a:rPr lang="pt-BR" smtClean="0"/>
              <a:t>20/09/2020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9DC1A-0331-469E-A9A4-77436B969C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97879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F9047-5CBD-4E0B-841D-C5049B4A37B4}" type="datetimeFigureOut">
              <a:rPr lang="pt-BR" smtClean="0"/>
              <a:t>20/09/2020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9DC1A-0331-469E-A9A4-77436B969C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80246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F9047-5CBD-4E0B-841D-C5049B4A37B4}" type="datetimeFigureOut">
              <a:rPr lang="pt-BR" smtClean="0"/>
              <a:t>20/09/2020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9DC1A-0331-469E-A9A4-77436B969C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30196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F9047-5CBD-4E0B-841D-C5049B4A37B4}" type="datetimeFigureOut">
              <a:rPr lang="pt-BR" smtClean="0"/>
              <a:t>20/09/2020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9DC1A-0331-469E-A9A4-77436B969C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57726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F9047-5CBD-4E0B-841D-C5049B4A37B4}" type="datetimeFigureOut">
              <a:rPr lang="pt-BR" smtClean="0"/>
              <a:t>20/09/2020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9DC1A-0331-469E-A9A4-77436B969C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49190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7F9047-5CBD-4E0B-841D-C5049B4A37B4}" type="datetimeFigureOut">
              <a:rPr lang="pt-BR" smtClean="0"/>
              <a:t>20/09/2020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9DC1A-0331-469E-A9A4-77436B969CB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3509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>
          <a:xfrm>
            <a:off x="107504" y="764704"/>
            <a:ext cx="8928992" cy="51845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Retângulo 2"/>
          <p:cNvSpPr/>
          <p:nvPr/>
        </p:nvSpPr>
        <p:spPr>
          <a:xfrm>
            <a:off x="107504" y="260648"/>
            <a:ext cx="842493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PROJETO </a:t>
            </a:r>
            <a:r>
              <a:rPr lang="pt-BR" sz="1600" b="1" dirty="0">
                <a:latin typeface="Arial" panose="020B0604020202020204" pitchFamily="34" charset="0"/>
                <a:cs typeface="Arial" panose="020B0604020202020204" pitchFamily="34" charset="0"/>
              </a:rPr>
              <a:t>PLATAFORMA DIGITAL 4.0</a:t>
            </a:r>
          </a:p>
          <a:p>
            <a:r>
              <a:rPr lang="pt-BR" sz="900" b="1" dirty="0">
                <a:latin typeface="Arial" panose="020B0604020202020204" pitchFamily="34" charset="0"/>
                <a:cs typeface="Arial" panose="020B0604020202020204" pitchFamily="34" charset="0"/>
              </a:rPr>
              <a:t>Coordenação Geral de Implantação do Complexo Industrial de Biotecnologia em Saúde - CIBS.</a:t>
            </a:r>
          </a:p>
          <a:p>
            <a:endParaRPr lang="pt-B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1303729" y="2780928"/>
            <a:ext cx="60324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PLATAFORMA DIGITAL 4.0</a:t>
            </a:r>
            <a:endParaRPr lang="pt-BR" sz="3600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4368" y="6165304"/>
            <a:ext cx="1165566" cy="546151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611560" y="6284490"/>
            <a:ext cx="33486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/>
              <a:t>Hub de Tecnologia e Inovação Industrial 4.0</a:t>
            </a:r>
          </a:p>
        </p:txBody>
      </p:sp>
    </p:spTree>
    <p:extLst>
      <p:ext uri="{BB962C8B-B14F-4D97-AF65-F5344CB8AC3E}">
        <p14:creationId xmlns:p14="http://schemas.microsoft.com/office/powerpoint/2010/main" val="74665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ângulo 12"/>
          <p:cNvSpPr/>
          <p:nvPr/>
        </p:nvSpPr>
        <p:spPr>
          <a:xfrm>
            <a:off x="107504" y="836712"/>
            <a:ext cx="8928992" cy="52565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 8"/>
          <p:cNvSpPr/>
          <p:nvPr/>
        </p:nvSpPr>
        <p:spPr>
          <a:xfrm>
            <a:off x="107504" y="44624"/>
            <a:ext cx="842493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PROJETO </a:t>
            </a:r>
            <a:r>
              <a:rPr lang="pt-BR" sz="1600" b="1" dirty="0">
                <a:latin typeface="Arial" panose="020B0604020202020204" pitchFamily="34" charset="0"/>
                <a:cs typeface="Arial" panose="020B0604020202020204" pitchFamily="34" charset="0"/>
              </a:rPr>
              <a:t>PLATAFORMA DIGITAL 4.0</a:t>
            </a:r>
          </a:p>
          <a:p>
            <a:r>
              <a:rPr lang="pt-BR" sz="900" b="1" dirty="0">
                <a:latin typeface="Arial" panose="020B0604020202020204" pitchFamily="34" charset="0"/>
                <a:cs typeface="Arial" panose="020B0604020202020204" pitchFamily="34" charset="0"/>
              </a:rPr>
              <a:t>Coordenação Geral de Implantação do Complexo Industrial de Biotecnologia em Saúde - CIBS.</a:t>
            </a:r>
          </a:p>
          <a:p>
            <a:endParaRPr lang="pt-B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2555776" y="2162436"/>
            <a:ext cx="6048672" cy="235449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1" indent="-285750" algn="just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§"/>
              <a:tabLst>
                <a:tab pos="540385" algn="l"/>
              </a:tabLst>
            </a:pPr>
            <a:r>
              <a:rPr lang="pt-BR" sz="1400" dirty="0" smtClean="0"/>
              <a:t>01 (uma) </a:t>
            </a:r>
            <a:r>
              <a:rPr lang="pt-BR" sz="1400" dirty="0"/>
              <a:t>linha de envase e liofilização em isolador contendo </a:t>
            </a:r>
            <a:r>
              <a:rPr lang="pt-BR" sz="1400" dirty="0" smtClean="0"/>
              <a:t>04 (quatro) </a:t>
            </a:r>
            <a:r>
              <a:rPr lang="pt-BR" sz="1400" dirty="0" err="1"/>
              <a:t>liofilizadores</a:t>
            </a:r>
            <a:r>
              <a:rPr lang="pt-BR" sz="1400" dirty="0"/>
              <a:t> (LAV1</a:t>
            </a:r>
            <a:r>
              <a:rPr lang="pt-BR" sz="1400" dirty="0" smtClean="0"/>
              <a:t>).</a:t>
            </a:r>
          </a:p>
          <a:p>
            <a:pPr lvl="1" indent="-285750" algn="just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§"/>
              <a:tabLst>
                <a:tab pos="540385" algn="l"/>
              </a:tabLst>
            </a:pPr>
            <a:endParaRPr lang="pt-BR" sz="1400" dirty="0" smtClean="0"/>
          </a:p>
          <a:p>
            <a:pPr lvl="1" indent="-285750" algn="just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§"/>
              <a:tabLst>
                <a:tab pos="540385" algn="l"/>
              </a:tabLst>
            </a:pPr>
            <a:r>
              <a:rPr lang="pt-BR" sz="1400" dirty="0" smtClean="0"/>
              <a:t>Local: </a:t>
            </a:r>
            <a:r>
              <a:rPr lang="pt-BR" sz="1400" dirty="0"/>
              <a:t>P</a:t>
            </a:r>
            <a:r>
              <a:rPr lang="pt-BR" sz="1400" dirty="0" smtClean="0"/>
              <a:t>rédio </a:t>
            </a:r>
            <a:r>
              <a:rPr lang="pt-BR" sz="1400" dirty="0"/>
              <a:t>de produção (006) do </a:t>
            </a:r>
            <a:r>
              <a:rPr lang="pt-BR" sz="1400" dirty="0" smtClean="0"/>
              <a:t>Complexo </a:t>
            </a:r>
            <a:r>
              <a:rPr lang="pt-BR" sz="1400" dirty="0"/>
              <a:t>Industrial de Biotecnologia em </a:t>
            </a:r>
            <a:r>
              <a:rPr lang="pt-BR" sz="1400" dirty="0" smtClean="0"/>
              <a:t>Saúde – CIBS - </a:t>
            </a:r>
            <a:r>
              <a:rPr lang="pt-BR" sz="1400" dirty="0" err="1" smtClean="0"/>
              <a:t>Bio-Manguinhos</a:t>
            </a:r>
            <a:r>
              <a:rPr lang="pt-BR" sz="1400" dirty="0" smtClean="0"/>
              <a:t> </a:t>
            </a:r>
            <a:r>
              <a:rPr lang="pt-BR" sz="1400" dirty="0"/>
              <a:t>(RJ/Santa Cruz). </a:t>
            </a:r>
            <a:endParaRPr lang="pt-BR" sz="1400" dirty="0" smtClean="0"/>
          </a:p>
          <a:p>
            <a:pPr lvl="1" indent="-285750" algn="just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§"/>
              <a:tabLst>
                <a:tab pos="540385" algn="l"/>
              </a:tabLst>
            </a:pPr>
            <a:endParaRPr lang="pt-BR" sz="1400" dirty="0"/>
          </a:p>
          <a:p>
            <a:pPr lvl="1" indent="-285750" algn="just">
              <a:lnSpc>
                <a:spcPct val="150000"/>
              </a:lnSpc>
              <a:buClr>
                <a:srgbClr val="FFC000"/>
              </a:buClr>
              <a:buFont typeface="Wingdings" panose="05000000000000000000" pitchFamily="2" charset="2"/>
              <a:buChar char="§"/>
              <a:tabLst>
                <a:tab pos="540385" algn="l"/>
              </a:tabLst>
            </a:pPr>
            <a:r>
              <a:rPr lang="pt-BR" sz="1400" dirty="0" smtClean="0"/>
              <a:t>Prazo: 24 meses.</a:t>
            </a:r>
            <a:endParaRPr lang="pt-BR" sz="1400" dirty="0"/>
          </a:p>
        </p:txBody>
      </p:sp>
      <p:sp>
        <p:nvSpPr>
          <p:cNvPr id="11" name="Retângulo 10"/>
          <p:cNvSpPr/>
          <p:nvPr/>
        </p:nvSpPr>
        <p:spPr>
          <a:xfrm>
            <a:off x="2555776" y="1598914"/>
            <a:ext cx="6048672" cy="584775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1600" dirty="0" smtClean="0">
                <a:solidFill>
                  <a:schemeClr val="bg1"/>
                </a:solidFill>
              </a:rPr>
              <a:t>Simulação </a:t>
            </a:r>
            <a:r>
              <a:rPr lang="pt-BR" sz="1600" dirty="0">
                <a:solidFill>
                  <a:schemeClr val="bg1"/>
                </a:solidFill>
              </a:rPr>
              <a:t>de uma linha de produção </a:t>
            </a:r>
            <a:r>
              <a:rPr lang="pt-BR" sz="1600" dirty="0" smtClean="0">
                <a:solidFill>
                  <a:schemeClr val="bg1"/>
                </a:solidFill>
              </a:rPr>
              <a:t>do                                                                         </a:t>
            </a:r>
            <a:r>
              <a:rPr lang="pt-BR" sz="1600" dirty="0">
                <a:solidFill>
                  <a:schemeClr val="bg1"/>
                </a:solidFill>
              </a:rPr>
              <a:t>Complexo Industrial de Biotecnologia em Saúde – </a:t>
            </a:r>
            <a:r>
              <a:rPr lang="pt-BR" sz="1600" dirty="0" smtClean="0">
                <a:solidFill>
                  <a:schemeClr val="bg1"/>
                </a:solidFill>
              </a:rPr>
              <a:t>CIBS.</a:t>
            </a:r>
            <a:endParaRPr lang="pt-BR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tângulo 11"/>
          <p:cNvSpPr/>
          <p:nvPr/>
        </p:nvSpPr>
        <p:spPr>
          <a:xfrm>
            <a:off x="298555" y="926730"/>
            <a:ext cx="2274277" cy="4648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  <a:buClr>
                <a:srgbClr val="FFC000"/>
              </a:buClr>
              <a:tabLst>
                <a:tab pos="540385" algn="l"/>
              </a:tabLst>
            </a:pPr>
            <a:r>
              <a:rPr lang="pt-BR" b="1" dirty="0"/>
              <a:t>CENÁRIO ESCOLHIDO:</a:t>
            </a:r>
            <a:endParaRPr lang="pt-BR" b="1" dirty="0"/>
          </a:p>
        </p:txBody>
      </p:sp>
      <p:pic>
        <p:nvPicPr>
          <p:cNvPr id="14" name="Imagem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4368" y="6165304"/>
            <a:ext cx="1165566" cy="546151"/>
          </a:xfrm>
          <a:prstGeom prst="rect">
            <a:avLst/>
          </a:prstGeom>
        </p:spPr>
      </p:pic>
      <p:sp>
        <p:nvSpPr>
          <p:cNvPr id="15" name="CaixaDeTexto 14"/>
          <p:cNvSpPr txBox="1"/>
          <p:nvPr/>
        </p:nvSpPr>
        <p:spPr>
          <a:xfrm>
            <a:off x="611560" y="6284490"/>
            <a:ext cx="33486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/>
              <a:t>Hub de Tecnologia e Inovação Industrial 4.0</a:t>
            </a:r>
          </a:p>
        </p:txBody>
      </p:sp>
    </p:spTree>
    <p:extLst>
      <p:ext uri="{BB962C8B-B14F-4D97-AF65-F5344CB8AC3E}">
        <p14:creationId xmlns:p14="http://schemas.microsoft.com/office/powerpoint/2010/main" val="3136950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0" y="1800687"/>
            <a:ext cx="9144000" cy="420929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9" name="Retângulo 8"/>
          <p:cNvSpPr/>
          <p:nvPr/>
        </p:nvSpPr>
        <p:spPr>
          <a:xfrm>
            <a:off x="107504" y="73575"/>
            <a:ext cx="842493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PROJETO </a:t>
            </a:r>
            <a:r>
              <a:rPr lang="pt-BR" sz="1600" b="1" dirty="0">
                <a:latin typeface="Arial" panose="020B0604020202020204" pitchFamily="34" charset="0"/>
                <a:cs typeface="Arial" panose="020B0604020202020204" pitchFamily="34" charset="0"/>
              </a:rPr>
              <a:t>PLATAFORMA DIGITAL 4.0</a:t>
            </a:r>
          </a:p>
          <a:p>
            <a:r>
              <a:rPr lang="pt-BR" sz="900" b="1" dirty="0">
                <a:latin typeface="Arial" panose="020B0604020202020204" pitchFamily="34" charset="0"/>
                <a:cs typeface="Arial" panose="020B0604020202020204" pitchFamily="34" charset="0"/>
              </a:rPr>
              <a:t>Coordenação Geral de Implantação do Complexo Industrial de Biotecnologia em Saúde - CIBS.</a:t>
            </a:r>
          </a:p>
          <a:p>
            <a:endParaRPr lang="pt-B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tângulo 11"/>
          <p:cNvSpPr/>
          <p:nvPr/>
        </p:nvSpPr>
        <p:spPr>
          <a:xfrm>
            <a:off x="251520" y="1292856"/>
            <a:ext cx="2266326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  <a:buClr>
                <a:srgbClr val="FFC000"/>
              </a:buClr>
              <a:tabLst>
                <a:tab pos="540385" algn="l"/>
              </a:tabLst>
            </a:pPr>
            <a:r>
              <a:rPr lang="pt-BR" b="1" dirty="0" smtClean="0"/>
              <a:t>PLANO DE TRABALHO</a:t>
            </a:r>
            <a:endParaRPr lang="pt-BR" b="1" dirty="0"/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287734941"/>
              </p:ext>
            </p:extLst>
          </p:nvPr>
        </p:nvGraphicFramePr>
        <p:xfrm>
          <a:off x="395536" y="1813272"/>
          <a:ext cx="820891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tângulo 2"/>
          <p:cNvSpPr/>
          <p:nvPr/>
        </p:nvSpPr>
        <p:spPr>
          <a:xfrm>
            <a:off x="0" y="963905"/>
            <a:ext cx="9144000" cy="338554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1600" dirty="0">
                <a:solidFill>
                  <a:schemeClr val="bg1"/>
                </a:solidFill>
              </a:rPr>
              <a:t>Simulação de uma linha de produção </a:t>
            </a:r>
            <a:r>
              <a:rPr lang="pt-BR" sz="1600" dirty="0" smtClean="0">
                <a:solidFill>
                  <a:schemeClr val="bg1"/>
                </a:solidFill>
              </a:rPr>
              <a:t>do </a:t>
            </a:r>
            <a:r>
              <a:rPr lang="pt-BR" sz="1600" dirty="0">
                <a:solidFill>
                  <a:schemeClr val="bg1"/>
                </a:solidFill>
              </a:rPr>
              <a:t>Complexo Industrial de Biotecnologia em Saúde – CIBS</a:t>
            </a:r>
            <a:r>
              <a:rPr lang="pt-BR" sz="1600" dirty="0" smtClean="0">
                <a:solidFill>
                  <a:schemeClr val="bg1"/>
                </a:solidFill>
              </a:rPr>
              <a:t>.</a:t>
            </a:r>
            <a:endParaRPr lang="pt-BR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Conector de seta reta 4"/>
          <p:cNvCxnSpPr/>
          <p:nvPr/>
        </p:nvCxnSpPr>
        <p:spPr>
          <a:xfrm>
            <a:off x="350976" y="5733256"/>
            <a:ext cx="8352928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ixaDeTexto 13"/>
          <p:cNvSpPr txBox="1"/>
          <p:nvPr/>
        </p:nvSpPr>
        <p:spPr>
          <a:xfrm>
            <a:off x="7668344" y="5640650"/>
            <a:ext cx="8707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 smtClean="0"/>
              <a:t>24 meses</a:t>
            </a:r>
            <a:endParaRPr lang="pt-BR" sz="1400" dirty="0"/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84368" y="6165304"/>
            <a:ext cx="1165566" cy="546151"/>
          </a:xfrm>
          <a:prstGeom prst="rect">
            <a:avLst/>
          </a:prstGeom>
        </p:spPr>
      </p:pic>
      <p:sp>
        <p:nvSpPr>
          <p:cNvPr id="16" name="CaixaDeTexto 15"/>
          <p:cNvSpPr txBox="1"/>
          <p:nvPr/>
        </p:nvSpPr>
        <p:spPr>
          <a:xfrm>
            <a:off x="611560" y="6284490"/>
            <a:ext cx="33486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/>
              <a:t>Hub de Tecnologia e Inovação Industrial 4.0</a:t>
            </a:r>
          </a:p>
        </p:txBody>
      </p:sp>
    </p:spTree>
    <p:extLst>
      <p:ext uri="{BB962C8B-B14F-4D97-AF65-F5344CB8AC3E}">
        <p14:creationId xmlns:p14="http://schemas.microsoft.com/office/powerpoint/2010/main" val="74320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>
          <a:xfrm>
            <a:off x="1" y="987748"/>
            <a:ext cx="9153729" cy="5249564"/>
          </a:xfrm>
          <a:prstGeom prst="rect">
            <a:avLst/>
          </a:prstGeom>
          <a:solidFill>
            <a:schemeClr val="accent1">
              <a:lumMod val="20000"/>
              <a:lumOff val="80000"/>
              <a:alpha val="3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 8"/>
          <p:cNvSpPr/>
          <p:nvPr/>
        </p:nvSpPr>
        <p:spPr>
          <a:xfrm>
            <a:off x="-2252" y="893912"/>
            <a:ext cx="9144000" cy="230832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endParaRPr lang="pt-BR" sz="9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2423968" y="840051"/>
            <a:ext cx="2883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>
                <a:solidFill>
                  <a:schemeClr val="bg1"/>
                </a:solidFill>
              </a:rPr>
              <a:t>MONITORAMENTO E CONTROLE</a:t>
            </a:r>
          </a:p>
        </p:txBody>
      </p:sp>
      <p:pic>
        <p:nvPicPr>
          <p:cNvPr id="7" name="image9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176426" y="1558065"/>
            <a:ext cx="5331678" cy="3599127"/>
          </a:xfrm>
          <a:prstGeom prst="rect">
            <a:avLst/>
          </a:prstGeom>
          <a:ln/>
        </p:spPr>
      </p:pic>
      <p:sp>
        <p:nvSpPr>
          <p:cNvPr id="2" name="Retângulo 1"/>
          <p:cNvSpPr/>
          <p:nvPr/>
        </p:nvSpPr>
        <p:spPr>
          <a:xfrm>
            <a:off x="5207606" y="1650049"/>
            <a:ext cx="377991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lnSpc>
                <a:spcPct val="150000"/>
              </a:lnSpc>
            </a:pPr>
            <a:r>
              <a:rPr lang="pt-BR" sz="11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O </a:t>
            </a:r>
            <a:r>
              <a:rPr lang="pt-BR" sz="1100" dirty="0">
                <a:latin typeface="Arial" panose="020B0604020202020204" pitchFamily="34" charset="0"/>
                <a:ea typeface="Arial" panose="020B0604020202020204" pitchFamily="34" charset="0"/>
              </a:rPr>
              <a:t>projeto será controlado a partir de medições semanais, onde o </a:t>
            </a:r>
            <a:r>
              <a:rPr lang="pt-BR" sz="11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trabalho pode ser inspecionado e medido </a:t>
            </a:r>
            <a:r>
              <a:rPr lang="pt-BR" sz="1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frequentemente e planejamento </a:t>
            </a:r>
            <a:r>
              <a:rPr lang="pt-BR" sz="11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(adaptável), de forma a melhorar a produtividade e qualidade do serviço </a:t>
            </a:r>
            <a:r>
              <a:rPr lang="pt-BR" sz="11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prestado, sendo que a equipe da </a:t>
            </a:r>
            <a:r>
              <a:rPr lang="pt-BR" sz="11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ABDI </a:t>
            </a:r>
            <a:r>
              <a:rPr lang="pt-BR" sz="1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pode participar do monitoramento e controle e inspecionar a qualquer momento da vigência do </a:t>
            </a:r>
            <a:r>
              <a:rPr lang="pt-BR" sz="11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contrato.</a:t>
            </a:r>
            <a:endParaRPr lang="pt-BR" sz="12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107177" y="5205989"/>
            <a:ext cx="73001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/>
              <a:t>NÍVEIS DE APROVAÇÃO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200" dirty="0"/>
              <a:t>COORDENAÇÃO GERAL DE IMPLANTAÇÃO DO COMPLEXO INDUSTRIAL DE BIOTECNOLOGIA EM SAÚDE – CIBS.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200" dirty="0"/>
              <a:t>GESTOR DO CONTRATO.</a:t>
            </a: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4368" y="6267225"/>
            <a:ext cx="1165566" cy="546151"/>
          </a:xfrm>
          <a:prstGeom prst="rect">
            <a:avLst/>
          </a:prstGeom>
        </p:spPr>
      </p:pic>
      <p:sp>
        <p:nvSpPr>
          <p:cNvPr id="12" name="CaixaDeTexto 11"/>
          <p:cNvSpPr txBox="1"/>
          <p:nvPr/>
        </p:nvSpPr>
        <p:spPr>
          <a:xfrm>
            <a:off x="611560" y="6386411"/>
            <a:ext cx="33486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/>
              <a:t>Hub de Tecnologia e Inovação Industrial 4.0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107504" y="28352"/>
            <a:ext cx="842493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PROJETO </a:t>
            </a:r>
            <a:r>
              <a:rPr lang="pt-BR" sz="1600" b="1" dirty="0">
                <a:latin typeface="Arial" panose="020B0604020202020204" pitchFamily="34" charset="0"/>
                <a:cs typeface="Arial" panose="020B0604020202020204" pitchFamily="34" charset="0"/>
              </a:rPr>
              <a:t>PLATAFORMA DIGITAL 4.0</a:t>
            </a:r>
          </a:p>
          <a:p>
            <a:r>
              <a:rPr lang="pt-BR" sz="900" b="1" dirty="0">
                <a:latin typeface="Arial" panose="020B0604020202020204" pitchFamily="34" charset="0"/>
                <a:cs typeface="Arial" panose="020B0604020202020204" pitchFamily="34" charset="0"/>
              </a:rPr>
              <a:t>Coordenação Geral de Implantação do Complexo Industrial de Biotecnologia em Saúde - CIBS.</a:t>
            </a:r>
          </a:p>
          <a:p>
            <a:endParaRPr lang="pt-B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143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0" y="2562994"/>
            <a:ext cx="2771775" cy="1442070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60000"/>
              </a:spcBef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60000"/>
              </a:spcBef>
              <a:buChar char="–"/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60000"/>
              </a:spcBef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60000"/>
              </a:spcBef>
              <a:buChar char="–"/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60000"/>
              </a:spcBef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pt-BR" altLang="pt-BR" sz="1800" b="0"/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0" y="2562994"/>
            <a:ext cx="684213" cy="835025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60000"/>
              </a:spcBef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60000"/>
              </a:spcBef>
              <a:buChar char="–"/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60000"/>
              </a:spcBef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60000"/>
              </a:spcBef>
              <a:buChar char="–"/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60000"/>
              </a:spcBef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pt-BR" altLang="pt-BR" sz="1800" b="0"/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684213" y="2562994"/>
            <a:ext cx="935037" cy="835025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60000"/>
              </a:spcBef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60000"/>
              </a:spcBef>
              <a:buChar char="–"/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60000"/>
              </a:spcBef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60000"/>
              </a:spcBef>
              <a:buChar char="–"/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60000"/>
              </a:spcBef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pt-BR" altLang="pt-BR" sz="1800" b="0"/>
          </a:p>
        </p:txBody>
      </p:sp>
      <p:sp>
        <p:nvSpPr>
          <p:cNvPr id="9" name="Rectangle 14"/>
          <p:cNvSpPr>
            <a:spLocks noChangeArrowheads="1"/>
          </p:cNvSpPr>
          <p:nvPr/>
        </p:nvSpPr>
        <p:spPr bwMode="auto">
          <a:xfrm>
            <a:off x="2771775" y="2562994"/>
            <a:ext cx="6372225" cy="1442070"/>
          </a:xfrm>
          <a:prstGeom prst="rect">
            <a:avLst/>
          </a:prstGeom>
          <a:gradFill rotWithShape="1">
            <a:gsLst>
              <a:gs pos="0">
                <a:srgbClr val="4D4D4D"/>
              </a:gs>
              <a:gs pos="100000">
                <a:srgbClr val="0000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60000"/>
              </a:spcBef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60000"/>
              </a:spcBef>
              <a:buChar char="–"/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60000"/>
              </a:spcBef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60000"/>
              </a:spcBef>
              <a:buChar char="–"/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60000"/>
              </a:spcBef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pt-BR" altLang="pt-BR" sz="1800" b="0"/>
          </a:p>
        </p:txBody>
      </p:sp>
      <p:sp>
        <p:nvSpPr>
          <p:cNvPr id="10" name="Rectangle 15"/>
          <p:cNvSpPr>
            <a:spLocks noChangeArrowheads="1"/>
          </p:cNvSpPr>
          <p:nvPr/>
        </p:nvSpPr>
        <p:spPr bwMode="auto">
          <a:xfrm>
            <a:off x="0" y="2204219"/>
            <a:ext cx="9144000" cy="360363"/>
          </a:xfrm>
          <a:prstGeom prst="rect">
            <a:avLst/>
          </a:prstGeom>
          <a:solidFill>
            <a:srgbClr val="33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60000"/>
              </a:spcBef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60000"/>
              </a:spcBef>
              <a:buChar char="–"/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60000"/>
              </a:spcBef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60000"/>
              </a:spcBef>
              <a:buChar char="–"/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60000"/>
              </a:spcBef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pt-BR" altLang="pt-BR" sz="1800" b="0"/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2771775" y="2562994"/>
            <a:ext cx="6480745" cy="112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60000"/>
              </a:spcBef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60000"/>
              </a:spcBef>
              <a:buChar char="–"/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60000"/>
              </a:spcBef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60000"/>
              </a:spcBef>
              <a:buChar char="–"/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60000"/>
              </a:spcBef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pt-BR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PROJETO </a:t>
            </a:r>
            <a:r>
              <a:rPr lang="pt-BR" sz="1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PLATAFORMA DIGITAL </a:t>
            </a:r>
            <a:r>
              <a:rPr lang="pt-BR" sz="16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4.0.</a:t>
            </a:r>
          </a:p>
          <a:p>
            <a:pPr>
              <a:buNone/>
            </a:pPr>
            <a:r>
              <a:rPr lang="pt-BR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Participação Especial - ANVISA</a:t>
            </a:r>
          </a:p>
          <a:p>
            <a:pPr>
              <a:buNone/>
            </a:pPr>
            <a:r>
              <a:rPr lang="pt-BR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(Proposta) Agenda / Plano de trabalho.</a:t>
            </a:r>
            <a:endParaRPr lang="pt-BR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tângulo 11"/>
          <p:cNvSpPr/>
          <p:nvPr/>
        </p:nvSpPr>
        <p:spPr>
          <a:xfrm>
            <a:off x="107504" y="28352"/>
            <a:ext cx="842493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PROJETO </a:t>
            </a:r>
            <a:r>
              <a:rPr lang="pt-BR" sz="1600" b="1" dirty="0">
                <a:latin typeface="Arial" panose="020B0604020202020204" pitchFamily="34" charset="0"/>
                <a:cs typeface="Arial" panose="020B0604020202020204" pitchFamily="34" charset="0"/>
              </a:rPr>
              <a:t>PLATAFORMA DIGITAL 4.0</a:t>
            </a:r>
          </a:p>
          <a:p>
            <a:r>
              <a:rPr lang="pt-BR" sz="900" b="1" dirty="0">
                <a:latin typeface="Arial" panose="020B0604020202020204" pitchFamily="34" charset="0"/>
                <a:cs typeface="Arial" panose="020B0604020202020204" pitchFamily="34" charset="0"/>
              </a:rPr>
              <a:t>Coordenação Geral de Implantação do Complexo Industrial de Biotecnologia em Saúde - CIBS.</a:t>
            </a:r>
          </a:p>
          <a:p>
            <a:endParaRPr lang="pt-B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6586" y="3284029"/>
            <a:ext cx="613260" cy="54847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3" name="CaixaDeTexto 12"/>
          <p:cNvSpPr txBox="1"/>
          <p:nvPr/>
        </p:nvSpPr>
        <p:spPr>
          <a:xfrm>
            <a:off x="611560" y="6284490"/>
            <a:ext cx="33486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/>
              <a:t>Hub de Tecnologia e Inovação Industrial 4.0</a:t>
            </a:r>
          </a:p>
        </p:txBody>
      </p:sp>
    </p:spTree>
    <p:extLst>
      <p:ext uri="{BB962C8B-B14F-4D97-AF65-F5344CB8AC3E}">
        <p14:creationId xmlns:p14="http://schemas.microsoft.com/office/powerpoint/2010/main" val="361097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>
            <a:extLst>
              <a:ext uri="{FF2B5EF4-FFF2-40B4-BE49-F238E27FC236}">
                <a16:creationId xmlns:a16="http://schemas.microsoft.com/office/drawing/2014/main" xmlns="" id="{B2B747EC-D841-4E10-B5EE-A6FCE2F2DE8B}"/>
              </a:ext>
            </a:extLst>
          </p:cNvPr>
          <p:cNvSpPr/>
          <p:nvPr/>
        </p:nvSpPr>
        <p:spPr>
          <a:xfrm>
            <a:off x="0" y="476672"/>
            <a:ext cx="9143999" cy="307777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1400" dirty="0" smtClean="0">
                <a:solidFill>
                  <a:schemeClr val="bg1"/>
                </a:solidFill>
              </a:rPr>
              <a:t>(PROPOSTA) AGENDA DE REUNIÕES ANVISA – ACOMPANHAMENTO DO PROJETO PLATAFORMA DIGITAL 4.0</a:t>
            </a:r>
            <a:endParaRPr lang="pt-BR" sz="1400" dirty="0">
              <a:solidFill>
                <a:schemeClr val="bg1"/>
              </a:solidFill>
            </a:endParaRPr>
          </a:p>
        </p:txBody>
      </p:sp>
      <p:graphicFrame>
        <p:nvGraphicFramePr>
          <p:cNvPr id="7" name="Tabela 7">
            <a:extLst>
              <a:ext uri="{FF2B5EF4-FFF2-40B4-BE49-F238E27FC236}">
                <a16:creationId xmlns:a16="http://schemas.microsoft.com/office/drawing/2014/main" xmlns="" id="{BF5721A2-C27B-414B-A801-9F70EBDE64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0963958"/>
              </p:ext>
            </p:extLst>
          </p:nvPr>
        </p:nvGraphicFramePr>
        <p:xfrm>
          <a:off x="0" y="773996"/>
          <a:ext cx="9143999" cy="61120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0260">
                  <a:extLst>
                    <a:ext uri="{9D8B030D-6E8A-4147-A177-3AD203B41FA5}">
                      <a16:colId xmlns:a16="http://schemas.microsoft.com/office/drawing/2014/main" xmlns="" val="2395663361"/>
                    </a:ext>
                  </a:extLst>
                </a:gridCol>
                <a:gridCol w="1292086">
                  <a:extLst>
                    <a:ext uri="{9D8B030D-6E8A-4147-A177-3AD203B41FA5}">
                      <a16:colId xmlns:a16="http://schemas.microsoft.com/office/drawing/2014/main" xmlns="" val="3843296616"/>
                    </a:ext>
                  </a:extLst>
                </a:gridCol>
                <a:gridCol w="1391479">
                  <a:extLst>
                    <a:ext uri="{9D8B030D-6E8A-4147-A177-3AD203B41FA5}">
                      <a16:colId xmlns:a16="http://schemas.microsoft.com/office/drawing/2014/main" xmlns="" val="1631206206"/>
                    </a:ext>
                  </a:extLst>
                </a:gridCol>
                <a:gridCol w="1321756">
                  <a:extLst>
                    <a:ext uri="{9D8B030D-6E8A-4147-A177-3AD203B41FA5}">
                      <a16:colId xmlns:a16="http://schemas.microsoft.com/office/drawing/2014/main" xmlns="" val="1724064106"/>
                    </a:ext>
                  </a:extLst>
                </a:gridCol>
                <a:gridCol w="1774209">
                  <a:extLst>
                    <a:ext uri="{9D8B030D-6E8A-4147-A177-3AD203B41FA5}">
                      <a16:colId xmlns:a16="http://schemas.microsoft.com/office/drawing/2014/main" xmlns="" val="3851367926"/>
                    </a:ext>
                  </a:extLst>
                </a:gridCol>
                <a:gridCol w="1774209">
                  <a:extLst>
                    <a:ext uri="{9D8B030D-6E8A-4147-A177-3AD203B41FA5}">
                      <a16:colId xmlns:a16="http://schemas.microsoft.com/office/drawing/2014/main" xmlns="" val="2986890529"/>
                    </a:ext>
                  </a:extLst>
                </a:gridCol>
              </a:tblGrid>
              <a:tr h="566772">
                <a:tc>
                  <a:txBody>
                    <a:bodyPr/>
                    <a:lstStyle/>
                    <a:p>
                      <a:r>
                        <a:rPr lang="pt-BR" sz="1800" dirty="0"/>
                        <a:t>FASES</a:t>
                      </a:r>
                      <a:endParaRPr lang="pt-BR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200" dirty="0"/>
                        <a:t>Set/20 </a:t>
                      </a:r>
                    </a:p>
                    <a:p>
                      <a:r>
                        <a:rPr lang="pt-BR" sz="1050" dirty="0"/>
                        <a:t> </a:t>
                      </a:r>
                      <a:r>
                        <a:rPr lang="pt-BR" sz="1050" dirty="0" smtClean="0"/>
                        <a:t>- 1ª </a:t>
                      </a:r>
                      <a:r>
                        <a:rPr lang="pt-BR" sz="1050" dirty="0"/>
                        <a:t>Reunião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200" dirty="0"/>
                        <a:t>Out/20</a:t>
                      </a:r>
                    </a:p>
                    <a:p>
                      <a:r>
                        <a:rPr lang="pt-BR" sz="1050" dirty="0" smtClean="0"/>
                        <a:t>- 2ª </a:t>
                      </a:r>
                      <a:r>
                        <a:rPr lang="pt-BR" sz="1050" dirty="0"/>
                        <a:t>Reunião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200" dirty="0" err="1"/>
                        <a:t>Nov</a:t>
                      </a:r>
                      <a:r>
                        <a:rPr lang="pt-BR" sz="1200" dirty="0"/>
                        <a:t>/20</a:t>
                      </a:r>
                    </a:p>
                    <a:p>
                      <a:r>
                        <a:rPr lang="pt-BR" sz="1050" dirty="0" smtClean="0"/>
                        <a:t>- 3ª </a:t>
                      </a:r>
                      <a:r>
                        <a:rPr lang="pt-BR" sz="1050" dirty="0"/>
                        <a:t>e 4ª Reuniões</a:t>
                      </a:r>
                    </a:p>
                    <a:p>
                      <a:endParaRPr lang="pt-BR" sz="1050" dirty="0"/>
                    </a:p>
                    <a:p>
                      <a:endParaRPr lang="pt-BR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200" dirty="0"/>
                        <a:t>Dez/20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050" dirty="0"/>
                        <a:t> </a:t>
                      </a:r>
                      <a:r>
                        <a:rPr lang="pt-BR" sz="1200" dirty="0"/>
                        <a:t>2021 - 2023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21272593"/>
                  </a:ext>
                </a:extLst>
              </a:tr>
              <a:tr h="353207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000" b="1" dirty="0"/>
                        <a:t>FASE 1 </a:t>
                      </a:r>
                      <a:endParaRPr lang="pt-BR" sz="1000" b="1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000" b="1" dirty="0" smtClean="0"/>
                        <a:t>Iteração </a:t>
                      </a:r>
                      <a:r>
                        <a:rPr lang="pt-BR" sz="1000" b="1" dirty="0"/>
                        <a:t>com ANVISA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900" dirty="0"/>
                        <a:t>- Avaliação do Projeto </a:t>
                      </a:r>
                      <a:r>
                        <a:rPr lang="pt-BR" sz="900" dirty="0" smtClean="0"/>
                        <a:t>Básico/ planejamento </a:t>
                      </a:r>
                      <a:r>
                        <a:rPr lang="pt-BR" sz="900" dirty="0"/>
                        <a:t>da </a:t>
                      </a:r>
                      <a:r>
                        <a:rPr lang="pt-BR" sz="900" dirty="0" smtClean="0"/>
                        <a:t>contratação.</a:t>
                      </a:r>
                      <a:endParaRPr lang="pt-BR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sz="1000" dirty="0"/>
                    </a:p>
                    <a:p>
                      <a:endParaRPr lang="pt-BR" sz="1000" dirty="0"/>
                    </a:p>
                    <a:p>
                      <a:pPr algn="ctr"/>
                      <a:r>
                        <a:rPr lang="pt-BR" sz="1000" b="1" dirty="0"/>
                        <a:t>1a reunião </a:t>
                      </a:r>
                      <a:r>
                        <a:rPr lang="pt-BR" sz="1000" b="1" dirty="0" smtClean="0"/>
                        <a:t>ANVISA - </a:t>
                      </a:r>
                      <a:r>
                        <a:rPr lang="pt-BR" sz="1000" b="1" dirty="0"/>
                        <a:t>17/09/2020 </a:t>
                      </a:r>
                    </a:p>
                    <a:p>
                      <a:endParaRPr lang="pt-BR" sz="1000" dirty="0"/>
                    </a:p>
                    <a:p>
                      <a:r>
                        <a:rPr lang="pt-BR" sz="900" dirty="0"/>
                        <a:t>Pauta: 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pt-BR" sz="900" dirty="0" smtClean="0"/>
                        <a:t>Visão </a:t>
                      </a:r>
                      <a:r>
                        <a:rPr lang="pt-BR" sz="900" dirty="0"/>
                        <a:t>geral do andamento do </a:t>
                      </a:r>
                      <a:r>
                        <a:rPr lang="pt-BR" sz="900" dirty="0" smtClean="0"/>
                        <a:t>CIBS/NCPFI.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pt-BR" sz="900" dirty="0" smtClean="0"/>
                        <a:t>Convite </a:t>
                      </a:r>
                      <a:r>
                        <a:rPr lang="pt-BR" sz="900" dirty="0"/>
                        <a:t>a Anvisa para participar do projeto - CIBS/Indústria 4.0 - Projeto Plataforma Digital 4.0 - Convênio </a:t>
                      </a:r>
                      <a:r>
                        <a:rPr lang="pt-BR" sz="900" dirty="0" smtClean="0"/>
                        <a:t>ABDI-</a:t>
                      </a:r>
                      <a:r>
                        <a:rPr lang="pt-BR" sz="900" dirty="0" err="1" smtClean="0"/>
                        <a:t>Fiotec</a:t>
                      </a:r>
                      <a:r>
                        <a:rPr lang="pt-BR" sz="900" dirty="0" smtClean="0"/>
                        <a:t>-Fiocruz.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pt-BR" sz="900" dirty="0" smtClean="0"/>
                        <a:t>Debates</a:t>
                      </a:r>
                      <a:r>
                        <a:rPr lang="pt-BR" sz="900" dirty="0"/>
                        <a:t>.</a:t>
                      </a:r>
                    </a:p>
                    <a:p>
                      <a:endParaRPr lang="pt-B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sz="1000" dirty="0"/>
                    </a:p>
                    <a:p>
                      <a:endParaRPr lang="pt-BR" sz="1000" dirty="0"/>
                    </a:p>
                    <a:p>
                      <a:pPr algn="ctr"/>
                      <a:r>
                        <a:rPr lang="pt-BR" sz="1000" b="1" dirty="0"/>
                        <a:t>2a reunião </a:t>
                      </a:r>
                      <a:r>
                        <a:rPr lang="pt-BR" sz="1000" b="1" dirty="0" smtClean="0"/>
                        <a:t>ANVISA - </a:t>
                      </a:r>
                      <a:r>
                        <a:rPr lang="pt-BR" sz="1000" b="1" dirty="0"/>
                        <a:t>01/10/2020</a:t>
                      </a:r>
                    </a:p>
                    <a:p>
                      <a:endParaRPr lang="pt-BR" sz="1000" dirty="0"/>
                    </a:p>
                    <a:p>
                      <a:r>
                        <a:rPr lang="pt-BR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Pauta:</a:t>
                      </a:r>
                    </a:p>
                    <a:p>
                      <a:r>
                        <a:rPr lang="pt-BR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Apresentação do projeto Plataforma Digital 4.0 (Projeto Básico - Simulação virtual de uma Linha de produção)</a:t>
                      </a:r>
                    </a:p>
                    <a:p>
                      <a:r>
                        <a:rPr lang="pt-BR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Proposição de agenda e pautas p/ reuniões de alinhamento Anvisa (sugestão)</a:t>
                      </a:r>
                    </a:p>
                    <a:p>
                      <a:r>
                        <a:rPr lang="pt-BR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Entrega da documentação do projeto básico </a:t>
                      </a:r>
                      <a:r>
                        <a:rPr lang="pt-BR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p/ avaliação da Anvisa.</a:t>
                      </a:r>
                      <a:endParaRPr lang="pt-BR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t-BR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pt-BR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Debates.</a:t>
                      </a:r>
                      <a:endParaRPr lang="pt-BR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t-B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pt-BR" sz="1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3a reunião </a:t>
                      </a:r>
                      <a:r>
                        <a:rPr lang="pt-BR" sz="1000" b="1" dirty="0" smtClean="0"/>
                        <a:t>ANVISA </a:t>
                      </a:r>
                      <a:r>
                        <a:rPr lang="pt-BR" sz="1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pt-BR" sz="1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05/11/2020</a:t>
                      </a:r>
                    </a:p>
                    <a:p>
                      <a:endParaRPr lang="pt-B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pt-BR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Pauta:</a:t>
                      </a:r>
                    </a:p>
                    <a:p>
                      <a:pPr marL="0" algn="l" defTabSz="914400" rtl="0" eaLnBrk="1" latinLnBrk="0" hangingPunct="1"/>
                      <a:r>
                        <a:rPr lang="pt-BR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Apresentação </a:t>
                      </a:r>
                      <a:r>
                        <a:rPr lang="pt-BR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 avaliação e </a:t>
                      </a:r>
                      <a:r>
                        <a:rPr lang="pt-BR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recomendações da </a:t>
                      </a:r>
                      <a:r>
                        <a:rPr lang="pt-BR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Anvisa.</a:t>
                      </a:r>
                      <a:endParaRPr lang="pt-BR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-171450" algn="l" defTabSz="914400" rtl="0" eaLnBrk="1" latinLnBrk="0" hangingPunct="1">
                        <a:buFontTx/>
                        <a:buChar char="-"/>
                      </a:pPr>
                      <a:r>
                        <a:rPr lang="pt-BR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Debates.</a:t>
                      </a:r>
                      <a:endParaRPr lang="pt-BR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Tx/>
                        <a:buChar char="-"/>
                      </a:pPr>
                      <a:endParaRPr lang="pt-B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pt-BR" sz="1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4a reunião Anvisa – 23/11/2020</a:t>
                      </a:r>
                    </a:p>
                    <a:p>
                      <a:endParaRPr lang="pt-BR" sz="9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t-BR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Pauta</a:t>
                      </a:r>
                      <a:r>
                        <a:rPr lang="pt-BR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r>
                        <a:rPr lang="pt-BR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Debates finais.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pt-B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93080448"/>
                  </a:ext>
                </a:extLst>
              </a:tr>
              <a:tr h="417014">
                <a:tc>
                  <a:txBody>
                    <a:bodyPr/>
                    <a:lstStyle/>
                    <a:p>
                      <a:r>
                        <a:rPr lang="pt-BR" sz="9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CONTRATAÇÃO/</a:t>
                      </a:r>
                      <a:r>
                        <a:rPr lang="pt-BR" sz="9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t-BR" sz="9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LICITAÇÃO</a:t>
                      </a:r>
                      <a:endParaRPr lang="pt-BR" sz="9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81041589"/>
                  </a:ext>
                </a:extLst>
              </a:tr>
              <a:tr h="718919">
                <a:tc>
                  <a:txBody>
                    <a:bodyPr/>
                    <a:lstStyle/>
                    <a:p>
                      <a:r>
                        <a:rPr lang="pt-BR" sz="1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FASE 2 </a:t>
                      </a:r>
                      <a:endParaRPr lang="pt-BR" sz="1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t-BR" sz="1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pt-BR" sz="1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Iteração com ANVISA (continuação)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t-B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t-BR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Pauta:</a:t>
                      </a:r>
                    </a:p>
                    <a:p>
                      <a:r>
                        <a:rPr lang="pt-BR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Confirmação das Agendas.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85782922"/>
                  </a:ext>
                </a:extLst>
              </a:tr>
              <a:tr h="689676">
                <a:tc>
                  <a:txBody>
                    <a:bodyPr/>
                    <a:lstStyle/>
                    <a:p>
                      <a:r>
                        <a:rPr lang="pt-BR" sz="1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Execução do contrato - Prazo: 24M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1910368"/>
                  </a:ext>
                </a:extLst>
              </a:tr>
            </a:tbl>
          </a:graphicData>
        </a:graphic>
      </p:graphicFrame>
      <p:cxnSp>
        <p:nvCxnSpPr>
          <p:cNvPr id="10" name="Conector reto 9">
            <a:extLst>
              <a:ext uri="{FF2B5EF4-FFF2-40B4-BE49-F238E27FC236}">
                <a16:creationId xmlns:a16="http://schemas.microsoft.com/office/drawing/2014/main" xmlns="" id="{83C12615-671C-4AED-9CA4-0FDB79548462}"/>
              </a:ext>
            </a:extLst>
          </p:cNvPr>
          <p:cNvCxnSpPr>
            <a:cxnSpLocks/>
          </p:cNvCxnSpPr>
          <p:nvPr/>
        </p:nvCxnSpPr>
        <p:spPr>
          <a:xfrm>
            <a:off x="1619672" y="1698220"/>
            <a:ext cx="3888432" cy="0"/>
          </a:xfrm>
          <a:prstGeom prst="line">
            <a:avLst/>
          </a:prstGeom>
          <a:ln w="571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írculo: Vazio 11">
            <a:extLst>
              <a:ext uri="{FF2B5EF4-FFF2-40B4-BE49-F238E27FC236}">
                <a16:creationId xmlns:a16="http://schemas.microsoft.com/office/drawing/2014/main" xmlns="" id="{2391A4B4-B3A1-4FF0-BD23-9FF721016020}"/>
              </a:ext>
            </a:extLst>
          </p:cNvPr>
          <p:cNvSpPr/>
          <p:nvPr/>
        </p:nvSpPr>
        <p:spPr>
          <a:xfrm>
            <a:off x="1835696" y="1626212"/>
            <a:ext cx="144016" cy="153308"/>
          </a:xfrm>
          <a:prstGeom prst="donu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3" name="Círculo: Vazio 12">
            <a:extLst>
              <a:ext uri="{FF2B5EF4-FFF2-40B4-BE49-F238E27FC236}">
                <a16:creationId xmlns:a16="http://schemas.microsoft.com/office/drawing/2014/main" xmlns="" id="{28A08B72-94C1-4950-A575-D69EB76BF402}"/>
              </a:ext>
            </a:extLst>
          </p:cNvPr>
          <p:cNvSpPr/>
          <p:nvPr/>
        </p:nvSpPr>
        <p:spPr>
          <a:xfrm>
            <a:off x="2987824" y="1626212"/>
            <a:ext cx="144016" cy="153308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4" name="Círculo: Vazio 13">
            <a:extLst>
              <a:ext uri="{FF2B5EF4-FFF2-40B4-BE49-F238E27FC236}">
                <a16:creationId xmlns:a16="http://schemas.microsoft.com/office/drawing/2014/main" xmlns="" id="{4D819BAC-452A-4204-8F69-D272B57EA06A}"/>
              </a:ext>
            </a:extLst>
          </p:cNvPr>
          <p:cNvSpPr/>
          <p:nvPr/>
        </p:nvSpPr>
        <p:spPr>
          <a:xfrm>
            <a:off x="4355976" y="1626212"/>
            <a:ext cx="144016" cy="153308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5" name="Círculo: Vazio 14">
            <a:extLst>
              <a:ext uri="{FF2B5EF4-FFF2-40B4-BE49-F238E27FC236}">
                <a16:creationId xmlns:a16="http://schemas.microsoft.com/office/drawing/2014/main" xmlns="" id="{15759FA7-D0C4-4947-95BD-03D474724712}"/>
              </a:ext>
            </a:extLst>
          </p:cNvPr>
          <p:cNvSpPr/>
          <p:nvPr/>
        </p:nvSpPr>
        <p:spPr>
          <a:xfrm>
            <a:off x="5076056" y="1626212"/>
            <a:ext cx="144016" cy="153308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xmlns="" id="{18E2AA64-4085-4338-8972-23FA31EC142F}"/>
              </a:ext>
            </a:extLst>
          </p:cNvPr>
          <p:cNvCxnSpPr>
            <a:cxnSpLocks/>
          </p:cNvCxnSpPr>
          <p:nvPr/>
        </p:nvCxnSpPr>
        <p:spPr>
          <a:xfrm>
            <a:off x="5148064" y="5301208"/>
            <a:ext cx="2376264" cy="0"/>
          </a:xfrm>
          <a:prstGeom prst="line">
            <a:avLst/>
          </a:prstGeom>
          <a:ln w="571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to 18">
            <a:extLst>
              <a:ext uri="{FF2B5EF4-FFF2-40B4-BE49-F238E27FC236}">
                <a16:creationId xmlns:a16="http://schemas.microsoft.com/office/drawing/2014/main" xmlns="" id="{56BDD7B8-CD83-444E-A3DA-92B33907D758}"/>
              </a:ext>
            </a:extLst>
          </p:cNvPr>
          <p:cNvCxnSpPr>
            <a:cxnSpLocks/>
          </p:cNvCxnSpPr>
          <p:nvPr/>
        </p:nvCxnSpPr>
        <p:spPr>
          <a:xfrm>
            <a:off x="7722096" y="6313967"/>
            <a:ext cx="1276311" cy="0"/>
          </a:xfrm>
          <a:prstGeom prst="line">
            <a:avLst/>
          </a:prstGeom>
          <a:ln w="571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tângulo 20">
            <a:extLst>
              <a:ext uri="{FF2B5EF4-FFF2-40B4-BE49-F238E27FC236}">
                <a16:creationId xmlns:a16="http://schemas.microsoft.com/office/drawing/2014/main" xmlns="" id="{D3701A02-080C-4AC7-905C-A0754C7FE311}"/>
              </a:ext>
            </a:extLst>
          </p:cNvPr>
          <p:cNvSpPr/>
          <p:nvPr/>
        </p:nvSpPr>
        <p:spPr>
          <a:xfrm>
            <a:off x="7811422" y="6294308"/>
            <a:ext cx="888385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050" b="1" dirty="0"/>
              <a:t>(2021 -2023)</a:t>
            </a:r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xmlns="" id="{445746B8-933C-4785-BEAA-B33400C7DE0F}"/>
              </a:ext>
            </a:extLst>
          </p:cNvPr>
          <p:cNvSpPr/>
          <p:nvPr/>
        </p:nvSpPr>
        <p:spPr>
          <a:xfrm>
            <a:off x="7524328" y="5091827"/>
            <a:ext cx="1019831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050" b="1" dirty="0"/>
              <a:t>(Jan-</a:t>
            </a:r>
            <a:r>
              <a:rPr lang="pt-BR" sz="1050" b="1" dirty="0" err="1"/>
              <a:t>Fev</a:t>
            </a:r>
            <a:r>
              <a:rPr lang="pt-BR" sz="1050" b="1" dirty="0"/>
              <a:t>/2021)</a:t>
            </a:r>
          </a:p>
        </p:txBody>
      </p:sp>
      <p:sp>
        <p:nvSpPr>
          <p:cNvPr id="23" name="Círculo: Vazio 22">
            <a:extLst>
              <a:ext uri="{FF2B5EF4-FFF2-40B4-BE49-F238E27FC236}">
                <a16:creationId xmlns:a16="http://schemas.microsoft.com/office/drawing/2014/main" xmlns="" id="{0388E686-EDD2-43B6-990B-40DA1DFC07E8}"/>
              </a:ext>
            </a:extLst>
          </p:cNvPr>
          <p:cNvSpPr/>
          <p:nvPr/>
        </p:nvSpPr>
        <p:spPr>
          <a:xfrm>
            <a:off x="8873972" y="6237312"/>
            <a:ext cx="144016" cy="153308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24" name="Círculo: Vazio 23">
            <a:extLst>
              <a:ext uri="{FF2B5EF4-FFF2-40B4-BE49-F238E27FC236}">
                <a16:creationId xmlns:a16="http://schemas.microsoft.com/office/drawing/2014/main" xmlns="" id="{77DC119A-19A5-4470-9C12-B19706089843}"/>
              </a:ext>
            </a:extLst>
          </p:cNvPr>
          <p:cNvSpPr/>
          <p:nvPr/>
        </p:nvSpPr>
        <p:spPr>
          <a:xfrm>
            <a:off x="7452320" y="5229200"/>
            <a:ext cx="144016" cy="153308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28" name="Retângulo 27">
            <a:extLst>
              <a:ext uri="{FF2B5EF4-FFF2-40B4-BE49-F238E27FC236}">
                <a16:creationId xmlns:a16="http://schemas.microsoft.com/office/drawing/2014/main" xmlns="" id="{25016BAE-F84A-4315-959D-931B11C870F1}"/>
              </a:ext>
            </a:extLst>
          </p:cNvPr>
          <p:cNvSpPr/>
          <p:nvPr/>
        </p:nvSpPr>
        <p:spPr>
          <a:xfrm>
            <a:off x="7540248" y="6294308"/>
            <a:ext cx="169168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sz="1000" dirty="0">
              <a:solidFill>
                <a:schemeClr val="dk1"/>
              </a:solidFill>
            </a:endParaRPr>
          </a:p>
          <a:p>
            <a:r>
              <a:rPr lang="pt-BR" sz="1000" b="1" dirty="0">
                <a:solidFill>
                  <a:schemeClr val="dk1"/>
                </a:solidFill>
              </a:rPr>
              <a:t>Reuniões </a:t>
            </a:r>
            <a:r>
              <a:rPr lang="pt-BR" sz="1000" b="1" dirty="0"/>
              <a:t>ANVISA </a:t>
            </a:r>
            <a:r>
              <a:rPr lang="pt-BR" sz="1000" b="1" dirty="0" smtClean="0">
                <a:solidFill>
                  <a:schemeClr val="dk1"/>
                </a:solidFill>
              </a:rPr>
              <a:t>mensais </a:t>
            </a:r>
            <a:endParaRPr lang="pt-BR" sz="1000" b="1" dirty="0">
              <a:solidFill>
                <a:schemeClr val="dk1"/>
              </a:solidFill>
            </a:endParaRPr>
          </a:p>
          <a:p>
            <a:r>
              <a:rPr lang="pt-BR" sz="1000" dirty="0">
                <a:solidFill>
                  <a:schemeClr val="dk1"/>
                </a:solidFill>
              </a:rPr>
              <a:t>(Toda 1ª quinta-feira/mês) </a:t>
            </a:r>
          </a:p>
        </p:txBody>
      </p:sp>
      <p:sp>
        <p:nvSpPr>
          <p:cNvPr id="31" name="Retângulo 30">
            <a:extLst>
              <a:ext uri="{FF2B5EF4-FFF2-40B4-BE49-F238E27FC236}">
                <a16:creationId xmlns:a16="http://schemas.microsoft.com/office/drawing/2014/main" xmlns="" id="{5ACBB565-F33C-41E0-82DB-5AC58BE4BCFB}"/>
              </a:ext>
            </a:extLst>
          </p:cNvPr>
          <p:cNvSpPr/>
          <p:nvPr/>
        </p:nvSpPr>
        <p:spPr>
          <a:xfrm>
            <a:off x="7859557" y="5520854"/>
            <a:ext cx="122463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000" b="1" dirty="0">
                <a:solidFill>
                  <a:schemeClr val="dk1"/>
                </a:solidFill>
              </a:rPr>
              <a:t>5ª reunião </a:t>
            </a:r>
            <a:r>
              <a:rPr lang="pt-BR" sz="1000" b="1" dirty="0"/>
              <a:t>ANVISA </a:t>
            </a:r>
            <a:r>
              <a:rPr lang="pt-BR" sz="1000" b="1" dirty="0" smtClean="0">
                <a:solidFill>
                  <a:schemeClr val="dk1"/>
                </a:solidFill>
              </a:rPr>
              <a:t>04/3/2021</a:t>
            </a:r>
            <a:endParaRPr lang="pt-BR" sz="1000" b="1" dirty="0">
              <a:solidFill>
                <a:schemeClr val="dk1"/>
              </a:solidFill>
            </a:endParaRPr>
          </a:p>
        </p:txBody>
      </p:sp>
      <p:cxnSp>
        <p:nvCxnSpPr>
          <p:cNvPr id="32" name="Conector reto 31">
            <a:extLst>
              <a:ext uri="{FF2B5EF4-FFF2-40B4-BE49-F238E27FC236}">
                <a16:creationId xmlns:a16="http://schemas.microsoft.com/office/drawing/2014/main" xmlns="" id="{8068C85E-B6B6-46BB-A16B-7FC69FFD7817}"/>
              </a:ext>
            </a:extLst>
          </p:cNvPr>
          <p:cNvCxnSpPr>
            <a:cxnSpLocks/>
          </p:cNvCxnSpPr>
          <p:nvPr/>
        </p:nvCxnSpPr>
        <p:spPr>
          <a:xfrm>
            <a:off x="7524328" y="5661610"/>
            <a:ext cx="224408" cy="0"/>
          </a:xfrm>
          <a:prstGeom prst="line">
            <a:avLst/>
          </a:prstGeom>
          <a:ln w="571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írculo: Vazio 23">
            <a:extLst>
              <a:ext uri="{FF2B5EF4-FFF2-40B4-BE49-F238E27FC236}">
                <a16:creationId xmlns:a16="http://schemas.microsoft.com/office/drawing/2014/main" xmlns="" id="{77DC119A-19A5-4470-9C12-B19706089843}"/>
              </a:ext>
            </a:extLst>
          </p:cNvPr>
          <p:cNvSpPr/>
          <p:nvPr/>
        </p:nvSpPr>
        <p:spPr>
          <a:xfrm>
            <a:off x="7693804" y="5599228"/>
            <a:ext cx="144016" cy="153308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7379263" y="940658"/>
            <a:ext cx="15953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000" b="1" dirty="0" smtClean="0">
                <a:solidFill>
                  <a:schemeClr val="bg1"/>
                </a:solidFill>
              </a:rPr>
              <a:t>- 5ª Reunião</a:t>
            </a:r>
          </a:p>
          <a:p>
            <a:r>
              <a:rPr lang="pt-BR" sz="1000" b="1" dirty="0" smtClean="0">
                <a:solidFill>
                  <a:schemeClr val="bg1"/>
                </a:solidFill>
              </a:rPr>
              <a:t>- Reuniões Mensais Anvisa</a:t>
            </a:r>
          </a:p>
        </p:txBody>
      </p:sp>
      <p:sp>
        <p:nvSpPr>
          <p:cNvPr id="3" name="Estrela de 5 pontas 2"/>
          <p:cNvSpPr/>
          <p:nvPr/>
        </p:nvSpPr>
        <p:spPr>
          <a:xfrm>
            <a:off x="7524328" y="6093296"/>
            <a:ext cx="354632" cy="366661"/>
          </a:xfrm>
          <a:prstGeom prst="star5">
            <a:avLst/>
          </a:prstGeom>
          <a:solidFill>
            <a:srgbClr val="FFC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6" name="Retângulo 25"/>
          <p:cNvSpPr/>
          <p:nvPr/>
        </p:nvSpPr>
        <p:spPr>
          <a:xfrm>
            <a:off x="107504" y="28352"/>
            <a:ext cx="842493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PROJETO </a:t>
            </a:r>
            <a:r>
              <a:rPr lang="pt-BR" sz="1600" b="1" dirty="0">
                <a:latin typeface="Arial" panose="020B0604020202020204" pitchFamily="34" charset="0"/>
                <a:cs typeface="Arial" panose="020B0604020202020204" pitchFamily="34" charset="0"/>
              </a:rPr>
              <a:t>PLATAFORMA DIGITAL 4.0</a:t>
            </a:r>
          </a:p>
          <a:p>
            <a:r>
              <a:rPr lang="pt-BR" sz="900" b="1" dirty="0">
                <a:latin typeface="Arial" panose="020B0604020202020204" pitchFamily="34" charset="0"/>
                <a:cs typeface="Arial" panose="020B0604020202020204" pitchFamily="34" charset="0"/>
              </a:rPr>
              <a:t>Coordenação Geral de Implantação do Complexo Industrial de Biotecnologia em Saúde - CIBS.</a:t>
            </a:r>
          </a:p>
          <a:p>
            <a:endParaRPr lang="pt-B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894843"/>
            <a:ext cx="432048" cy="38640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2256084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>
          <a:xfrm>
            <a:off x="107504" y="764704"/>
            <a:ext cx="8928992" cy="5400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Retângulo 2"/>
          <p:cNvSpPr/>
          <p:nvPr/>
        </p:nvSpPr>
        <p:spPr>
          <a:xfrm>
            <a:off x="107504" y="260648"/>
            <a:ext cx="842493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PROJETO </a:t>
            </a:r>
            <a:r>
              <a:rPr lang="pt-BR" sz="1600" b="1" dirty="0">
                <a:latin typeface="Arial" panose="020B0604020202020204" pitchFamily="34" charset="0"/>
                <a:cs typeface="Arial" panose="020B0604020202020204" pitchFamily="34" charset="0"/>
              </a:rPr>
              <a:t>PLATAFORMA DIGITAL 4.0</a:t>
            </a:r>
          </a:p>
          <a:p>
            <a:r>
              <a:rPr lang="pt-BR" sz="900" b="1" dirty="0">
                <a:latin typeface="Arial" panose="020B0604020202020204" pitchFamily="34" charset="0"/>
                <a:cs typeface="Arial" panose="020B0604020202020204" pitchFamily="34" charset="0"/>
              </a:rPr>
              <a:t>Coordenação Geral de Implantação do Complexo Industrial de Biotecnologia em Saúde - CIBS.</a:t>
            </a:r>
          </a:p>
          <a:p>
            <a:endParaRPr lang="pt-B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4368" y="6165304"/>
            <a:ext cx="1165566" cy="546151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611560" y="6284490"/>
            <a:ext cx="33486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/>
              <a:t>Hub de Tecnologia e Inovação Industrial 4.0</a:t>
            </a:r>
          </a:p>
        </p:txBody>
      </p:sp>
      <p:grpSp>
        <p:nvGrpSpPr>
          <p:cNvPr id="10" name="Grupo 9"/>
          <p:cNvGrpSpPr/>
          <p:nvPr/>
        </p:nvGrpSpPr>
        <p:grpSpPr>
          <a:xfrm>
            <a:off x="755576" y="1409277"/>
            <a:ext cx="2267294" cy="489809"/>
            <a:chOff x="2" y="283127"/>
            <a:chExt cx="1224522" cy="489809"/>
          </a:xfrm>
        </p:grpSpPr>
        <p:sp>
          <p:nvSpPr>
            <p:cNvPr id="14" name="Retângulo 13"/>
            <p:cNvSpPr/>
            <p:nvPr/>
          </p:nvSpPr>
          <p:spPr>
            <a:xfrm>
              <a:off x="2" y="283127"/>
              <a:ext cx="1224522" cy="489809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Retângulo 14"/>
            <p:cNvSpPr/>
            <p:nvPr/>
          </p:nvSpPr>
          <p:spPr>
            <a:xfrm>
              <a:off x="2" y="283127"/>
              <a:ext cx="1224522" cy="4898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8232" tIns="44704" rIns="78232" bIns="44704" numCol="1" spcCol="1270" anchor="ctr" anchorCtr="0">
              <a:noAutofit/>
            </a:bodyPr>
            <a:lstStyle/>
            <a:p>
              <a:r>
                <a:rPr lang="pt-BR" sz="1050" dirty="0" smtClean="0"/>
                <a:t>          </a:t>
              </a:r>
              <a:r>
                <a:rPr lang="pt-BR" sz="1200" dirty="0" smtClean="0"/>
                <a:t>Responsável ABDI</a:t>
              </a:r>
              <a:r>
                <a:rPr lang="pt-BR" sz="1200" dirty="0"/>
                <a:t>:</a:t>
              </a:r>
              <a:endParaRPr lang="pt-BR" sz="1200" dirty="0"/>
            </a:p>
          </p:txBody>
        </p:sp>
      </p:grpSp>
      <p:grpSp>
        <p:nvGrpSpPr>
          <p:cNvPr id="11" name="Grupo 10"/>
          <p:cNvGrpSpPr/>
          <p:nvPr/>
        </p:nvGrpSpPr>
        <p:grpSpPr>
          <a:xfrm>
            <a:off x="757878" y="1909774"/>
            <a:ext cx="2267294" cy="2986560"/>
            <a:chOff x="2304" y="783624"/>
            <a:chExt cx="1224522" cy="2986560"/>
          </a:xfrm>
        </p:grpSpPr>
        <p:sp>
          <p:nvSpPr>
            <p:cNvPr id="12" name="Retângulo 11"/>
            <p:cNvSpPr/>
            <p:nvPr/>
          </p:nvSpPr>
          <p:spPr>
            <a:xfrm>
              <a:off x="2304" y="783624"/>
              <a:ext cx="1224522" cy="2986560"/>
            </a:xfrm>
            <a:prstGeom prst="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Retângulo 12"/>
            <p:cNvSpPr/>
            <p:nvPr/>
          </p:nvSpPr>
          <p:spPr>
            <a:xfrm>
              <a:off x="2304" y="783624"/>
              <a:ext cx="1224522" cy="2986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8674" tIns="58674" rIns="78232" bIns="88011" numCol="1" spcCol="1270" anchor="t" anchorCtr="0">
              <a:no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pt-BR" sz="1400" dirty="0" smtClean="0"/>
                <a:t>Bruno;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pt-BR" sz="1400" dirty="0" err="1" smtClean="0"/>
                <a:t>Valdênio</a:t>
              </a:r>
              <a:r>
                <a:rPr lang="pt-BR" sz="1400" dirty="0"/>
                <a:t>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pt-BR" sz="1400" dirty="0" smtClean="0"/>
                <a:t>Willian.</a:t>
              </a:r>
              <a:endParaRPr lang="pt-BR" sz="1400" dirty="0"/>
            </a:p>
            <a:p>
              <a:pPr marL="0" lvl="1" algn="l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pt-BR" sz="900" kern="1200" dirty="0"/>
            </a:p>
          </p:txBody>
        </p:sp>
      </p:grpSp>
      <p:grpSp>
        <p:nvGrpSpPr>
          <p:cNvPr id="16" name="Grupo 15"/>
          <p:cNvGrpSpPr/>
          <p:nvPr/>
        </p:nvGrpSpPr>
        <p:grpSpPr>
          <a:xfrm>
            <a:off x="3526540" y="1409277"/>
            <a:ext cx="2267294" cy="489809"/>
            <a:chOff x="2" y="283127"/>
            <a:chExt cx="1224522" cy="489809"/>
          </a:xfrm>
        </p:grpSpPr>
        <p:sp>
          <p:nvSpPr>
            <p:cNvPr id="17" name="Retângulo 16"/>
            <p:cNvSpPr/>
            <p:nvPr/>
          </p:nvSpPr>
          <p:spPr>
            <a:xfrm>
              <a:off x="2" y="283127"/>
              <a:ext cx="1224522" cy="489809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etângulo 17"/>
            <p:cNvSpPr/>
            <p:nvPr/>
          </p:nvSpPr>
          <p:spPr>
            <a:xfrm>
              <a:off x="2" y="283127"/>
              <a:ext cx="1224522" cy="4898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8232" tIns="44704" rIns="78232" bIns="44704" numCol="1" spcCol="1270" anchor="ctr" anchorCtr="0">
              <a:noAutofit/>
            </a:bodyPr>
            <a:lstStyle/>
            <a:p>
              <a:r>
                <a:rPr lang="pt-BR" sz="1200" dirty="0" smtClean="0"/>
                <a:t>Responsável </a:t>
              </a:r>
              <a:r>
                <a:rPr lang="pt-BR" sz="1200" dirty="0" err="1" smtClean="0"/>
                <a:t>BioM</a:t>
              </a:r>
              <a:r>
                <a:rPr lang="pt-BR" sz="1200" dirty="0" smtClean="0"/>
                <a:t>/ PCAMP/CIBS:</a:t>
              </a:r>
              <a:endParaRPr lang="pt-BR" sz="1200" dirty="0"/>
            </a:p>
          </p:txBody>
        </p:sp>
      </p:grpSp>
      <p:grpSp>
        <p:nvGrpSpPr>
          <p:cNvPr id="19" name="Grupo 18"/>
          <p:cNvGrpSpPr/>
          <p:nvPr/>
        </p:nvGrpSpPr>
        <p:grpSpPr>
          <a:xfrm>
            <a:off x="3528842" y="1909774"/>
            <a:ext cx="2267294" cy="2986560"/>
            <a:chOff x="2304" y="783624"/>
            <a:chExt cx="1224522" cy="2986560"/>
          </a:xfrm>
        </p:grpSpPr>
        <p:sp>
          <p:nvSpPr>
            <p:cNvPr id="20" name="Retângulo 19"/>
            <p:cNvSpPr/>
            <p:nvPr/>
          </p:nvSpPr>
          <p:spPr>
            <a:xfrm>
              <a:off x="2304" y="783624"/>
              <a:ext cx="1224522" cy="2986560"/>
            </a:xfrm>
            <a:prstGeom prst="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Retângulo 20"/>
            <p:cNvSpPr/>
            <p:nvPr/>
          </p:nvSpPr>
          <p:spPr>
            <a:xfrm>
              <a:off x="2304" y="783624"/>
              <a:ext cx="1224522" cy="2986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8674" tIns="58674" rIns="78232" bIns="88011" numCol="1" spcCol="1270" anchor="t" anchorCtr="0">
              <a:no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pt-BR" sz="1400" dirty="0" smtClean="0"/>
                <a:t>Artur;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pt-BR" sz="1400" dirty="0" smtClean="0"/>
                <a:t>Fernando;</a:t>
              </a:r>
              <a:endParaRPr lang="pt-BR" sz="14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pt-BR" sz="1400" dirty="0" smtClean="0"/>
                <a:t>Simone.</a:t>
              </a:r>
              <a:endParaRPr lang="pt-BR" sz="1400" dirty="0"/>
            </a:p>
            <a:p>
              <a:pPr marL="0" lvl="1" algn="l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pt-BR" sz="900" kern="1200" dirty="0"/>
            </a:p>
          </p:txBody>
        </p:sp>
      </p:grpSp>
      <p:grpSp>
        <p:nvGrpSpPr>
          <p:cNvPr id="22" name="Grupo 21"/>
          <p:cNvGrpSpPr/>
          <p:nvPr/>
        </p:nvGrpSpPr>
        <p:grpSpPr>
          <a:xfrm>
            <a:off x="6190836" y="1409277"/>
            <a:ext cx="2267294" cy="489809"/>
            <a:chOff x="2" y="283127"/>
            <a:chExt cx="1224522" cy="489809"/>
          </a:xfrm>
        </p:grpSpPr>
        <p:sp>
          <p:nvSpPr>
            <p:cNvPr id="23" name="Retângulo 22"/>
            <p:cNvSpPr/>
            <p:nvPr/>
          </p:nvSpPr>
          <p:spPr>
            <a:xfrm>
              <a:off x="2" y="283127"/>
              <a:ext cx="1224522" cy="489809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Retângulo 23"/>
            <p:cNvSpPr/>
            <p:nvPr/>
          </p:nvSpPr>
          <p:spPr>
            <a:xfrm>
              <a:off x="2" y="283127"/>
              <a:ext cx="1224522" cy="4898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8232" tIns="44704" rIns="78232" bIns="44704" numCol="1" spcCol="1270" anchor="ctr" anchorCtr="0">
              <a:noAutofit/>
            </a:bodyPr>
            <a:lstStyle/>
            <a:p>
              <a:r>
                <a:rPr lang="pt-BR" sz="1200" dirty="0" smtClean="0"/>
                <a:t>Responsável ANVISA:</a:t>
              </a:r>
              <a:endParaRPr lang="pt-BR" sz="1200" dirty="0"/>
            </a:p>
          </p:txBody>
        </p:sp>
      </p:grpSp>
      <p:grpSp>
        <p:nvGrpSpPr>
          <p:cNvPr id="25" name="Grupo 24"/>
          <p:cNvGrpSpPr/>
          <p:nvPr/>
        </p:nvGrpSpPr>
        <p:grpSpPr>
          <a:xfrm>
            <a:off x="6193138" y="1909774"/>
            <a:ext cx="2267294" cy="2986560"/>
            <a:chOff x="2304" y="783624"/>
            <a:chExt cx="1224522" cy="2986560"/>
          </a:xfrm>
        </p:grpSpPr>
        <p:sp>
          <p:nvSpPr>
            <p:cNvPr id="26" name="Retângulo 25"/>
            <p:cNvSpPr/>
            <p:nvPr/>
          </p:nvSpPr>
          <p:spPr>
            <a:xfrm>
              <a:off x="2304" y="783624"/>
              <a:ext cx="1224522" cy="2986560"/>
            </a:xfrm>
            <a:prstGeom prst="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7" name="Retângulo 26"/>
            <p:cNvSpPr/>
            <p:nvPr/>
          </p:nvSpPr>
          <p:spPr>
            <a:xfrm>
              <a:off x="2304" y="783624"/>
              <a:ext cx="1224522" cy="2986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8674" tIns="58674" rIns="78232" bIns="88011" numCol="1" spcCol="1270" anchor="t" anchorCtr="0">
              <a:no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pt-BR" sz="1400" dirty="0" smtClean="0"/>
                <a:t>...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pt-BR" sz="1400" dirty="0" smtClean="0"/>
                <a:t>...</a:t>
              </a:r>
              <a:endParaRPr lang="pt-BR" sz="1400" dirty="0"/>
            </a:p>
            <a:p>
              <a:pPr marL="0" lvl="1" algn="l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pt-BR" sz="900" kern="1200" dirty="0"/>
            </a:p>
          </p:txBody>
        </p:sp>
      </p:grpSp>
      <p:grpSp>
        <p:nvGrpSpPr>
          <p:cNvPr id="28" name="Grupo 27"/>
          <p:cNvGrpSpPr/>
          <p:nvPr/>
        </p:nvGrpSpPr>
        <p:grpSpPr>
          <a:xfrm>
            <a:off x="3491880" y="5081685"/>
            <a:ext cx="2267294" cy="489809"/>
            <a:chOff x="2" y="283127"/>
            <a:chExt cx="1224522" cy="489809"/>
          </a:xfrm>
        </p:grpSpPr>
        <p:sp>
          <p:nvSpPr>
            <p:cNvPr id="29" name="Retângulo 28"/>
            <p:cNvSpPr/>
            <p:nvPr/>
          </p:nvSpPr>
          <p:spPr>
            <a:xfrm>
              <a:off x="2" y="283127"/>
              <a:ext cx="1224522" cy="489809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Retângulo 29"/>
            <p:cNvSpPr/>
            <p:nvPr/>
          </p:nvSpPr>
          <p:spPr>
            <a:xfrm>
              <a:off x="2" y="283127"/>
              <a:ext cx="1224522" cy="4898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8232" tIns="44704" rIns="78232" bIns="44704" numCol="1" spcCol="1270" anchor="ctr" anchorCtr="0">
              <a:noAutofit/>
            </a:bodyPr>
            <a:lstStyle/>
            <a:p>
              <a:r>
                <a:rPr lang="pt-BR" sz="1200" dirty="0" smtClean="0"/>
                <a:t>Responsável </a:t>
              </a:r>
              <a:r>
                <a:rPr lang="pt-BR" sz="1200" dirty="0" err="1" smtClean="0"/>
                <a:t>Fiotec</a:t>
              </a:r>
              <a:r>
                <a:rPr lang="pt-BR" sz="1200" dirty="0" smtClean="0"/>
                <a:t> – (Administração do Contrato):</a:t>
              </a:r>
              <a:endParaRPr lang="pt-BR" sz="1200" dirty="0"/>
            </a:p>
          </p:txBody>
        </p:sp>
      </p:grpSp>
      <p:grpSp>
        <p:nvGrpSpPr>
          <p:cNvPr id="31" name="Grupo 30"/>
          <p:cNvGrpSpPr/>
          <p:nvPr/>
        </p:nvGrpSpPr>
        <p:grpSpPr>
          <a:xfrm>
            <a:off x="3491880" y="5616414"/>
            <a:ext cx="2267294" cy="404874"/>
            <a:chOff x="2304" y="783624"/>
            <a:chExt cx="1224522" cy="2986560"/>
          </a:xfrm>
        </p:grpSpPr>
        <p:sp>
          <p:nvSpPr>
            <p:cNvPr id="32" name="Retângulo 31"/>
            <p:cNvSpPr/>
            <p:nvPr/>
          </p:nvSpPr>
          <p:spPr>
            <a:xfrm>
              <a:off x="2304" y="783624"/>
              <a:ext cx="1224522" cy="2986560"/>
            </a:xfrm>
            <a:prstGeom prst="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3" name="Retângulo 32"/>
            <p:cNvSpPr/>
            <p:nvPr/>
          </p:nvSpPr>
          <p:spPr>
            <a:xfrm>
              <a:off x="2304" y="783624"/>
              <a:ext cx="1224522" cy="29865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8674" tIns="58674" rIns="78232" bIns="88011" numCol="1" spcCol="1270" anchor="t" anchorCtr="0">
              <a:no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pt-BR" sz="1400" dirty="0" smtClean="0"/>
                <a:t>....</a:t>
              </a:r>
              <a:endParaRPr lang="pt-BR" sz="1400" dirty="0"/>
            </a:p>
            <a:p>
              <a:pPr marL="0" lvl="1" algn="l" defTabSz="466725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pt-BR" sz="900" kern="1200" dirty="0"/>
            </a:p>
          </p:txBody>
        </p:sp>
      </p:grpSp>
      <p:sp>
        <p:nvSpPr>
          <p:cNvPr id="34" name="Retângulo 33">
            <a:extLst>
              <a:ext uri="{FF2B5EF4-FFF2-40B4-BE49-F238E27FC236}">
                <a16:creationId xmlns:a16="http://schemas.microsoft.com/office/drawing/2014/main" xmlns="" id="{B2B747EC-D841-4E10-B5EE-A6FCE2F2DE8B}"/>
              </a:ext>
            </a:extLst>
          </p:cNvPr>
          <p:cNvSpPr/>
          <p:nvPr/>
        </p:nvSpPr>
        <p:spPr>
          <a:xfrm>
            <a:off x="108521" y="764704"/>
            <a:ext cx="8927975" cy="307777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1400" dirty="0" smtClean="0">
                <a:solidFill>
                  <a:schemeClr val="bg1"/>
                </a:solidFill>
              </a:rPr>
              <a:t>Responsáveis:</a:t>
            </a:r>
            <a:endParaRPr lang="pt-BR" sz="1400" dirty="0">
              <a:solidFill>
                <a:schemeClr val="bg1"/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3347864" y="1287775"/>
            <a:ext cx="2664296" cy="47841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14640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>
          <a:xfrm>
            <a:off x="107504" y="764704"/>
            <a:ext cx="8928992" cy="51845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Retângulo 2"/>
          <p:cNvSpPr/>
          <p:nvPr/>
        </p:nvSpPr>
        <p:spPr>
          <a:xfrm>
            <a:off x="107504" y="260648"/>
            <a:ext cx="842493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PROJETO </a:t>
            </a:r>
            <a:r>
              <a:rPr lang="pt-BR" sz="1600" b="1" dirty="0">
                <a:latin typeface="Arial" panose="020B0604020202020204" pitchFamily="34" charset="0"/>
                <a:cs typeface="Arial" panose="020B0604020202020204" pitchFamily="34" charset="0"/>
              </a:rPr>
              <a:t>PLATAFORMA DIGITAL 4.0</a:t>
            </a:r>
          </a:p>
          <a:p>
            <a:r>
              <a:rPr lang="pt-BR" sz="900" b="1" dirty="0">
                <a:latin typeface="Arial" panose="020B0604020202020204" pitchFamily="34" charset="0"/>
                <a:cs typeface="Arial" panose="020B0604020202020204" pitchFamily="34" charset="0"/>
              </a:rPr>
              <a:t>Coordenação Geral de Implantação do Complexo Industrial de Biotecnologia em Saúde - CIBS.</a:t>
            </a:r>
          </a:p>
          <a:p>
            <a:endParaRPr lang="pt-B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1303729" y="2780928"/>
            <a:ext cx="60324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PLATAFORMA DIGITAL 4.0</a:t>
            </a:r>
            <a:endParaRPr lang="pt-BR" sz="3600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4368" y="6165304"/>
            <a:ext cx="1165566" cy="546151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611560" y="6284490"/>
            <a:ext cx="33486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/>
              <a:t>Hub de Tecnologia e Inovação Industrial 4.0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3474840" y="3553847"/>
            <a:ext cx="1097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Set/2020.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08284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251520" y="1168589"/>
            <a:ext cx="13717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 smtClean="0"/>
              <a:t>AGENDA.</a:t>
            </a:r>
            <a:endParaRPr lang="pt-BR" sz="2400" b="1" dirty="0"/>
          </a:p>
        </p:txBody>
      </p:sp>
      <p:sp>
        <p:nvSpPr>
          <p:cNvPr id="6" name="Retângulo 5"/>
          <p:cNvSpPr/>
          <p:nvPr/>
        </p:nvSpPr>
        <p:spPr>
          <a:xfrm>
            <a:off x="107504" y="260648"/>
            <a:ext cx="842493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PROJETO </a:t>
            </a:r>
            <a:r>
              <a:rPr lang="pt-BR" sz="1600" b="1" dirty="0">
                <a:latin typeface="Arial" panose="020B0604020202020204" pitchFamily="34" charset="0"/>
                <a:cs typeface="Arial" panose="020B0604020202020204" pitchFamily="34" charset="0"/>
              </a:rPr>
              <a:t>PLATAFORMA DIGITAL 4.0</a:t>
            </a:r>
          </a:p>
          <a:p>
            <a:r>
              <a:rPr lang="pt-BR" sz="900" b="1" dirty="0">
                <a:latin typeface="Arial" panose="020B0604020202020204" pitchFamily="34" charset="0"/>
                <a:cs typeface="Arial" panose="020B0604020202020204" pitchFamily="34" charset="0"/>
              </a:rPr>
              <a:t>Coordenação Geral de Implantação do Complexo Industrial de Biotecnologia em Saúde - CIBS.</a:t>
            </a:r>
          </a:p>
          <a:p>
            <a:endParaRPr lang="pt-B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4368" y="6165304"/>
            <a:ext cx="1165566" cy="546151"/>
          </a:xfrm>
          <a:prstGeom prst="rect">
            <a:avLst/>
          </a:prstGeom>
        </p:spPr>
      </p:pic>
      <p:sp>
        <p:nvSpPr>
          <p:cNvPr id="9" name="CaixaDeTexto 8"/>
          <p:cNvSpPr txBox="1"/>
          <p:nvPr/>
        </p:nvSpPr>
        <p:spPr>
          <a:xfrm>
            <a:off x="611560" y="6361583"/>
            <a:ext cx="33486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/>
              <a:t>Hub de Tecnologia e Inovação Industrial 4.0</a:t>
            </a:r>
          </a:p>
        </p:txBody>
      </p:sp>
    </p:spTree>
    <p:extLst>
      <p:ext uri="{BB962C8B-B14F-4D97-AF65-F5344CB8AC3E}">
        <p14:creationId xmlns:p14="http://schemas.microsoft.com/office/powerpoint/2010/main" val="141307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0" y="2562994"/>
            <a:ext cx="2771775" cy="1442070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60000"/>
              </a:spcBef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60000"/>
              </a:spcBef>
              <a:buChar char="–"/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60000"/>
              </a:spcBef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60000"/>
              </a:spcBef>
              <a:buChar char="–"/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60000"/>
              </a:spcBef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pt-BR" altLang="pt-BR" sz="1800" b="0"/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0" y="2562994"/>
            <a:ext cx="684213" cy="835025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60000"/>
              </a:spcBef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60000"/>
              </a:spcBef>
              <a:buChar char="–"/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60000"/>
              </a:spcBef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60000"/>
              </a:spcBef>
              <a:buChar char="–"/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60000"/>
              </a:spcBef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pt-BR" altLang="pt-BR" sz="1800" b="0"/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684213" y="2562994"/>
            <a:ext cx="935037" cy="835025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60000"/>
              </a:spcBef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60000"/>
              </a:spcBef>
              <a:buChar char="–"/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60000"/>
              </a:spcBef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60000"/>
              </a:spcBef>
              <a:buChar char="–"/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60000"/>
              </a:spcBef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pt-BR" altLang="pt-BR" sz="1800" b="0"/>
          </a:p>
        </p:txBody>
      </p:sp>
      <p:sp>
        <p:nvSpPr>
          <p:cNvPr id="9" name="Rectangle 14"/>
          <p:cNvSpPr>
            <a:spLocks noChangeArrowheads="1"/>
          </p:cNvSpPr>
          <p:nvPr/>
        </p:nvSpPr>
        <p:spPr bwMode="auto">
          <a:xfrm>
            <a:off x="2771775" y="2562994"/>
            <a:ext cx="6372225" cy="1442070"/>
          </a:xfrm>
          <a:prstGeom prst="rect">
            <a:avLst/>
          </a:prstGeom>
          <a:gradFill rotWithShape="1">
            <a:gsLst>
              <a:gs pos="0">
                <a:srgbClr val="4D4D4D"/>
              </a:gs>
              <a:gs pos="100000">
                <a:srgbClr val="0000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60000"/>
              </a:spcBef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60000"/>
              </a:spcBef>
              <a:buChar char="–"/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60000"/>
              </a:spcBef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60000"/>
              </a:spcBef>
              <a:buChar char="–"/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60000"/>
              </a:spcBef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pt-BR" altLang="pt-BR" sz="1800" b="0"/>
          </a:p>
        </p:txBody>
      </p:sp>
      <p:sp>
        <p:nvSpPr>
          <p:cNvPr id="10" name="Rectangle 15"/>
          <p:cNvSpPr>
            <a:spLocks noChangeArrowheads="1"/>
          </p:cNvSpPr>
          <p:nvPr/>
        </p:nvSpPr>
        <p:spPr bwMode="auto">
          <a:xfrm>
            <a:off x="0" y="2204219"/>
            <a:ext cx="9144000" cy="360363"/>
          </a:xfrm>
          <a:prstGeom prst="rect">
            <a:avLst/>
          </a:prstGeom>
          <a:solidFill>
            <a:srgbClr val="33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60000"/>
              </a:spcBef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60000"/>
              </a:spcBef>
              <a:buChar char="–"/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60000"/>
              </a:spcBef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60000"/>
              </a:spcBef>
              <a:buChar char="–"/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60000"/>
              </a:spcBef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pt-BR" altLang="pt-BR" sz="1800" b="0"/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2771775" y="2562994"/>
            <a:ext cx="6480745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60000"/>
              </a:spcBef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60000"/>
              </a:spcBef>
              <a:buChar char="–"/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60000"/>
              </a:spcBef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60000"/>
              </a:spcBef>
              <a:buChar char="–"/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60000"/>
              </a:spcBef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pt-BR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PROJETO </a:t>
            </a:r>
            <a:r>
              <a:rPr lang="pt-BR" sz="1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PLATAFORMA DIGITAL </a:t>
            </a:r>
            <a:r>
              <a:rPr lang="pt-BR" sz="16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4.0</a:t>
            </a:r>
          </a:p>
          <a:p>
            <a:pPr>
              <a:buNone/>
            </a:pPr>
            <a:r>
              <a:rPr lang="pt-BR" sz="1600" dirty="0" smtClean="0">
                <a:solidFill>
                  <a:schemeClr val="bg1"/>
                </a:solidFill>
              </a:rPr>
              <a:t>- Contextualização.</a:t>
            </a:r>
            <a:endParaRPr lang="pt-BR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Imagem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4368" y="6165304"/>
            <a:ext cx="1165566" cy="546151"/>
          </a:xfrm>
          <a:prstGeom prst="rect">
            <a:avLst/>
          </a:prstGeom>
        </p:spPr>
      </p:pic>
      <p:sp>
        <p:nvSpPr>
          <p:cNvPr id="13" name="CaixaDeTexto 12"/>
          <p:cNvSpPr txBox="1"/>
          <p:nvPr/>
        </p:nvSpPr>
        <p:spPr>
          <a:xfrm>
            <a:off x="611560" y="6284490"/>
            <a:ext cx="33486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/>
              <a:t>Hub de Tecnologia e Inovação Industrial 4.0</a:t>
            </a:r>
          </a:p>
        </p:txBody>
      </p:sp>
    </p:spTree>
    <p:extLst>
      <p:ext uri="{BB962C8B-B14F-4D97-AF65-F5344CB8AC3E}">
        <p14:creationId xmlns:p14="http://schemas.microsoft.com/office/powerpoint/2010/main" val="259332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ângulo 11"/>
          <p:cNvSpPr/>
          <p:nvPr/>
        </p:nvSpPr>
        <p:spPr>
          <a:xfrm>
            <a:off x="107504" y="764704"/>
            <a:ext cx="8928992" cy="5400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786" y="1330868"/>
            <a:ext cx="2677054" cy="4210050"/>
          </a:xfrm>
          <a:prstGeom prst="rect">
            <a:avLst/>
          </a:prstGeom>
        </p:spPr>
      </p:pic>
      <p:sp>
        <p:nvSpPr>
          <p:cNvPr id="4" name="Retângulo 3"/>
          <p:cNvSpPr/>
          <p:nvPr/>
        </p:nvSpPr>
        <p:spPr>
          <a:xfrm>
            <a:off x="3131840" y="1343013"/>
            <a:ext cx="576064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pt-BR" sz="1400" dirty="0" err="1" smtClean="0"/>
              <a:t>Bio-Manguinhos</a:t>
            </a:r>
            <a:r>
              <a:rPr lang="pt-BR" sz="1400" dirty="0" smtClean="0"/>
              <a:t>, a partir do </a:t>
            </a:r>
            <a:r>
              <a:rPr lang="pt-BR" sz="1400" b="1" dirty="0" smtClean="0"/>
              <a:t>CIBS – PROJETO PLATAFORMA DIGITAL 4.0</a:t>
            </a:r>
            <a:r>
              <a:rPr lang="pt-BR" sz="1400" dirty="0" smtClean="0"/>
              <a:t> </a:t>
            </a:r>
            <a:r>
              <a:rPr lang="pt-BR" sz="1400" dirty="0"/>
              <a:t>deseja avançar em sua </a:t>
            </a:r>
            <a:r>
              <a:rPr lang="pt-BR" sz="1400" b="1" dirty="0" smtClean="0"/>
              <a:t>JORNADA DIGITAL 4.0 </a:t>
            </a:r>
            <a:r>
              <a:rPr lang="pt-BR" sz="1400" b="1" dirty="0"/>
              <a:t>POR EFICIÊNCIA OPERACIONAL E </a:t>
            </a:r>
            <a:r>
              <a:rPr lang="pt-BR" sz="1400" b="1" dirty="0" smtClean="0"/>
              <a:t>DIFERENCIAÇÃO</a:t>
            </a:r>
            <a:r>
              <a:rPr lang="pt-BR" sz="1400" dirty="0" smtClean="0"/>
              <a:t>, identificando </a:t>
            </a:r>
            <a:r>
              <a:rPr lang="pt-BR" sz="1400" dirty="0"/>
              <a:t>novas oportunidades para acelerar </a:t>
            </a:r>
            <a:r>
              <a:rPr lang="pt-BR" sz="1400" dirty="0" smtClean="0"/>
              <a:t>o processo de </a:t>
            </a:r>
            <a:r>
              <a:rPr lang="pt-BR" sz="1400" dirty="0"/>
              <a:t>transformação </a:t>
            </a:r>
            <a:r>
              <a:rPr lang="pt-BR" sz="1400" dirty="0" smtClean="0"/>
              <a:t>digital. </a:t>
            </a:r>
            <a:r>
              <a:rPr lang="pt-BR" sz="1400" dirty="0"/>
              <a:t>Diante disto, torna-se vital: </a:t>
            </a:r>
          </a:p>
        </p:txBody>
      </p:sp>
      <p:sp>
        <p:nvSpPr>
          <p:cNvPr id="5" name="Retângulo 4"/>
          <p:cNvSpPr/>
          <p:nvPr/>
        </p:nvSpPr>
        <p:spPr>
          <a:xfrm>
            <a:off x="454786" y="5552864"/>
            <a:ext cx="8437694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1600" b="1" i="1" dirty="0" smtClean="0"/>
              <a:t>Indústria 4.0 </a:t>
            </a:r>
          </a:p>
          <a:p>
            <a:pPr algn="ctr"/>
            <a:r>
              <a:rPr lang="pt-BR" sz="1600" b="1" i="1" dirty="0" smtClean="0"/>
              <a:t>- </a:t>
            </a:r>
            <a:r>
              <a:rPr lang="pt-BR" sz="1400" b="1" i="1" dirty="0" smtClean="0"/>
              <a:t>Desenhar </a:t>
            </a:r>
            <a:r>
              <a:rPr lang="pt-BR" sz="1400" b="1" i="1" dirty="0"/>
              <a:t>o caminho para o futuro é imprescindível para atendimento das metas</a:t>
            </a:r>
            <a:r>
              <a:rPr lang="pt-BR" sz="1400" b="1" i="1" dirty="0" smtClean="0"/>
              <a:t>...</a:t>
            </a:r>
            <a:endParaRPr lang="pt-BR" sz="1400" b="1" i="1" dirty="0"/>
          </a:p>
        </p:txBody>
      </p:sp>
      <p:sp>
        <p:nvSpPr>
          <p:cNvPr id="8" name="CaixaDeTexto 7"/>
          <p:cNvSpPr txBox="1"/>
          <p:nvPr/>
        </p:nvSpPr>
        <p:spPr>
          <a:xfrm>
            <a:off x="193786" y="796932"/>
            <a:ext cx="46575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 smtClean="0"/>
              <a:t>Indústria 4.0 – Propósito, nossa Jornada.</a:t>
            </a:r>
            <a:endParaRPr lang="pt-BR" sz="2000" b="1" dirty="0"/>
          </a:p>
        </p:txBody>
      </p:sp>
      <p:sp>
        <p:nvSpPr>
          <p:cNvPr id="11" name="Retângulo 10"/>
          <p:cNvSpPr/>
          <p:nvPr/>
        </p:nvSpPr>
        <p:spPr>
          <a:xfrm>
            <a:off x="205722" y="89046"/>
            <a:ext cx="842493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PROJETO </a:t>
            </a:r>
            <a:r>
              <a:rPr lang="pt-BR" sz="1600" b="1" dirty="0">
                <a:latin typeface="Arial" panose="020B0604020202020204" pitchFamily="34" charset="0"/>
                <a:cs typeface="Arial" panose="020B0604020202020204" pitchFamily="34" charset="0"/>
              </a:rPr>
              <a:t>PLATAFORMA DIGITAL 4.0</a:t>
            </a:r>
          </a:p>
          <a:p>
            <a:r>
              <a:rPr lang="pt-BR" sz="900" b="1" dirty="0">
                <a:latin typeface="Arial" panose="020B0604020202020204" pitchFamily="34" charset="0"/>
                <a:cs typeface="Arial" panose="020B0604020202020204" pitchFamily="34" charset="0"/>
              </a:rPr>
              <a:t>Coordenação Geral de Implantação do Complexo Industrial de Biotecnologia em Saúde - CIBS.</a:t>
            </a:r>
          </a:p>
          <a:p>
            <a:endParaRPr lang="pt-B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tângulo 12"/>
          <p:cNvSpPr/>
          <p:nvPr/>
        </p:nvSpPr>
        <p:spPr>
          <a:xfrm>
            <a:off x="3522894" y="2590737"/>
            <a:ext cx="5369586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pt-BR" sz="1400" dirty="0"/>
              <a:t>A criação de uma </a:t>
            </a:r>
            <a:r>
              <a:rPr lang="pt-BR" sz="1400" b="1" dirty="0"/>
              <a:t>ARQUITETURA DE REFERENCIA </a:t>
            </a:r>
            <a:r>
              <a:rPr lang="pt-BR" sz="1400" dirty="0"/>
              <a:t>para nortear as ações de curto, médio e longo prazo. </a:t>
            </a:r>
          </a:p>
          <a:p>
            <a:pPr marL="742950" lvl="1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pt-BR" sz="1400" dirty="0"/>
          </a:p>
          <a:p>
            <a:pPr marL="742950" lvl="1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pt-BR" sz="1400" dirty="0"/>
              <a:t>O </a:t>
            </a:r>
            <a:r>
              <a:rPr lang="pt-BR" sz="1400" b="1" dirty="0"/>
              <a:t>PLANO DIRETOR DE DIGITALIZAÇÃO </a:t>
            </a:r>
            <a:r>
              <a:rPr lang="pt-BR" sz="1400" dirty="0"/>
              <a:t>para definir, priorizar e encadear as ações. </a:t>
            </a:r>
          </a:p>
          <a:p>
            <a:pPr marL="742950" lvl="1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pt-BR" sz="1400" dirty="0"/>
          </a:p>
          <a:p>
            <a:pPr marL="742950" lvl="1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pt-BR" sz="1400" dirty="0"/>
              <a:t>A criação de uma plataforma digital </a:t>
            </a:r>
            <a:r>
              <a:rPr lang="pt-BR" sz="1400" b="1" dirty="0" err="1"/>
              <a:t>DIGITAL</a:t>
            </a:r>
            <a:r>
              <a:rPr lang="pt-BR" sz="1400" b="1" dirty="0"/>
              <a:t> TWIN </a:t>
            </a:r>
            <a:r>
              <a:rPr lang="pt-BR" sz="1400" dirty="0"/>
              <a:t>para a simulação de situações reais e antecipação de situações criticas de manufatura industrial avançada.</a:t>
            </a:r>
          </a:p>
          <a:p>
            <a:pPr marL="742950" lvl="1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pt-BR" sz="1400" dirty="0"/>
          </a:p>
          <a:p>
            <a:pPr marL="742950" lvl="1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pt-BR" sz="1400" dirty="0"/>
              <a:t>Tudo isso, baseado em uma </a:t>
            </a:r>
            <a:r>
              <a:rPr lang="pt-BR" sz="1400" b="1" dirty="0"/>
              <a:t>VISÃO HOLÍSTICA, CENTRADA EM VALOR </a:t>
            </a:r>
            <a:r>
              <a:rPr lang="pt-BR" sz="1400" dirty="0"/>
              <a:t>para o negócio e </a:t>
            </a:r>
            <a:r>
              <a:rPr lang="pt-BR" sz="1400" b="1" dirty="0"/>
              <a:t>POR EXPERIÊNCIAS CONCRETAS GLOBAIS</a:t>
            </a:r>
            <a:r>
              <a:rPr lang="pt-BR" sz="1400" dirty="0"/>
              <a:t> para permitir a aceleração da jornada.</a:t>
            </a:r>
            <a:endParaRPr lang="pt-BR" sz="1100" dirty="0"/>
          </a:p>
        </p:txBody>
      </p:sp>
      <p:pic>
        <p:nvPicPr>
          <p:cNvPr id="14" name="Imagem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4368" y="6165304"/>
            <a:ext cx="1165566" cy="546151"/>
          </a:xfrm>
          <a:prstGeom prst="rect">
            <a:avLst/>
          </a:prstGeom>
        </p:spPr>
      </p:pic>
      <p:sp>
        <p:nvSpPr>
          <p:cNvPr id="15" name="CaixaDeTexto 14"/>
          <p:cNvSpPr txBox="1"/>
          <p:nvPr/>
        </p:nvSpPr>
        <p:spPr>
          <a:xfrm>
            <a:off x="611560" y="6284490"/>
            <a:ext cx="33486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/>
              <a:t>Hub de Tecnologia e Inovação Industrial 4.0</a:t>
            </a:r>
          </a:p>
        </p:txBody>
      </p:sp>
    </p:spTree>
    <p:extLst>
      <p:ext uri="{BB962C8B-B14F-4D97-AF65-F5344CB8AC3E}">
        <p14:creationId xmlns:p14="http://schemas.microsoft.com/office/powerpoint/2010/main" val="1100278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/>
          <p:cNvSpPr/>
          <p:nvPr/>
        </p:nvSpPr>
        <p:spPr>
          <a:xfrm>
            <a:off x="107504" y="764704"/>
            <a:ext cx="8928992" cy="5400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 8"/>
          <p:cNvSpPr/>
          <p:nvPr/>
        </p:nvSpPr>
        <p:spPr>
          <a:xfrm>
            <a:off x="467544" y="5157192"/>
            <a:ext cx="8352928" cy="8002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1600" b="1" i="1" dirty="0"/>
              <a:t>Indústria 4.0 </a:t>
            </a:r>
            <a:endParaRPr lang="pt-BR" sz="1600" b="1" i="1" dirty="0" smtClean="0"/>
          </a:p>
          <a:p>
            <a:pPr algn="ctr"/>
            <a:r>
              <a:rPr lang="pt-BR" sz="1600" b="1" i="1" dirty="0" smtClean="0"/>
              <a:t>- </a:t>
            </a:r>
            <a:r>
              <a:rPr lang="pt-BR" sz="1400" b="1" i="1" dirty="0"/>
              <a:t>Melhorar a eficiência </a:t>
            </a:r>
            <a:r>
              <a:rPr lang="pt-BR" sz="1400" b="1" i="1" dirty="0" smtClean="0"/>
              <a:t>dos processos é </a:t>
            </a:r>
            <a:r>
              <a:rPr lang="pt-BR" sz="1400" b="1" i="1" dirty="0"/>
              <a:t>uma coisa boa, </a:t>
            </a:r>
            <a:r>
              <a:rPr lang="pt-BR" sz="1400" b="1" i="1" dirty="0" smtClean="0"/>
              <a:t>mas otimizar em larga escala a </a:t>
            </a:r>
            <a:r>
              <a:rPr lang="pt-BR" sz="1400" b="1" i="1" dirty="0"/>
              <a:t>experiência do cliente </a:t>
            </a:r>
            <a:r>
              <a:rPr lang="pt-BR" sz="1400" b="1" i="1" dirty="0" smtClean="0"/>
              <a:t>é melhor ainda... </a:t>
            </a:r>
            <a:endParaRPr lang="pt-BR" sz="1400" b="1" i="1" dirty="0"/>
          </a:p>
        </p:txBody>
      </p:sp>
      <p:sp>
        <p:nvSpPr>
          <p:cNvPr id="10" name="Retângulo 9"/>
          <p:cNvSpPr/>
          <p:nvPr/>
        </p:nvSpPr>
        <p:spPr>
          <a:xfrm>
            <a:off x="107504" y="44624"/>
            <a:ext cx="842493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PROJETO </a:t>
            </a:r>
            <a:r>
              <a:rPr lang="pt-BR" sz="1600" b="1" dirty="0">
                <a:latin typeface="Arial" panose="020B0604020202020204" pitchFamily="34" charset="0"/>
                <a:cs typeface="Arial" panose="020B0604020202020204" pitchFamily="34" charset="0"/>
              </a:rPr>
              <a:t>PLATAFORMA DIGITAL 4.0</a:t>
            </a:r>
          </a:p>
          <a:p>
            <a:r>
              <a:rPr lang="pt-BR" sz="900" b="1" dirty="0">
                <a:latin typeface="Arial" panose="020B0604020202020204" pitchFamily="34" charset="0"/>
                <a:cs typeface="Arial" panose="020B0604020202020204" pitchFamily="34" charset="0"/>
              </a:rPr>
              <a:t>Coordenação Geral de Implantação do Complexo Industrial de Biotecnologia em Saúde - CIBS.</a:t>
            </a:r>
          </a:p>
          <a:p>
            <a:endParaRPr lang="pt-B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tângulo 11"/>
          <p:cNvSpPr/>
          <p:nvPr/>
        </p:nvSpPr>
        <p:spPr>
          <a:xfrm>
            <a:off x="422920" y="1428019"/>
            <a:ext cx="37261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pt-BR" sz="1400" dirty="0"/>
              <a:t>Qual é nível de maturidade planejado novo campus localizado em Santa Cruz, Rio de Janeiro, Brasil, frente à Indústria 4.0 para Manufatura? 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4306788" y="1428019"/>
            <a:ext cx="4572000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pt-BR" sz="1400" dirty="0"/>
              <a:t>Como podemos construir um ambiente de manufatura colaborativo para reunir todos os recursos necessários para a tomada de decisão, considerando as novas tecnologias da Indústria 4.0? </a:t>
            </a:r>
          </a:p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pt-BR" sz="1400" dirty="0"/>
          </a:p>
        </p:txBody>
      </p:sp>
      <p:sp>
        <p:nvSpPr>
          <p:cNvPr id="14" name="Retângulo 13"/>
          <p:cNvSpPr/>
          <p:nvPr/>
        </p:nvSpPr>
        <p:spPr>
          <a:xfrm>
            <a:off x="422920" y="2629397"/>
            <a:ext cx="37261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pt-BR" sz="1400" dirty="0"/>
              <a:t>Qual o nível de maturidade destes processos para isto (onde estamos e onde queremos chegar)?</a:t>
            </a:r>
          </a:p>
        </p:txBody>
      </p:sp>
      <p:sp>
        <p:nvSpPr>
          <p:cNvPr id="15" name="Retângulo 14"/>
          <p:cNvSpPr/>
          <p:nvPr/>
        </p:nvSpPr>
        <p:spPr>
          <a:xfrm>
            <a:off x="4248472" y="2608671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pt-BR" sz="1400" dirty="0"/>
              <a:t>Quais são os principais requerimentos e diretrizes de tecnologia e  arquitetura de TI e a governança com TA – 4.0? </a:t>
            </a:r>
          </a:p>
        </p:txBody>
      </p:sp>
      <p:sp>
        <p:nvSpPr>
          <p:cNvPr id="16" name="Retângulo 15"/>
          <p:cNvSpPr/>
          <p:nvPr/>
        </p:nvSpPr>
        <p:spPr>
          <a:xfrm>
            <a:off x="323528" y="3915053"/>
            <a:ext cx="38255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pt-BR" sz="1400" dirty="0"/>
              <a:t>Qual deve ser a arquitetura que suporta os  novos processos de governança de TI alinhados às necessidades de negócio (Manufatura)? </a:t>
            </a:r>
          </a:p>
        </p:txBody>
      </p:sp>
      <p:sp>
        <p:nvSpPr>
          <p:cNvPr id="17" name="Retângulo 16"/>
          <p:cNvSpPr/>
          <p:nvPr/>
        </p:nvSpPr>
        <p:spPr>
          <a:xfrm>
            <a:off x="4365104" y="3915053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pt-BR" sz="1400" dirty="0"/>
              <a:t>Como precisamos nos organizar para garantir os investimentos necessários e estabelecer um </a:t>
            </a:r>
            <a:r>
              <a:rPr lang="pt-BR" sz="1400" i="1" dirty="0" err="1"/>
              <a:t>Roadmap</a:t>
            </a:r>
            <a:r>
              <a:rPr lang="pt-BR" sz="1400" dirty="0"/>
              <a:t> de implantação de transformação digital 4.0?</a:t>
            </a:r>
          </a:p>
        </p:txBody>
      </p:sp>
      <p:sp>
        <p:nvSpPr>
          <p:cNvPr id="18" name="CaixaDeTexto 17"/>
          <p:cNvSpPr txBox="1"/>
          <p:nvPr/>
        </p:nvSpPr>
        <p:spPr>
          <a:xfrm>
            <a:off x="193786" y="796932"/>
            <a:ext cx="38959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 smtClean="0"/>
              <a:t>Indústria 4.0 – PERGUNTAS CHAVE.</a:t>
            </a:r>
            <a:endParaRPr lang="pt-BR" sz="2000" b="1" dirty="0"/>
          </a:p>
        </p:txBody>
      </p:sp>
      <p:pic>
        <p:nvPicPr>
          <p:cNvPr id="19" name="Imagem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4368" y="6165304"/>
            <a:ext cx="1165566" cy="546151"/>
          </a:xfrm>
          <a:prstGeom prst="rect">
            <a:avLst/>
          </a:prstGeom>
        </p:spPr>
      </p:pic>
      <p:sp>
        <p:nvSpPr>
          <p:cNvPr id="20" name="CaixaDeTexto 19"/>
          <p:cNvSpPr txBox="1"/>
          <p:nvPr/>
        </p:nvSpPr>
        <p:spPr>
          <a:xfrm>
            <a:off x="611560" y="6284490"/>
            <a:ext cx="33486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/>
              <a:t>Hub de Tecnologia e Inovação Industrial 4.0</a:t>
            </a:r>
          </a:p>
        </p:txBody>
      </p:sp>
    </p:spTree>
    <p:extLst>
      <p:ext uri="{BB962C8B-B14F-4D97-AF65-F5344CB8AC3E}">
        <p14:creationId xmlns:p14="http://schemas.microsoft.com/office/powerpoint/2010/main" val="167716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/>
        </p:nvSpPr>
        <p:spPr>
          <a:xfrm>
            <a:off x="107504" y="764704"/>
            <a:ext cx="8928992" cy="5400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tângulo 3"/>
          <p:cNvSpPr/>
          <p:nvPr/>
        </p:nvSpPr>
        <p:spPr>
          <a:xfrm>
            <a:off x="1907704" y="1484784"/>
            <a:ext cx="6840760" cy="33239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pt-BR" sz="1400" dirty="0" smtClean="0"/>
              <a:t>Apresentar </a:t>
            </a:r>
            <a:r>
              <a:rPr lang="pt-BR" sz="1400" dirty="0"/>
              <a:t>um </a:t>
            </a:r>
            <a:r>
              <a:rPr lang="pt-BR" sz="1400" u="sng" dirty="0"/>
              <a:t>diagnóstico multidimensional detalhado dos níveis de maturidade face à Indústria 4.0 e posicionamento da marca </a:t>
            </a:r>
            <a:r>
              <a:rPr lang="pt-BR" sz="1400" u="sng" dirty="0" smtClean="0"/>
              <a:t>no mundo digital competitivo</a:t>
            </a:r>
            <a:r>
              <a:rPr lang="pt-BR" sz="1400" dirty="0"/>
              <a:t>. </a:t>
            </a:r>
            <a:endParaRPr lang="pt-BR" sz="1400" dirty="0" smtClean="0"/>
          </a:p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pt-BR" sz="1400" dirty="0" smtClean="0"/>
          </a:p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pt-BR" sz="1400" dirty="0" smtClean="0"/>
              <a:t>Estabelecer um </a:t>
            </a:r>
            <a:r>
              <a:rPr lang="pt-BR" sz="1400" u="sng" dirty="0"/>
              <a:t>mapa de arquitetura modelo para Fábrica Digital</a:t>
            </a:r>
            <a:r>
              <a:rPr lang="pt-BR" sz="1400" dirty="0"/>
              <a:t>, </a:t>
            </a:r>
            <a:r>
              <a:rPr lang="pt-BR" sz="1400" dirty="0" smtClean="0"/>
              <a:t>alinhada </a:t>
            </a:r>
            <a:r>
              <a:rPr lang="pt-BR" sz="1400" dirty="0"/>
              <a:t>às necessidades de negócio suportadas por pilar de </a:t>
            </a:r>
            <a:r>
              <a:rPr lang="pt-BR" sz="1400" dirty="0" smtClean="0"/>
              <a:t>dados analíticos estruturados. </a:t>
            </a:r>
          </a:p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pt-BR" sz="1400" dirty="0"/>
          </a:p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pt-BR" sz="1400" dirty="0" smtClean="0"/>
              <a:t>Propor </a:t>
            </a:r>
            <a:r>
              <a:rPr lang="pt-BR" sz="1400" u="sng" dirty="0" smtClean="0"/>
              <a:t>novos modelos digitais e híbridos</a:t>
            </a:r>
            <a:r>
              <a:rPr lang="pt-BR" sz="1400" dirty="0" smtClean="0"/>
              <a:t> </a:t>
            </a:r>
            <a:r>
              <a:rPr lang="pt-BR" sz="1400" dirty="0"/>
              <a:t>de processos colaborativos de forma a dar visibilidade de todos os processos de Manufatura e </a:t>
            </a:r>
            <a:r>
              <a:rPr lang="pt-BR" sz="1400" dirty="0" smtClean="0"/>
              <a:t>suprimentos, </a:t>
            </a:r>
            <a:r>
              <a:rPr lang="pt-BR" sz="1400" dirty="0"/>
              <a:t>promovendo integração e otimização horizontal</a:t>
            </a:r>
            <a:r>
              <a:rPr lang="pt-BR" sz="1400" dirty="0" smtClean="0"/>
              <a:t>.</a:t>
            </a:r>
          </a:p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pt-BR" sz="1400" dirty="0"/>
          </a:p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pt-BR" sz="1400" u="sng" dirty="0" smtClean="0"/>
              <a:t>Reforçar a utilização de procedimentos e </a:t>
            </a:r>
            <a:r>
              <a:rPr lang="pt-BR" sz="1400" u="sng" dirty="0"/>
              <a:t>padronização </a:t>
            </a:r>
            <a:r>
              <a:rPr lang="pt-BR" sz="1400" u="sng" dirty="0" smtClean="0"/>
              <a:t>de indicadores </a:t>
            </a:r>
            <a:r>
              <a:rPr lang="pt-BR" sz="1400" dirty="0" smtClean="0"/>
              <a:t>- </a:t>
            </a:r>
            <a:r>
              <a:rPr lang="pt-BR" sz="1400" dirty="0" err="1" smtClean="0"/>
              <a:t>KPIs</a:t>
            </a:r>
            <a:r>
              <a:rPr lang="pt-BR" sz="1400" dirty="0" smtClean="0"/>
              <a:t> </a:t>
            </a:r>
            <a:r>
              <a:rPr lang="pt-BR" sz="1400" dirty="0"/>
              <a:t>em toda a cadeia de produção / logística. </a:t>
            </a:r>
            <a:endParaRPr lang="pt-BR" sz="1400" dirty="0" smtClean="0"/>
          </a:p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pt-BR" sz="1400" dirty="0"/>
          </a:p>
          <a:p>
            <a:pPr marL="285750" indent="-285750" algn="just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pt-BR" sz="1400" u="sng" dirty="0" smtClean="0"/>
              <a:t>Transformar de forma estruturada</a:t>
            </a:r>
            <a:r>
              <a:rPr lang="pt-BR" sz="1400" dirty="0" smtClean="0"/>
              <a:t>, o </a:t>
            </a:r>
            <a:r>
              <a:rPr lang="pt-BR" sz="1400" dirty="0"/>
              <a:t>processo </a:t>
            </a:r>
            <a:r>
              <a:rPr lang="pt-BR" sz="1400" dirty="0" smtClean="0"/>
              <a:t>detalhado de </a:t>
            </a:r>
            <a:r>
              <a:rPr lang="pt-BR" sz="1400" dirty="0"/>
              <a:t>tomada de decisão </a:t>
            </a:r>
            <a:r>
              <a:rPr lang="pt-BR" sz="1400" dirty="0" smtClean="0"/>
              <a:t>para o </a:t>
            </a:r>
            <a:r>
              <a:rPr lang="pt-BR" sz="1400" dirty="0"/>
              <a:t>ambiente de informação </a:t>
            </a:r>
            <a:r>
              <a:rPr lang="pt-BR" sz="1400" dirty="0" smtClean="0"/>
              <a:t>digital.</a:t>
            </a:r>
            <a:endParaRPr lang="pt-BR" sz="1400" dirty="0"/>
          </a:p>
        </p:txBody>
      </p:sp>
      <p:sp>
        <p:nvSpPr>
          <p:cNvPr id="8" name="Retângulo 7"/>
          <p:cNvSpPr/>
          <p:nvPr/>
        </p:nvSpPr>
        <p:spPr>
          <a:xfrm>
            <a:off x="107504" y="44624"/>
            <a:ext cx="842493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PROJETO </a:t>
            </a:r>
            <a:r>
              <a:rPr lang="pt-BR" sz="1600" b="1" dirty="0">
                <a:latin typeface="Arial" panose="020B0604020202020204" pitchFamily="34" charset="0"/>
                <a:cs typeface="Arial" panose="020B0604020202020204" pitchFamily="34" charset="0"/>
              </a:rPr>
              <a:t>PLATAFORMA DIGITAL 4.0</a:t>
            </a:r>
          </a:p>
          <a:p>
            <a:r>
              <a:rPr lang="pt-BR" sz="900" b="1" dirty="0">
                <a:latin typeface="Arial" panose="020B0604020202020204" pitchFamily="34" charset="0"/>
                <a:cs typeface="Arial" panose="020B0604020202020204" pitchFamily="34" charset="0"/>
              </a:rPr>
              <a:t>Coordenação Geral de Implantação do Complexo Industrial de Biotecnologia em Saúde - CIBS.</a:t>
            </a:r>
          </a:p>
          <a:p>
            <a:endParaRPr lang="pt-B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193786" y="796932"/>
            <a:ext cx="31262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 smtClean="0"/>
              <a:t>Indústria 4.0 – Motivações.</a:t>
            </a:r>
            <a:endParaRPr lang="pt-BR" sz="2000" b="1" dirty="0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4368" y="6165304"/>
            <a:ext cx="1165566" cy="546151"/>
          </a:xfrm>
          <a:prstGeom prst="rect">
            <a:avLst/>
          </a:prstGeom>
        </p:spPr>
      </p:pic>
      <p:sp>
        <p:nvSpPr>
          <p:cNvPr id="12" name="CaixaDeTexto 11"/>
          <p:cNvSpPr txBox="1"/>
          <p:nvPr/>
        </p:nvSpPr>
        <p:spPr>
          <a:xfrm>
            <a:off x="611560" y="6284490"/>
            <a:ext cx="33486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/>
              <a:t>Hub de Tecnologia e Inovação Industrial 4.0</a:t>
            </a:r>
          </a:p>
        </p:txBody>
      </p:sp>
    </p:spTree>
    <p:extLst>
      <p:ext uri="{BB962C8B-B14F-4D97-AF65-F5344CB8AC3E}">
        <p14:creationId xmlns:p14="http://schemas.microsoft.com/office/powerpoint/2010/main" val="91524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0" y="2562994"/>
            <a:ext cx="2771775" cy="1442070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60000"/>
              </a:spcBef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60000"/>
              </a:spcBef>
              <a:buChar char="–"/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60000"/>
              </a:spcBef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60000"/>
              </a:spcBef>
              <a:buChar char="–"/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60000"/>
              </a:spcBef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pt-BR" altLang="pt-BR" sz="1800" b="0"/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0" y="2562994"/>
            <a:ext cx="684213" cy="835025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60000"/>
              </a:spcBef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60000"/>
              </a:spcBef>
              <a:buChar char="–"/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60000"/>
              </a:spcBef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60000"/>
              </a:spcBef>
              <a:buChar char="–"/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60000"/>
              </a:spcBef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pt-BR" altLang="pt-BR" sz="1800" b="0"/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684213" y="2562994"/>
            <a:ext cx="935037" cy="835025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60000"/>
              </a:spcBef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60000"/>
              </a:spcBef>
              <a:buChar char="–"/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60000"/>
              </a:spcBef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60000"/>
              </a:spcBef>
              <a:buChar char="–"/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60000"/>
              </a:spcBef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pt-BR" altLang="pt-BR" sz="1800" b="0"/>
          </a:p>
        </p:txBody>
      </p:sp>
      <p:sp>
        <p:nvSpPr>
          <p:cNvPr id="9" name="Rectangle 14"/>
          <p:cNvSpPr>
            <a:spLocks noChangeArrowheads="1"/>
          </p:cNvSpPr>
          <p:nvPr/>
        </p:nvSpPr>
        <p:spPr bwMode="auto">
          <a:xfrm>
            <a:off x="2771775" y="2562994"/>
            <a:ext cx="6372225" cy="1442070"/>
          </a:xfrm>
          <a:prstGeom prst="rect">
            <a:avLst/>
          </a:prstGeom>
          <a:gradFill rotWithShape="1">
            <a:gsLst>
              <a:gs pos="0">
                <a:srgbClr val="4D4D4D"/>
              </a:gs>
              <a:gs pos="100000">
                <a:srgbClr val="0000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60000"/>
              </a:spcBef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60000"/>
              </a:spcBef>
              <a:buChar char="–"/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60000"/>
              </a:spcBef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60000"/>
              </a:spcBef>
              <a:buChar char="–"/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60000"/>
              </a:spcBef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pt-BR" altLang="pt-BR" sz="1800" b="0"/>
          </a:p>
        </p:txBody>
      </p:sp>
      <p:sp>
        <p:nvSpPr>
          <p:cNvPr id="10" name="Rectangle 15"/>
          <p:cNvSpPr>
            <a:spLocks noChangeArrowheads="1"/>
          </p:cNvSpPr>
          <p:nvPr/>
        </p:nvSpPr>
        <p:spPr bwMode="auto">
          <a:xfrm>
            <a:off x="0" y="2204219"/>
            <a:ext cx="9144000" cy="360363"/>
          </a:xfrm>
          <a:prstGeom prst="rect">
            <a:avLst/>
          </a:prstGeom>
          <a:solidFill>
            <a:srgbClr val="33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60000"/>
              </a:spcBef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60000"/>
              </a:spcBef>
              <a:buChar char="–"/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60000"/>
              </a:spcBef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60000"/>
              </a:spcBef>
              <a:buChar char="–"/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60000"/>
              </a:spcBef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pt-BR" altLang="pt-BR" sz="1800" b="0"/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2771775" y="2562994"/>
            <a:ext cx="6480745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60000"/>
              </a:spcBef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60000"/>
              </a:spcBef>
              <a:buChar char="–"/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60000"/>
              </a:spcBef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60000"/>
              </a:spcBef>
              <a:buChar char="–"/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60000"/>
              </a:spcBef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pt-BR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PROJETO </a:t>
            </a:r>
            <a:r>
              <a:rPr lang="pt-BR" sz="1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PLATAFORMA DIGITAL </a:t>
            </a:r>
            <a:r>
              <a:rPr lang="pt-BR" sz="16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4.0</a:t>
            </a:r>
          </a:p>
          <a:p>
            <a:pPr>
              <a:buNone/>
            </a:pPr>
            <a:r>
              <a:rPr lang="pt-BR" sz="1600" dirty="0" smtClean="0">
                <a:solidFill>
                  <a:schemeClr val="bg1"/>
                </a:solidFill>
              </a:rPr>
              <a:t>- Escopo e prazos.</a:t>
            </a:r>
            <a:endParaRPr lang="pt-BR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tângulo 11"/>
          <p:cNvSpPr/>
          <p:nvPr/>
        </p:nvSpPr>
        <p:spPr>
          <a:xfrm>
            <a:off x="107504" y="44624"/>
            <a:ext cx="842493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PROJETO </a:t>
            </a:r>
            <a:r>
              <a:rPr lang="pt-BR" sz="1600" b="1" dirty="0">
                <a:latin typeface="Arial" panose="020B0604020202020204" pitchFamily="34" charset="0"/>
                <a:cs typeface="Arial" panose="020B0604020202020204" pitchFamily="34" charset="0"/>
              </a:rPr>
              <a:t>PLATAFORMA DIGITAL 4.0</a:t>
            </a:r>
          </a:p>
          <a:p>
            <a:r>
              <a:rPr lang="pt-BR" sz="900" b="1" dirty="0">
                <a:latin typeface="Arial" panose="020B0604020202020204" pitchFamily="34" charset="0"/>
                <a:cs typeface="Arial" panose="020B0604020202020204" pitchFamily="34" charset="0"/>
              </a:rPr>
              <a:t>Coordenação Geral de Implantação do Complexo Industrial de Biotecnologia em Saúde - CIBS.</a:t>
            </a:r>
          </a:p>
          <a:p>
            <a:endParaRPr lang="pt-B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Imagem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4368" y="6165304"/>
            <a:ext cx="1165566" cy="546151"/>
          </a:xfrm>
          <a:prstGeom prst="rect">
            <a:avLst/>
          </a:prstGeom>
        </p:spPr>
      </p:pic>
      <p:sp>
        <p:nvSpPr>
          <p:cNvPr id="14" name="CaixaDeTexto 13"/>
          <p:cNvSpPr txBox="1"/>
          <p:nvPr/>
        </p:nvSpPr>
        <p:spPr>
          <a:xfrm>
            <a:off x="611560" y="6284490"/>
            <a:ext cx="33486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/>
              <a:t>Hub de Tecnologia e Inovação Industrial 4.0</a:t>
            </a:r>
          </a:p>
        </p:txBody>
      </p:sp>
    </p:spTree>
    <p:extLst>
      <p:ext uri="{BB962C8B-B14F-4D97-AF65-F5344CB8AC3E}">
        <p14:creationId xmlns:p14="http://schemas.microsoft.com/office/powerpoint/2010/main" val="18448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tângulo 17"/>
          <p:cNvSpPr/>
          <p:nvPr/>
        </p:nvSpPr>
        <p:spPr>
          <a:xfrm>
            <a:off x="61846" y="1608748"/>
            <a:ext cx="9045642" cy="20362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tângulo 16"/>
          <p:cNvSpPr/>
          <p:nvPr/>
        </p:nvSpPr>
        <p:spPr>
          <a:xfrm>
            <a:off x="70416" y="1536740"/>
            <a:ext cx="9037072" cy="20362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 9"/>
          <p:cNvSpPr/>
          <p:nvPr/>
        </p:nvSpPr>
        <p:spPr>
          <a:xfrm>
            <a:off x="179512" y="1715869"/>
            <a:ext cx="8712968" cy="6878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CaixaDeTexto 2"/>
          <p:cNvSpPr txBox="1"/>
          <p:nvPr/>
        </p:nvSpPr>
        <p:spPr>
          <a:xfrm>
            <a:off x="251520" y="1167408"/>
            <a:ext cx="2889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1. Arquitetura de referência.</a:t>
            </a:r>
            <a:endParaRPr lang="pt-BR" b="1" dirty="0"/>
          </a:p>
        </p:txBody>
      </p:sp>
      <p:sp>
        <p:nvSpPr>
          <p:cNvPr id="8" name="CaixaDeTexto 7"/>
          <p:cNvSpPr txBox="1"/>
          <p:nvPr/>
        </p:nvSpPr>
        <p:spPr>
          <a:xfrm>
            <a:off x="107504" y="2584006"/>
            <a:ext cx="871651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pt-BR" sz="1600" dirty="0" smtClean="0"/>
              <a:t>Construir a Arquitetura de Referência de padrão </a:t>
            </a:r>
            <a:r>
              <a:rPr lang="pt-BR" sz="1600" dirty="0" err="1" smtClean="0"/>
              <a:t>farma</a:t>
            </a:r>
            <a:r>
              <a:rPr lang="pt-BR" sz="1600" dirty="0" smtClean="0"/>
              <a:t> 4.0 (padrão internacional RAMI 4.0/Normas 62890, 62264, 61512).</a:t>
            </a:r>
          </a:p>
          <a:p>
            <a:pPr marL="742950" lvl="1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pt-BR" sz="1600" dirty="0" smtClean="0"/>
              <a:t>Prazo: 10 meses.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pt-BR" sz="1600" dirty="0" smtClean="0"/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pt-BR" sz="1600" dirty="0" smtClean="0"/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pt-BR" sz="1600" dirty="0"/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pt-BR" sz="1600" dirty="0" smtClean="0"/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pt-BR" sz="1600" dirty="0"/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pt-BR" sz="1600" dirty="0" smtClean="0"/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pt-BR" sz="1600" dirty="0"/>
          </a:p>
        </p:txBody>
      </p:sp>
      <p:sp>
        <p:nvSpPr>
          <p:cNvPr id="14" name="Retângulo 13"/>
          <p:cNvSpPr/>
          <p:nvPr/>
        </p:nvSpPr>
        <p:spPr>
          <a:xfrm>
            <a:off x="107504" y="1805068"/>
            <a:ext cx="8712968" cy="6878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835247"/>
            <a:ext cx="8572500" cy="628650"/>
          </a:xfrm>
          <a:prstGeom prst="rect">
            <a:avLst/>
          </a:prstGeom>
        </p:spPr>
      </p:pic>
      <p:sp>
        <p:nvSpPr>
          <p:cNvPr id="16" name="Retângulo 15"/>
          <p:cNvSpPr/>
          <p:nvPr/>
        </p:nvSpPr>
        <p:spPr>
          <a:xfrm>
            <a:off x="35496" y="1191095"/>
            <a:ext cx="9191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 smtClean="0"/>
              <a:t>2. Plano </a:t>
            </a:r>
            <a:r>
              <a:rPr lang="pt-BR" b="1" dirty="0"/>
              <a:t>Diretor de </a:t>
            </a:r>
            <a:r>
              <a:rPr lang="pt-BR" b="1" dirty="0" smtClean="0"/>
              <a:t>Digitalização 4.0 do Complexo Industrial de Biotecnologia em Saúde – CIBS.</a:t>
            </a:r>
            <a:endParaRPr lang="pt-BR" dirty="0"/>
          </a:p>
        </p:txBody>
      </p:sp>
      <p:sp>
        <p:nvSpPr>
          <p:cNvPr id="19" name="Retângulo 18"/>
          <p:cNvSpPr/>
          <p:nvPr/>
        </p:nvSpPr>
        <p:spPr>
          <a:xfrm>
            <a:off x="61846" y="2321585"/>
            <a:ext cx="883063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pt-BR" sz="1600" dirty="0"/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pt-BR" sz="1600" dirty="0"/>
              <a:t>Realizar o plano diretor de digitalização para o Complexo Industrial de Biotecnologia em Saúde – CIBS.</a:t>
            </a:r>
          </a:p>
          <a:p>
            <a:pPr marL="742950" lvl="1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pt-BR" sz="1600" dirty="0"/>
              <a:t>Prazo: 12 meses.</a:t>
            </a:r>
            <a:endParaRPr lang="pt-BR" sz="1600" dirty="0"/>
          </a:p>
        </p:txBody>
      </p:sp>
      <p:pic>
        <p:nvPicPr>
          <p:cNvPr id="20" name="Imagem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769861"/>
            <a:ext cx="8524875" cy="581025"/>
          </a:xfrm>
          <a:prstGeom prst="rect">
            <a:avLst/>
          </a:prstGeom>
        </p:spPr>
      </p:pic>
      <p:sp>
        <p:nvSpPr>
          <p:cNvPr id="21" name="Retângulo 20"/>
          <p:cNvSpPr/>
          <p:nvPr/>
        </p:nvSpPr>
        <p:spPr>
          <a:xfrm>
            <a:off x="107504" y="1824772"/>
            <a:ext cx="8856984" cy="39804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2" name="CaixaDeTexto 21"/>
          <p:cNvSpPr txBox="1"/>
          <p:nvPr/>
        </p:nvSpPr>
        <p:spPr>
          <a:xfrm>
            <a:off x="200672" y="1198493"/>
            <a:ext cx="876381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 smtClean="0"/>
              <a:t>3. Simulação de uma linha de produção pré-definida do Complexo Industrial de Biotecnologia em Saúde - CIBS.</a:t>
            </a:r>
            <a:r>
              <a:rPr lang="pt-BR" b="1" dirty="0" smtClean="0"/>
              <a:t> </a:t>
            </a:r>
            <a:endParaRPr lang="pt-BR" b="1" dirty="0"/>
          </a:p>
        </p:txBody>
      </p:sp>
      <p:sp>
        <p:nvSpPr>
          <p:cNvPr id="23" name="Retângulo 22"/>
          <p:cNvSpPr/>
          <p:nvPr/>
        </p:nvSpPr>
        <p:spPr>
          <a:xfrm>
            <a:off x="179512" y="2021092"/>
            <a:ext cx="8712968" cy="6878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4" name="Imagem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2075178"/>
            <a:ext cx="8568952" cy="584247"/>
          </a:xfrm>
          <a:prstGeom prst="rect">
            <a:avLst/>
          </a:prstGeom>
        </p:spPr>
      </p:pic>
      <p:sp>
        <p:nvSpPr>
          <p:cNvPr id="25" name="CaixaDeTexto 24"/>
          <p:cNvSpPr txBox="1"/>
          <p:nvPr/>
        </p:nvSpPr>
        <p:spPr>
          <a:xfrm>
            <a:off x="107504" y="2992884"/>
            <a:ext cx="87165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pt-BR" sz="1600" dirty="0" smtClean="0"/>
              <a:t>Avaliação preliminar da viabilidade técnica de execução de um processo industrial farmacêutico, de uma linha de produção pré-definida de </a:t>
            </a:r>
            <a:r>
              <a:rPr lang="pt-BR" sz="1600" dirty="0" err="1" smtClean="0"/>
              <a:t>Bio-Manguinhos</a:t>
            </a:r>
            <a:r>
              <a:rPr lang="pt-BR" sz="1600" dirty="0" smtClean="0"/>
              <a:t>, do Complexo Industrial de Biotecnologia em Saúde – CIBS, a partir de premissas adotadas, em uma plataforma de tecnologia digital </a:t>
            </a:r>
            <a:r>
              <a:rPr lang="pt-BR" sz="1600" dirty="0" err="1" smtClean="0"/>
              <a:t>twin</a:t>
            </a:r>
            <a:r>
              <a:rPr lang="pt-BR" sz="1600" dirty="0" smtClean="0"/>
              <a:t> (de simulação e virtualização) considerando:</a:t>
            </a:r>
          </a:p>
          <a:p>
            <a:pPr marL="742950" lvl="1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pt-BR" sz="1600" dirty="0" smtClean="0"/>
              <a:t>Projeto.</a:t>
            </a:r>
          </a:p>
          <a:p>
            <a:pPr marL="742950" lvl="1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pt-BR" sz="1600" dirty="0" smtClean="0"/>
              <a:t>Modelagem 3D.</a:t>
            </a:r>
          </a:p>
          <a:p>
            <a:pPr marL="742950" lvl="1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pt-BR" sz="1600" dirty="0" smtClean="0"/>
              <a:t>Montagem das linhas em 3D.</a:t>
            </a:r>
          </a:p>
          <a:p>
            <a:pPr marL="742950" lvl="1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pt-BR" sz="1600" dirty="0" smtClean="0"/>
              <a:t>Simulação de movimentos.</a:t>
            </a:r>
          </a:p>
          <a:p>
            <a:pPr marL="742950" lvl="1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pt-BR" sz="1600" dirty="0" smtClean="0"/>
              <a:t>Execução de testes (</a:t>
            </a:r>
            <a:r>
              <a:rPr lang="pt-BR" sz="1600" dirty="0" err="1" smtClean="0"/>
              <a:t>testbeds</a:t>
            </a:r>
            <a:r>
              <a:rPr lang="pt-BR" sz="1600" dirty="0" smtClean="0"/>
              <a:t>).</a:t>
            </a:r>
          </a:p>
        </p:txBody>
      </p:sp>
      <p:sp>
        <p:nvSpPr>
          <p:cNvPr id="26" name="Retângulo 25"/>
          <p:cNvSpPr/>
          <p:nvPr/>
        </p:nvSpPr>
        <p:spPr>
          <a:xfrm>
            <a:off x="70416" y="6648"/>
            <a:ext cx="842493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PROJETO </a:t>
            </a:r>
            <a:r>
              <a:rPr lang="pt-BR" sz="1600" b="1" dirty="0">
                <a:latin typeface="Arial" panose="020B0604020202020204" pitchFamily="34" charset="0"/>
                <a:cs typeface="Arial" panose="020B0604020202020204" pitchFamily="34" charset="0"/>
              </a:rPr>
              <a:t>PLATAFORMA DIGITAL 4.0</a:t>
            </a:r>
          </a:p>
          <a:p>
            <a:r>
              <a:rPr lang="pt-BR" sz="900" b="1" dirty="0">
                <a:latin typeface="Arial" panose="020B0604020202020204" pitchFamily="34" charset="0"/>
                <a:cs typeface="Arial" panose="020B0604020202020204" pitchFamily="34" charset="0"/>
              </a:rPr>
              <a:t>Coordenação Geral de Implantação do Complexo Industrial de Biotecnologia em Saúde - CIBS.</a:t>
            </a:r>
          </a:p>
          <a:p>
            <a:endParaRPr lang="pt-B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Imagem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84368" y="6165304"/>
            <a:ext cx="1165566" cy="546151"/>
          </a:xfrm>
          <a:prstGeom prst="rect">
            <a:avLst/>
          </a:prstGeom>
        </p:spPr>
      </p:pic>
      <p:sp>
        <p:nvSpPr>
          <p:cNvPr id="28" name="CaixaDeTexto 27"/>
          <p:cNvSpPr txBox="1"/>
          <p:nvPr/>
        </p:nvSpPr>
        <p:spPr>
          <a:xfrm>
            <a:off x="611560" y="6284490"/>
            <a:ext cx="33486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/>
              <a:t>Hub de Tecnologia e Inovação Industrial 4.0</a:t>
            </a:r>
          </a:p>
        </p:txBody>
      </p:sp>
    </p:spTree>
    <p:extLst>
      <p:ext uri="{BB962C8B-B14F-4D97-AF65-F5344CB8AC3E}">
        <p14:creationId xmlns:p14="http://schemas.microsoft.com/office/powerpoint/2010/main" val="1696316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17" grpId="0" animBg="1"/>
      <p:bldP spid="17" grpId="1" animBg="1"/>
      <p:bldP spid="10" grpId="0" animBg="1"/>
      <p:bldP spid="10" grpId="1" animBg="1"/>
      <p:bldP spid="3" grpId="0"/>
      <p:bldP spid="3" grpId="1"/>
      <p:bldP spid="8" grpId="0"/>
      <p:bldP spid="8" grpId="1"/>
      <p:bldP spid="14" grpId="0" animBg="1"/>
      <p:bldP spid="14" grpId="1" animBg="1"/>
      <p:bldP spid="16" grpId="0"/>
      <p:bldP spid="16" grpId="1"/>
      <p:bldP spid="19" grpId="0"/>
      <p:bldP spid="19" grpId="1"/>
      <p:bldP spid="21" grpId="0" animBg="1"/>
      <p:bldP spid="22" grpId="0"/>
      <p:bldP spid="23" grpId="0" animBg="1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0" y="2562994"/>
            <a:ext cx="2771775" cy="1442070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60000"/>
              </a:spcBef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60000"/>
              </a:spcBef>
              <a:buChar char="–"/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60000"/>
              </a:spcBef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60000"/>
              </a:spcBef>
              <a:buChar char="–"/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60000"/>
              </a:spcBef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pt-BR" altLang="pt-BR" sz="1800" b="0"/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0" y="2562994"/>
            <a:ext cx="684213" cy="835025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60000"/>
              </a:spcBef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60000"/>
              </a:spcBef>
              <a:buChar char="–"/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60000"/>
              </a:spcBef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60000"/>
              </a:spcBef>
              <a:buChar char="–"/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60000"/>
              </a:spcBef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pt-BR" altLang="pt-BR" sz="1800" b="0"/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684213" y="2562994"/>
            <a:ext cx="935037" cy="835025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60000"/>
              </a:spcBef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60000"/>
              </a:spcBef>
              <a:buChar char="–"/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60000"/>
              </a:spcBef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60000"/>
              </a:spcBef>
              <a:buChar char="–"/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60000"/>
              </a:spcBef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pt-BR" altLang="pt-BR" sz="1800" b="0"/>
          </a:p>
        </p:txBody>
      </p:sp>
      <p:sp>
        <p:nvSpPr>
          <p:cNvPr id="9" name="Rectangle 14"/>
          <p:cNvSpPr>
            <a:spLocks noChangeArrowheads="1"/>
          </p:cNvSpPr>
          <p:nvPr/>
        </p:nvSpPr>
        <p:spPr bwMode="auto">
          <a:xfrm>
            <a:off x="2771775" y="2562994"/>
            <a:ext cx="6372225" cy="1442070"/>
          </a:xfrm>
          <a:prstGeom prst="rect">
            <a:avLst/>
          </a:prstGeom>
          <a:gradFill rotWithShape="1">
            <a:gsLst>
              <a:gs pos="0">
                <a:srgbClr val="4D4D4D"/>
              </a:gs>
              <a:gs pos="100000">
                <a:srgbClr val="0000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60000"/>
              </a:spcBef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60000"/>
              </a:spcBef>
              <a:buChar char="–"/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60000"/>
              </a:spcBef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60000"/>
              </a:spcBef>
              <a:buChar char="–"/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60000"/>
              </a:spcBef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pt-BR" altLang="pt-BR" sz="1800" b="0"/>
          </a:p>
        </p:txBody>
      </p:sp>
      <p:sp>
        <p:nvSpPr>
          <p:cNvPr id="10" name="Rectangle 15"/>
          <p:cNvSpPr>
            <a:spLocks noChangeArrowheads="1"/>
          </p:cNvSpPr>
          <p:nvPr/>
        </p:nvSpPr>
        <p:spPr bwMode="auto">
          <a:xfrm>
            <a:off x="0" y="2204219"/>
            <a:ext cx="9144000" cy="360363"/>
          </a:xfrm>
          <a:prstGeom prst="rect">
            <a:avLst/>
          </a:prstGeom>
          <a:solidFill>
            <a:srgbClr val="33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60000"/>
              </a:spcBef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60000"/>
              </a:spcBef>
              <a:buChar char="–"/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60000"/>
              </a:spcBef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60000"/>
              </a:spcBef>
              <a:buChar char="–"/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60000"/>
              </a:spcBef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pt-BR" altLang="pt-BR" sz="1800" b="0"/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2771775" y="2562994"/>
            <a:ext cx="6480745" cy="97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60000"/>
              </a:spcBef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60000"/>
              </a:spcBef>
              <a:buChar char="–"/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60000"/>
              </a:spcBef>
              <a:buChar char="•"/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60000"/>
              </a:spcBef>
              <a:buChar char="–"/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60000"/>
              </a:spcBef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6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pt-BR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PROJETO </a:t>
            </a:r>
            <a:r>
              <a:rPr lang="pt-BR" sz="1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PLATAFORMA DIGITAL </a:t>
            </a:r>
            <a:r>
              <a:rPr lang="pt-BR" sz="16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4.0</a:t>
            </a:r>
          </a:p>
          <a:p>
            <a:pPr>
              <a:buNone/>
            </a:pPr>
            <a:r>
              <a:rPr lang="pt-BR" sz="1600" dirty="0" smtClean="0">
                <a:solidFill>
                  <a:schemeClr val="bg1"/>
                </a:solidFill>
              </a:rPr>
              <a:t>CENÁRIO ESCOLHIDO - Simulação de uma linha de produção do Complexo Industrial de Biotecnologia em Saúde – CIBS.</a:t>
            </a:r>
            <a:endParaRPr lang="pt-BR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tângulo 11"/>
          <p:cNvSpPr/>
          <p:nvPr/>
        </p:nvSpPr>
        <p:spPr>
          <a:xfrm>
            <a:off x="107504" y="28352"/>
            <a:ext cx="842493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PROJETO </a:t>
            </a:r>
            <a:r>
              <a:rPr lang="pt-BR" sz="1600" b="1" dirty="0">
                <a:latin typeface="Arial" panose="020B0604020202020204" pitchFamily="34" charset="0"/>
                <a:cs typeface="Arial" panose="020B0604020202020204" pitchFamily="34" charset="0"/>
              </a:rPr>
              <a:t>PLATAFORMA DIGITAL 4.0</a:t>
            </a:r>
          </a:p>
          <a:p>
            <a:r>
              <a:rPr lang="pt-BR" sz="900" b="1" dirty="0">
                <a:latin typeface="Arial" panose="020B0604020202020204" pitchFamily="34" charset="0"/>
                <a:cs typeface="Arial" panose="020B0604020202020204" pitchFamily="34" charset="0"/>
              </a:rPr>
              <a:t>Coordenação Geral de Implantação do Complexo Industrial de Biotecnologia em Saúde - CIBS.</a:t>
            </a:r>
          </a:p>
          <a:p>
            <a:endParaRPr lang="pt-B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Imagem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4368" y="6165304"/>
            <a:ext cx="1165566" cy="546151"/>
          </a:xfrm>
          <a:prstGeom prst="rect">
            <a:avLst/>
          </a:prstGeom>
        </p:spPr>
      </p:pic>
      <p:sp>
        <p:nvSpPr>
          <p:cNvPr id="14" name="CaixaDeTexto 13"/>
          <p:cNvSpPr txBox="1"/>
          <p:nvPr/>
        </p:nvSpPr>
        <p:spPr>
          <a:xfrm>
            <a:off x="611560" y="6284490"/>
            <a:ext cx="33486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/>
              <a:t>Hub de Tecnologia e Inovação Industrial 4.0</a:t>
            </a:r>
          </a:p>
        </p:txBody>
      </p:sp>
    </p:spTree>
    <p:extLst>
      <p:ext uri="{BB962C8B-B14F-4D97-AF65-F5344CB8AC3E}">
        <p14:creationId xmlns:p14="http://schemas.microsoft.com/office/powerpoint/2010/main" val="140174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Control xmlns="http://schemas.microsoft.com/VisualStudio/2011/storyboarding/control">
  <Id Name="100866a5-781c-4ac0-aad8-f30542dffb37" Revision="1" Stencil="System.MyShapes" StencilVersion="1.0"/>
</Control>
</file>

<file path=customXml/itemProps1.xml><?xml version="1.0" encoding="utf-8"?>
<ds:datastoreItem xmlns:ds="http://schemas.openxmlformats.org/officeDocument/2006/customXml" ds:itemID="{F4478677-49A0-4C8D-B96D-000175B87668}">
  <ds:schemaRefs>
    <ds:schemaRef ds:uri="http://schemas.microsoft.com/VisualStudio/2011/storyboarding/contro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65347</TotalTime>
  <Words>1596</Words>
  <Application>Microsoft Office PowerPoint</Application>
  <PresentationFormat>Apresentação na tela (4:3)</PresentationFormat>
  <Paragraphs>222</Paragraphs>
  <Slides>16</Slides>
  <Notes>2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16</vt:i4>
      </vt:variant>
    </vt:vector>
  </HeadingPairs>
  <TitlesOfParts>
    <vt:vector size="20" baseType="lpstr">
      <vt:lpstr>Arial</vt:lpstr>
      <vt:lpstr>Calibri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SimoneArrais</dc:creator>
  <cp:lastModifiedBy>Simone da Silva Araujo Arrais Rosal</cp:lastModifiedBy>
  <cp:revision>2706</cp:revision>
  <cp:lastPrinted>2019-03-28T12:27:20Z</cp:lastPrinted>
  <dcterms:created xsi:type="dcterms:W3CDTF">2016-07-17T23:25:26Z</dcterms:created>
  <dcterms:modified xsi:type="dcterms:W3CDTF">2020-09-20T23:30:04Z</dcterms:modified>
</cp:coreProperties>
</file>