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7" r:id="rId2"/>
    <p:sldId id="258" r:id="rId3"/>
    <p:sldId id="259" r:id="rId4"/>
    <p:sldId id="260" r:id="rId5"/>
    <p:sldId id="289" r:id="rId6"/>
    <p:sldId id="262" r:id="rId7"/>
    <p:sldId id="263" r:id="rId8"/>
    <p:sldId id="264" r:id="rId9"/>
    <p:sldId id="327" r:id="rId10"/>
    <p:sldId id="328" r:id="rId11"/>
    <p:sldId id="329" r:id="rId12"/>
    <p:sldId id="330" r:id="rId13"/>
    <p:sldId id="265" r:id="rId14"/>
    <p:sldId id="291" r:id="rId15"/>
    <p:sldId id="296" r:id="rId16"/>
    <p:sldId id="297" r:id="rId17"/>
    <p:sldId id="298" r:id="rId18"/>
    <p:sldId id="299" r:id="rId19"/>
    <p:sldId id="300" r:id="rId20"/>
    <p:sldId id="301" r:id="rId21"/>
    <p:sldId id="302" r:id="rId22"/>
    <p:sldId id="303" r:id="rId23"/>
    <p:sldId id="304" r:id="rId24"/>
    <p:sldId id="306" r:id="rId25"/>
    <p:sldId id="308" r:id="rId26"/>
    <p:sldId id="309" r:id="rId27"/>
    <p:sldId id="310" r:id="rId28"/>
    <p:sldId id="311" r:id="rId29"/>
    <p:sldId id="332" r:id="rId30"/>
    <p:sldId id="333" r:id="rId31"/>
    <p:sldId id="334" r:id="rId32"/>
    <p:sldId id="335" r:id="rId33"/>
    <p:sldId id="336" r:id="rId34"/>
    <p:sldId id="337" r:id="rId35"/>
    <p:sldId id="316" r:id="rId36"/>
    <p:sldId id="317" r:id="rId37"/>
    <p:sldId id="318" r:id="rId38"/>
    <p:sldId id="319" r:id="rId39"/>
    <p:sldId id="320" r:id="rId40"/>
    <p:sldId id="321" r:id="rId41"/>
    <p:sldId id="322" r:id="rId42"/>
    <p:sldId id="326" r:id="rId43"/>
    <p:sldId id="331" r:id="rId44"/>
    <p:sldId id="323" r:id="rId45"/>
    <p:sldId id="324" r:id="rId46"/>
    <p:sldId id="325" r:id="rId47"/>
    <p:sldId id="288" r:id="rId48"/>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6" d="100"/>
          <a:sy n="66" d="100"/>
        </p:scale>
        <p:origin x="66" y="1164"/>
      </p:cViewPr>
      <p:guideLst/>
    </p:cSldViewPr>
  </p:slideViewPr>
  <p:notesTextViewPr>
    <p:cViewPr>
      <p:scale>
        <a:sx n="1" d="1"/>
        <a:sy n="1" d="1"/>
      </p:scale>
      <p:origin x="0" y="0"/>
    </p:cViewPr>
  </p:notesTextViewPr>
  <p:sorterViewPr>
    <p:cViewPr>
      <p:scale>
        <a:sx n="100" d="100"/>
        <a:sy n="100" d="100"/>
      </p:scale>
      <p:origin x="0" y="-125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Planilha_do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75"/>
      <c:rotY val="0"/>
      <c:rAngAx val="0"/>
    </c:view3D>
    <c:floor>
      <c:thickness val="0"/>
    </c:floor>
    <c:sideWall>
      <c:thickness val="0"/>
    </c:sideWall>
    <c:backWall>
      <c:thickness val="0"/>
    </c:backWall>
    <c:plotArea>
      <c:layout>
        <c:manualLayout>
          <c:layoutTarget val="inner"/>
          <c:xMode val="edge"/>
          <c:yMode val="edge"/>
          <c:x val="2.5092495968124801E-4"/>
          <c:y val="1.4670437322095299E-3"/>
          <c:w val="0.99949815008063703"/>
          <c:h val="0.99002365901445399"/>
        </c:manualLayout>
      </c:layout>
      <c:pie3DChart>
        <c:varyColors val="1"/>
        <c:ser>
          <c:idx val="0"/>
          <c:order val="0"/>
          <c:tx>
            <c:strRef>
              <c:f>Sheet1!$B$1</c:f>
              <c:strCache>
                <c:ptCount val="1"/>
                <c:pt idx="0">
                  <c:v>Sales</c:v>
                </c:pt>
              </c:strCache>
            </c:strRef>
          </c:tx>
          <c:spPr>
            <a:solidFill>
              <a:srgbClr val="C40014"/>
            </a:solidFill>
          </c:spPr>
          <c:dPt>
            <c:idx val="0"/>
            <c:bubble3D val="0"/>
            <c:extLst xmlns:c16r2="http://schemas.microsoft.com/office/drawing/2015/06/chart">
              <c:ext xmlns:c16="http://schemas.microsoft.com/office/drawing/2014/chart" uri="{C3380CC4-5D6E-409C-BE32-E72D297353CC}">
                <c16:uniqueId val="{00000000-4CAA-4C9A-961E-09330191743F}"/>
              </c:ext>
            </c:extLst>
          </c:dPt>
          <c:dPt>
            <c:idx val="1"/>
            <c:bubble3D val="0"/>
            <c:spPr>
              <a:solidFill>
                <a:schemeClr val="tx1">
                  <a:lumMod val="65000"/>
                  <a:lumOff val="35000"/>
                </a:schemeClr>
              </a:solidFill>
              <a:effectLst>
                <a:outerShdw blurRad="40000" dist="850900" dir="4740000" sx="148000" sy="148000" rotWithShape="0">
                  <a:srgbClr val="000000">
                    <a:alpha val="35000"/>
                  </a:srgbClr>
                </a:outerShdw>
              </a:effectLst>
              <a:scene3d>
                <a:camera prst="orthographicFront"/>
                <a:lightRig rig="threePt" dir="t"/>
              </a:scene3d>
              <a:sp3d/>
            </c:spPr>
            <c:extLst xmlns:c16r2="http://schemas.microsoft.com/office/drawing/2015/06/chart">
              <c:ext xmlns:c16="http://schemas.microsoft.com/office/drawing/2014/chart" uri="{C3380CC4-5D6E-409C-BE32-E72D297353CC}">
                <c16:uniqueId val="{00000002-4CAA-4C9A-961E-09330191743F}"/>
              </c:ext>
            </c:extLst>
          </c:dPt>
          <c:dLbls>
            <c:dLbl>
              <c:idx val="0"/>
              <c:delete val="1"/>
              <c:extLst xmlns:c16r2="http://schemas.microsoft.com/office/drawing/2015/06/chart">
                <c:ext xmlns:c16="http://schemas.microsoft.com/office/drawing/2014/chart" uri="{C3380CC4-5D6E-409C-BE32-E72D297353CC}">
                  <c16:uniqueId val="{00000000-4CAA-4C9A-961E-09330191743F}"/>
                </c:ext>
                <c:ext xmlns:c15="http://schemas.microsoft.com/office/drawing/2012/chart" uri="{CE6537A1-D6FC-4f65-9D91-7224C49458BB}"/>
              </c:extLst>
            </c:dLbl>
            <c:dLbl>
              <c:idx val="1"/>
              <c:delete val="1"/>
              <c:extLst xmlns:c16r2="http://schemas.microsoft.com/office/drawing/2015/06/chart">
                <c:ext xmlns:c16="http://schemas.microsoft.com/office/drawing/2014/chart" uri="{C3380CC4-5D6E-409C-BE32-E72D297353CC}">
                  <c16:uniqueId val="{00000002-4CAA-4C9A-961E-09330191743F}"/>
                </c:ext>
                <c:ext xmlns:c15="http://schemas.microsoft.com/office/drawing/2012/chart" uri="{CE6537A1-D6FC-4f65-9D91-7224C49458BB}"/>
              </c:extLst>
            </c:dLbl>
            <c:spPr>
              <a:noFill/>
              <a:ln>
                <a:noFill/>
              </a:ln>
              <a:effectLst/>
            </c:spPr>
            <c:showLegendKey val="0"/>
            <c:showVal val="1"/>
            <c:showCatName val="1"/>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Sheet1!$A$2:$A$5</c:f>
              <c:strCache>
                <c:ptCount val="2"/>
                <c:pt idx="0">
                  <c:v>1st Qtr</c:v>
                </c:pt>
                <c:pt idx="1">
                  <c:v>2nd Qtr</c:v>
                </c:pt>
              </c:strCache>
            </c:strRef>
          </c:cat>
          <c:val>
            <c:numRef>
              <c:f>Sheet1!$B$2:$B$5</c:f>
              <c:numCache>
                <c:formatCode>General</c:formatCode>
                <c:ptCount val="4"/>
                <c:pt idx="0">
                  <c:v>8</c:v>
                </c:pt>
                <c:pt idx="1">
                  <c:v>2</c:v>
                </c:pt>
              </c:numCache>
            </c:numRef>
          </c:val>
          <c:extLst xmlns:c16r2="http://schemas.microsoft.com/office/drawing/2015/06/chart">
            <c:ext xmlns:c16="http://schemas.microsoft.com/office/drawing/2014/chart" uri="{C3380CC4-5D6E-409C-BE32-E72D297353CC}">
              <c16:uniqueId val="{00000003-4CAA-4C9A-961E-09330191743F}"/>
            </c:ext>
          </c:extLst>
        </c:ser>
        <c:dLbls>
          <c:showLegendKey val="0"/>
          <c:showVal val="1"/>
          <c:showCatName val="1"/>
          <c:showSerName val="0"/>
          <c:showPercent val="0"/>
          <c:showBubbleSize val="0"/>
          <c:showLeaderLines val="1"/>
        </c:dLbls>
      </c:pie3DChart>
      <c:spPr>
        <a:noFill/>
        <a:ln w="25400">
          <a:noFill/>
        </a:ln>
      </c:spPr>
    </c:plotArea>
    <c:plotVisOnly val="1"/>
    <c:dispBlanksAs val="gap"/>
    <c:showDLblsOverMax val="0"/>
  </c:chart>
  <c:txPr>
    <a:bodyPr/>
    <a:lstStyle/>
    <a:p>
      <a:pPr>
        <a:defRPr sz="1800"/>
      </a:pPr>
      <a:endParaRPr lang="pt-B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B4F9D7-C070-4EF7-8801-7BE9580D2859}" type="datetimeFigureOut">
              <a:rPr lang="pt-BR" smtClean="0"/>
              <a:t>29/09/2017</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B391AF-2928-49A2-BDFB-E076B25D717C}" type="slidenum">
              <a:rPr lang="pt-BR" smtClean="0"/>
              <a:t>‹nº›</a:t>
            </a:fld>
            <a:endParaRPr lang="pt-BR"/>
          </a:p>
        </p:txBody>
      </p:sp>
    </p:spTree>
    <p:extLst>
      <p:ext uri="{BB962C8B-B14F-4D97-AF65-F5344CB8AC3E}">
        <p14:creationId xmlns:p14="http://schemas.microsoft.com/office/powerpoint/2010/main" val="3114373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26C5E-3D15-4784-BBB1-DF0342971BF6}" type="slidenum">
              <a:rPr kumimoji="0" lang="pt-B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73685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smtClean="0"/>
              <a:t> </a:t>
            </a:r>
            <a:endParaRPr lang="pt-BR" dirty="0"/>
          </a:p>
        </p:txBody>
      </p:sp>
      <p:sp>
        <p:nvSpPr>
          <p:cNvPr id="4" name="Espaço Reservado para Número de Slid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D50ECC-757F-449A-B8BE-2EF6BBA47BAA}"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9320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26C5E-3D15-4784-BBB1-DF0342971BF6}" type="slidenum">
              <a:rPr kumimoji="0" lang="pt-B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pt-B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61379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26C5E-3D15-4784-BBB1-DF0342971BF6}" type="slidenum">
              <a:rPr kumimoji="0" lang="pt-B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B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27460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26C5E-3D15-4784-BBB1-DF0342971BF6}" type="slidenum">
              <a:rPr kumimoji="0" lang="pt-B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pt-B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5758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71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MS PGothic" charset="0"/>
            </a:endParaRPr>
          </a:p>
        </p:txBody>
      </p:sp>
      <p:sp>
        <p:nvSpPr>
          <p:cNvPr id="471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Calibri" charset="0"/>
                <a:ea typeface="MS PGothic" charset="0"/>
                <a:cs typeface="MS PGothic" charset="0"/>
              </a:defRPr>
            </a:lvl1pPr>
            <a:lvl2pPr marL="776516" indent="-298660" eaLnBrk="0" hangingPunct="0">
              <a:defRPr sz="2500">
                <a:solidFill>
                  <a:schemeClr val="tx1"/>
                </a:solidFill>
                <a:latin typeface="Calibri" charset="0"/>
                <a:ea typeface="MS PGothic" charset="0"/>
                <a:cs typeface="MS PGothic" charset="0"/>
              </a:defRPr>
            </a:lvl2pPr>
            <a:lvl3pPr marL="1194641" indent="-238929" eaLnBrk="0" hangingPunct="0">
              <a:defRPr sz="2500">
                <a:solidFill>
                  <a:schemeClr val="tx1"/>
                </a:solidFill>
                <a:latin typeface="Calibri" charset="0"/>
                <a:ea typeface="MS PGothic" charset="0"/>
                <a:cs typeface="MS PGothic" charset="0"/>
              </a:defRPr>
            </a:lvl3pPr>
            <a:lvl4pPr marL="1672497" indent="-238929" eaLnBrk="0" hangingPunct="0">
              <a:defRPr sz="2500">
                <a:solidFill>
                  <a:schemeClr val="tx1"/>
                </a:solidFill>
                <a:latin typeface="Calibri" charset="0"/>
                <a:ea typeface="MS PGothic" charset="0"/>
                <a:cs typeface="MS PGothic" charset="0"/>
              </a:defRPr>
            </a:lvl4pPr>
            <a:lvl5pPr marL="2150353" indent="-238929" eaLnBrk="0" hangingPunct="0">
              <a:defRPr sz="2500">
                <a:solidFill>
                  <a:schemeClr val="tx1"/>
                </a:solidFill>
                <a:latin typeface="Calibri" charset="0"/>
                <a:ea typeface="MS PGothic" charset="0"/>
                <a:cs typeface="MS PGothic" charset="0"/>
              </a:defRPr>
            </a:lvl5pPr>
            <a:lvl6pPr marL="2628209" indent="-238929" eaLnBrk="0" fontAlgn="base" hangingPunct="0">
              <a:spcBef>
                <a:spcPct val="0"/>
              </a:spcBef>
              <a:spcAft>
                <a:spcPct val="0"/>
              </a:spcAft>
              <a:defRPr sz="2500">
                <a:solidFill>
                  <a:schemeClr val="tx1"/>
                </a:solidFill>
                <a:latin typeface="Calibri" charset="0"/>
                <a:ea typeface="MS PGothic" charset="0"/>
                <a:cs typeface="MS PGothic" charset="0"/>
              </a:defRPr>
            </a:lvl6pPr>
            <a:lvl7pPr marL="3106065" indent="-238929" eaLnBrk="0" fontAlgn="base" hangingPunct="0">
              <a:spcBef>
                <a:spcPct val="0"/>
              </a:spcBef>
              <a:spcAft>
                <a:spcPct val="0"/>
              </a:spcAft>
              <a:defRPr sz="2500">
                <a:solidFill>
                  <a:schemeClr val="tx1"/>
                </a:solidFill>
                <a:latin typeface="Calibri" charset="0"/>
                <a:ea typeface="MS PGothic" charset="0"/>
                <a:cs typeface="MS PGothic" charset="0"/>
              </a:defRPr>
            </a:lvl7pPr>
            <a:lvl8pPr marL="3583921" indent="-238929" eaLnBrk="0" fontAlgn="base" hangingPunct="0">
              <a:spcBef>
                <a:spcPct val="0"/>
              </a:spcBef>
              <a:spcAft>
                <a:spcPct val="0"/>
              </a:spcAft>
              <a:defRPr sz="2500">
                <a:solidFill>
                  <a:schemeClr val="tx1"/>
                </a:solidFill>
                <a:latin typeface="Calibri" charset="0"/>
                <a:ea typeface="MS PGothic" charset="0"/>
                <a:cs typeface="MS PGothic" charset="0"/>
              </a:defRPr>
            </a:lvl8pPr>
            <a:lvl9pPr marL="4061777" indent="-238929" eaLnBrk="0" fontAlgn="base" hangingPunct="0">
              <a:spcBef>
                <a:spcPct val="0"/>
              </a:spcBef>
              <a:spcAft>
                <a:spcPct val="0"/>
              </a:spcAft>
              <a:defRPr sz="2500">
                <a:solidFill>
                  <a:schemeClr val="tx1"/>
                </a:solidFill>
                <a:latin typeface="Calibri" charset="0"/>
                <a:ea typeface="MS PGothic" charset="0"/>
                <a:cs typeface="MS PGothic"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B997993-0F8D-0D48-9D7D-9B7BAD291BA6}" type="slidenum">
              <a:rPr kumimoji="0" lang="en-US" sz="1300" b="0" i="0" u="none" strike="noStrike" kern="1200" cap="none" spc="0" normalizeH="0" baseline="0" noProof="0">
                <a:ln>
                  <a:noFill/>
                </a:ln>
                <a:solidFill>
                  <a:prstClr val="black"/>
                </a:solidFill>
                <a:effectLst/>
                <a:uLnTx/>
                <a:uFillTx/>
                <a:latin typeface="Calibri" charset="0"/>
                <a:ea typeface="ＭＳ Ｐゴシック" charset="0"/>
                <a:cs typeface="ＭＳ Ｐゴシック" charset="0"/>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300" b="0" i="0" u="none" strike="noStrike" kern="1200" cap="none" spc="0" normalizeH="0" baseline="0" noProof="0">
              <a:ln>
                <a:noFill/>
              </a:ln>
              <a:solidFill>
                <a:prstClr val="black"/>
              </a:solidFill>
              <a:effectLst/>
              <a:uLnTx/>
              <a:uFillTx/>
              <a:latin typeface="Calibri" charset="0"/>
              <a:ea typeface="ＭＳ Ｐゴシック" charset="0"/>
              <a:cs typeface="ＭＳ Ｐゴシック" charset="0"/>
            </a:endParaRPr>
          </a:p>
        </p:txBody>
      </p:sp>
    </p:spTree>
    <p:extLst>
      <p:ext uri="{BB962C8B-B14F-4D97-AF65-F5344CB8AC3E}">
        <p14:creationId xmlns:p14="http://schemas.microsoft.com/office/powerpoint/2010/main" val="4209730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noProof="0" dirty="0" smtClean="0"/>
              <a:t>In</a:t>
            </a:r>
            <a:r>
              <a:rPr lang="en-GB" sz="1100" kern="1200" noProof="0" dirty="0" smtClean="0">
                <a:solidFill>
                  <a:schemeClr val="tx1"/>
                </a:solidFill>
                <a:effectLst/>
                <a:latin typeface="+mn-lt"/>
                <a:ea typeface="ＭＳ Ｐゴシック" charset="0"/>
                <a:cs typeface="ＭＳ Ｐゴシック" charset="0"/>
              </a:rPr>
              <a:t> multi-beneficiary projects it is also possible for specific beneficiaries to keep their data closed if relevant provisions are made in the consortium agreement and are in line with the reasons for opting out </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3794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3761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nl-NL" sz="1100" dirty="0" smtClean="0"/>
              <a:t>The use of a </a:t>
            </a:r>
            <a:r>
              <a:rPr lang="en-US" altLang="nl-NL" sz="1100" dirty="0" smtClean="0">
                <a:solidFill>
                  <a:srgbClr val="00B0F0"/>
                </a:solidFill>
              </a:rPr>
              <a:t>Data Management Plan </a:t>
            </a:r>
            <a:r>
              <a:rPr lang="en-US" altLang="nl-NL" sz="1100" dirty="0" smtClean="0"/>
              <a:t>(DMP) is required for projects participating in the Open Research Data Pilot, detailing what data the project will generate, whether and how they will be </a:t>
            </a:r>
            <a:r>
              <a:rPr lang="en-US" altLang="nl-NL" sz="1100" dirty="0" smtClean="0">
                <a:solidFill>
                  <a:srgbClr val="00B0F0"/>
                </a:solidFill>
              </a:rPr>
              <a:t>exploited or made accessible </a:t>
            </a:r>
            <a:r>
              <a:rPr lang="en-US" altLang="nl-NL" sz="1100" dirty="0" smtClean="0"/>
              <a:t>for verification and re-use, and how they will be </a:t>
            </a:r>
            <a:r>
              <a:rPr lang="en-US" altLang="nl-NL" sz="1100" dirty="0" smtClean="0">
                <a:solidFill>
                  <a:srgbClr val="00B0F0"/>
                </a:solidFill>
              </a:rPr>
              <a:t>curated and preserved.</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6098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0166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88AB4D30-8EEC-49E4-947E-A4E252307645}" type="datetimeFigureOut">
              <a:rPr lang="pt-BR" smtClean="0"/>
              <a:t>29/09/2017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752CC1FF-4C4D-4CD4-A573-7078922613B8}" type="slidenum">
              <a:rPr lang="pt-BR" smtClean="0"/>
              <a:t>‹nº›</a:t>
            </a:fld>
            <a:endParaRPr lang="pt-BR"/>
          </a:p>
        </p:txBody>
      </p:sp>
    </p:spTree>
    <p:extLst>
      <p:ext uri="{BB962C8B-B14F-4D97-AF65-F5344CB8AC3E}">
        <p14:creationId xmlns:p14="http://schemas.microsoft.com/office/powerpoint/2010/main" val="1203921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88AB4D30-8EEC-49E4-947E-A4E252307645}" type="datetimeFigureOut">
              <a:rPr lang="pt-BR" smtClean="0"/>
              <a:t>29/09/2017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752CC1FF-4C4D-4CD4-A573-7078922613B8}" type="slidenum">
              <a:rPr lang="pt-BR" smtClean="0"/>
              <a:t>‹nº›</a:t>
            </a:fld>
            <a:endParaRPr lang="pt-BR"/>
          </a:p>
        </p:txBody>
      </p:sp>
    </p:spTree>
    <p:extLst>
      <p:ext uri="{BB962C8B-B14F-4D97-AF65-F5344CB8AC3E}">
        <p14:creationId xmlns:p14="http://schemas.microsoft.com/office/powerpoint/2010/main" val="2995848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88AB4D30-8EEC-49E4-947E-A4E252307645}" type="datetimeFigureOut">
              <a:rPr lang="pt-BR" smtClean="0"/>
              <a:t>29/09/2017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752CC1FF-4C4D-4CD4-A573-7078922613B8}" type="slidenum">
              <a:rPr lang="pt-BR" smtClean="0"/>
              <a:t>‹nº›</a:t>
            </a:fld>
            <a:endParaRPr lang="pt-BR"/>
          </a:p>
        </p:txBody>
      </p:sp>
    </p:spTree>
    <p:extLst>
      <p:ext uri="{BB962C8B-B14F-4D97-AF65-F5344CB8AC3E}">
        <p14:creationId xmlns:p14="http://schemas.microsoft.com/office/powerpoint/2010/main" val="10454242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8" name="Content Placeholder 4"/>
          <p:cNvPicPr>
            <a:picLocks noChangeAspect="1"/>
          </p:cNvPicPr>
          <p:nvPr userDrawn="1"/>
        </p:nvPicPr>
        <p:blipFill rotWithShape="1">
          <a:blip r:embed="rId2" cstate="email">
            <a:extLst>
              <a:ext uri="{28A0092B-C50C-407E-A947-70E740481C1C}">
                <a14:useLocalDpi xmlns:a14="http://schemas.microsoft.com/office/drawing/2010/main" val="0"/>
              </a:ext>
            </a:extLst>
          </a:blip>
          <a:srcRect b="17531"/>
          <a:stretch/>
        </p:blipFill>
        <p:spPr bwMode="auto">
          <a:xfrm>
            <a:off x="0" y="1"/>
            <a:ext cx="12192000" cy="5655734"/>
          </a:xfrm>
          <a:prstGeom prst="rect">
            <a:avLst/>
          </a:prstGeom>
          <a:noFill/>
          <a:ln w="9525">
            <a:noFill/>
            <a:miter lim="800000"/>
            <a:headEnd/>
            <a:tailEnd/>
          </a:ln>
        </p:spPr>
      </p:pic>
      <p:pic>
        <p:nvPicPr>
          <p:cNvPr id="4" name="Picture 2"/>
          <p:cNvPicPr>
            <a:picLocks noChangeArrowheads="1"/>
          </p:cNvPicPr>
          <p:nvPr userDrawn="1"/>
        </p:nvPicPr>
        <p:blipFill>
          <a:blip r:embed="rId3" cstate="email">
            <a:extLst>
              <a:ext uri="{28A0092B-C50C-407E-A947-70E740481C1C}">
                <a14:useLocalDpi xmlns:a14="http://schemas.microsoft.com/office/drawing/2010/main" val="0"/>
              </a:ext>
            </a:extLst>
          </a:blip>
          <a:stretch>
            <a:fillRect/>
          </a:stretch>
        </p:blipFill>
        <p:spPr bwMode="auto">
          <a:xfrm>
            <a:off x="8880309" y="5968816"/>
            <a:ext cx="2889387" cy="590210"/>
          </a:xfrm>
          <a:prstGeom prst="rect">
            <a:avLst/>
          </a:prstGeom>
          <a:noFill/>
        </p:spPr>
      </p:pic>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9047" y="6343622"/>
            <a:ext cx="2427091" cy="181723"/>
          </a:xfrm>
          <a:prstGeom prst="rect">
            <a:avLst/>
          </a:prstGeom>
        </p:spPr>
      </p:pic>
    </p:spTree>
    <p:extLst>
      <p:ext uri="{BB962C8B-B14F-4D97-AF65-F5344CB8AC3E}">
        <p14:creationId xmlns:p14="http://schemas.microsoft.com/office/powerpoint/2010/main" val="231464823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88AB4D30-8EEC-49E4-947E-A4E252307645}" type="datetimeFigureOut">
              <a:rPr lang="pt-BR" smtClean="0"/>
              <a:t>29/09/2017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752CC1FF-4C4D-4CD4-A573-7078922613B8}" type="slidenum">
              <a:rPr lang="pt-BR" smtClean="0"/>
              <a:t>‹nº›</a:t>
            </a:fld>
            <a:endParaRPr lang="pt-BR"/>
          </a:p>
        </p:txBody>
      </p:sp>
    </p:spTree>
    <p:extLst>
      <p:ext uri="{BB962C8B-B14F-4D97-AF65-F5344CB8AC3E}">
        <p14:creationId xmlns:p14="http://schemas.microsoft.com/office/powerpoint/2010/main" val="3781393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88AB4D30-8EEC-49E4-947E-A4E252307645}" type="datetimeFigureOut">
              <a:rPr lang="pt-BR" smtClean="0"/>
              <a:t>29/09/2017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752CC1FF-4C4D-4CD4-A573-7078922613B8}" type="slidenum">
              <a:rPr lang="pt-BR" smtClean="0"/>
              <a:t>‹nº›</a:t>
            </a:fld>
            <a:endParaRPr lang="pt-BR"/>
          </a:p>
        </p:txBody>
      </p:sp>
    </p:spTree>
    <p:extLst>
      <p:ext uri="{BB962C8B-B14F-4D97-AF65-F5344CB8AC3E}">
        <p14:creationId xmlns:p14="http://schemas.microsoft.com/office/powerpoint/2010/main" val="230404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838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88AB4D30-8EEC-49E4-947E-A4E252307645}" type="datetimeFigureOut">
              <a:rPr lang="pt-BR" smtClean="0"/>
              <a:t>29/09/2017</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752CC1FF-4C4D-4CD4-A573-7078922613B8}" type="slidenum">
              <a:rPr lang="pt-BR" smtClean="0"/>
              <a:t>‹nº›</a:t>
            </a:fld>
            <a:endParaRPr lang="pt-BR"/>
          </a:p>
        </p:txBody>
      </p:sp>
    </p:spTree>
    <p:extLst>
      <p:ext uri="{BB962C8B-B14F-4D97-AF65-F5344CB8AC3E}">
        <p14:creationId xmlns:p14="http://schemas.microsoft.com/office/powerpoint/2010/main" val="3348381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88AB4D30-8EEC-49E4-947E-A4E252307645}" type="datetimeFigureOut">
              <a:rPr lang="pt-BR" smtClean="0"/>
              <a:t>29/09/2017</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752CC1FF-4C4D-4CD4-A573-7078922613B8}" type="slidenum">
              <a:rPr lang="pt-BR" smtClean="0"/>
              <a:t>‹nº›</a:t>
            </a:fld>
            <a:endParaRPr lang="pt-BR"/>
          </a:p>
        </p:txBody>
      </p:sp>
    </p:spTree>
    <p:extLst>
      <p:ext uri="{BB962C8B-B14F-4D97-AF65-F5344CB8AC3E}">
        <p14:creationId xmlns:p14="http://schemas.microsoft.com/office/powerpoint/2010/main" val="971854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88AB4D30-8EEC-49E4-947E-A4E252307645}" type="datetimeFigureOut">
              <a:rPr lang="pt-BR" smtClean="0"/>
              <a:t>29/09/2017</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752CC1FF-4C4D-4CD4-A573-7078922613B8}" type="slidenum">
              <a:rPr lang="pt-BR" smtClean="0"/>
              <a:t>‹nº›</a:t>
            </a:fld>
            <a:endParaRPr lang="pt-BR"/>
          </a:p>
        </p:txBody>
      </p:sp>
    </p:spTree>
    <p:extLst>
      <p:ext uri="{BB962C8B-B14F-4D97-AF65-F5344CB8AC3E}">
        <p14:creationId xmlns:p14="http://schemas.microsoft.com/office/powerpoint/2010/main" val="3530910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88AB4D30-8EEC-49E4-947E-A4E252307645}" type="datetimeFigureOut">
              <a:rPr lang="pt-BR" smtClean="0"/>
              <a:t>29/09/2017</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752CC1FF-4C4D-4CD4-A573-7078922613B8}" type="slidenum">
              <a:rPr lang="pt-BR" smtClean="0"/>
              <a:t>‹nº›</a:t>
            </a:fld>
            <a:endParaRPr lang="pt-BR"/>
          </a:p>
        </p:txBody>
      </p:sp>
    </p:spTree>
    <p:extLst>
      <p:ext uri="{BB962C8B-B14F-4D97-AF65-F5344CB8AC3E}">
        <p14:creationId xmlns:p14="http://schemas.microsoft.com/office/powerpoint/2010/main" val="15257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88AB4D30-8EEC-49E4-947E-A4E252307645}" type="datetimeFigureOut">
              <a:rPr lang="pt-BR" smtClean="0"/>
              <a:t>29/09/2017</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752CC1FF-4C4D-4CD4-A573-7078922613B8}" type="slidenum">
              <a:rPr lang="pt-BR" smtClean="0"/>
              <a:t>‹nº›</a:t>
            </a:fld>
            <a:endParaRPr lang="pt-BR"/>
          </a:p>
        </p:txBody>
      </p:sp>
    </p:spTree>
    <p:extLst>
      <p:ext uri="{BB962C8B-B14F-4D97-AF65-F5344CB8AC3E}">
        <p14:creationId xmlns:p14="http://schemas.microsoft.com/office/powerpoint/2010/main" val="110216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88AB4D30-8EEC-49E4-947E-A4E252307645}" type="datetimeFigureOut">
              <a:rPr lang="pt-BR" smtClean="0"/>
              <a:t>29/09/2017</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752CC1FF-4C4D-4CD4-A573-7078922613B8}" type="slidenum">
              <a:rPr lang="pt-BR" smtClean="0"/>
              <a:t>‹nº›</a:t>
            </a:fld>
            <a:endParaRPr lang="pt-BR"/>
          </a:p>
        </p:txBody>
      </p:sp>
    </p:spTree>
    <p:extLst>
      <p:ext uri="{BB962C8B-B14F-4D97-AF65-F5344CB8AC3E}">
        <p14:creationId xmlns:p14="http://schemas.microsoft.com/office/powerpoint/2010/main" val="1192350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AB4D30-8EEC-49E4-947E-A4E252307645}" type="datetimeFigureOut">
              <a:rPr lang="pt-BR" smtClean="0"/>
              <a:t>29/09/2017</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2CC1FF-4C4D-4CD4-A573-7078922613B8}" type="slidenum">
              <a:rPr lang="pt-BR" smtClean="0"/>
              <a:t>‹nº›</a:t>
            </a:fld>
            <a:endParaRPr lang="pt-BR"/>
          </a:p>
        </p:txBody>
      </p:sp>
    </p:spTree>
    <p:extLst>
      <p:ext uri="{BB962C8B-B14F-4D97-AF65-F5344CB8AC3E}">
        <p14:creationId xmlns:p14="http://schemas.microsoft.com/office/powerpoint/2010/main" val="40118957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10" Type="http://schemas.openxmlformats.org/officeDocument/2006/relationships/image" Target="../media/image44.jpeg"/><Relationship Id="rId4" Type="http://schemas.openxmlformats.org/officeDocument/2006/relationships/image" Target="../media/image38.jpeg"/><Relationship Id="rId9" Type="http://schemas.openxmlformats.org/officeDocument/2006/relationships/image" Target="../media/image43.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hyperlink" Target="https://www.openaire.eu/guidelines-on-open-access-to-scientific-publications-and-research-data-in-horizon-2020" TargetMode="External"/><Relationship Id="rId2" Type="http://schemas.openxmlformats.org/officeDocument/2006/relationships/hyperlink" Target="https://www.oecd.org/sti/sci-tech/38500813.pdf" TargetMode="External"/><Relationship Id="rId1" Type="http://schemas.openxmlformats.org/officeDocument/2006/relationships/slideLayout" Target="../slideLayouts/slideLayout7.xml"/><Relationship Id="rId6" Type="http://schemas.openxmlformats.org/officeDocument/2006/relationships/hyperlink" Target="http://sparceurope.org/new-sparc-europe-report-analyses-open-data-open-science-policies-europe/" TargetMode="External"/><Relationship Id="rId5" Type="http://schemas.openxmlformats.org/officeDocument/2006/relationships/hyperlink" Target="https://www.nature.com/articles/sdata201618.pdf" TargetMode="External"/><Relationship Id="rId4" Type="http://schemas.openxmlformats.org/officeDocument/2006/relationships/hyperlink" Target="https://ec.europa.eu/research/openscience/pdf/realising_the_european_open_science_cloud_2016.pdf#view=fit&amp;pagemode=none"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ângulo 9"/>
          <p:cNvSpPr/>
          <p:nvPr/>
        </p:nvSpPr>
        <p:spPr>
          <a:xfrm>
            <a:off x="-3134" y="6067169"/>
            <a:ext cx="12195134" cy="790832"/>
          </a:xfrm>
          <a:prstGeom prst="rect">
            <a:avLst/>
          </a:prstGeom>
          <a:solidFill>
            <a:srgbClr val="FF66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pt-BR" dirty="0" smtClean="0"/>
              <a:t>I Encontro dos Núcleos de Acesso Aberto ao Conhecimento/</a:t>
            </a:r>
            <a:r>
              <a:rPr lang="pt-BR" dirty="0" err="1" smtClean="0"/>
              <a:t>Pré-ConfOA</a:t>
            </a:r>
            <a:endParaRPr lang="pt-BR" dirty="0" smtClean="0"/>
          </a:p>
          <a:p>
            <a:pPr lvl="0" algn="ctr"/>
            <a:r>
              <a:rPr kumimoji="0" lang="pt-BR" altLang="pt-BR" sz="1800" b="0" i="0" u="none" strike="noStrike" kern="1200" cap="none" spc="0" normalizeH="0" baseline="0" noProof="0" dirty="0" smtClean="0">
                <a:ln>
                  <a:noFill/>
                </a:ln>
                <a:solidFill>
                  <a:prstClr val="white"/>
                </a:solidFill>
                <a:effectLst/>
                <a:uLnTx/>
                <a:uFillTx/>
                <a:latin typeface="Calibri"/>
                <a:ea typeface="+mn-ea"/>
                <a:cs typeface="+mn-cs"/>
              </a:rPr>
              <a:t>Rio de Janeiro, 28 de setembro de 2017</a:t>
            </a:r>
          </a:p>
        </p:txBody>
      </p:sp>
      <p:pic>
        <p:nvPicPr>
          <p:cNvPr id="9" name="Imagem 8"/>
          <p:cNvPicPr/>
          <p:nvPr/>
        </p:nvPicPr>
        <p:blipFill>
          <a:blip r:embed="rId3">
            <a:extLst>
              <a:ext uri="{28A0092B-C50C-407E-A947-70E740481C1C}">
                <a14:useLocalDpi xmlns:a14="http://schemas.microsoft.com/office/drawing/2010/main" val="0"/>
              </a:ext>
            </a:extLst>
          </a:blip>
          <a:srcRect/>
          <a:stretch>
            <a:fillRect/>
          </a:stretch>
        </p:blipFill>
        <p:spPr bwMode="auto">
          <a:xfrm>
            <a:off x="322009" y="499930"/>
            <a:ext cx="2219325" cy="742950"/>
          </a:xfrm>
          <a:prstGeom prst="rect">
            <a:avLst/>
          </a:prstGeom>
          <a:noFill/>
          <a:ln>
            <a:noFill/>
          </a:ln>
        </p:spPr>
      </p:pic>
      <p:sp>
        <p:nvSpPr>
          <p:cNvPr id="7" name="Rectangle 2"/>
          <p:cNvSpPr>
            <a:spLocks noGrp="1" noChangeArrowheads="1"/>
          </p:cNvSpPr>
          <p:nvPr>
            <p:ph type="ctrTitle"/>
          </p:nvPr>
        </p:nvSpPr>
        <p:spPr bwMode="auto">
          <a:xfrm>
            <a:off x="0" y="1149378"/>
            <a:ext cx="12191999" cy="180784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r>
              <a:rPr lang="pt-BR" sz="3200" b="1" dirty="0" smtClean="0">
                <a:solidFill>
                  <a:srgbClr val="FF6600"/>
                </a:solidFill>
              </a:rPr>
              <a:t>Do Acesso Aberto à Ciência Aberta</a:t>
            </a:r>
            <a:br>
              <a:rPr lang="pt-BR" sz="3200" b="1" dirty="0" smtClean="0">
                <a:solidFill>
                  <a:srgbClr val="FF6600"/>
                </a:solidFill>
              </a:rPr>
            </a:br>
            <a:r>
              <a:rPr lang="pt-BR" sz="3200" b="1" dirty="0" smtClean="0">
                <a:solidFill>
                  <a:srgbClr val="FF6600"/>
                </a:solidFill>
              </a:rPr>
              <a:t>Balanço e Perspectivas na Fiocruz</a:t>
            </a:r>
            <a:endParaRPr lang="pt-BR" altLang="pt-BR" sz="3200" b="1" dirty="0" smtClean="0">
              <a:solidFill>
                <a:srgbClr val="FF6600"/>
              </a:solidFill>
              <a:latin typeface="Calibri" pitchFamily="34" charset="0"/>
            </a:endParaRPr>
          </a:p>
        </p:txBody>
      </p:sp>
      <p:sp>
        <p:nvSpPr>
          <p:cNvPr id="12" name="Retângulo 11"/>
          <p:cNvSpPr/>
          <p:nvPr/>
        </p:nvSpPr>
        <p:spPr>
          <a:xfrm>
            <a:off x="-3134" y="2756262"/>
            <a:ext cx="12195133" cy="3082835"/>
          </a:xfrm>
          <a:prstGeom prst="rect">
            <a:avLst/>
          </a:prstGeom>
          <a:solidFill>
            <a:schemeClr val="bg2">
              <a:lumMod val="9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pt-B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8" name="Subtítulo 1"/>
          <p:cNvSpPr>
            <a:spLocks noGrp="1"/>
          </p:cNvSpPr>
          <p:nvPr>
            <p:ph type="subTitle" idx="1"/>
          </p:nvPr>
        </p:nvSpPr>
        <p:spPr bwMode="auto">
          <a:xfrm>
            <a:off x="5602310" y="3154354"/>
            <a:ext cx="6433245" cy="23855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nSpc>
                <a:spcPct val="100000"/>
              </a:lnSpc>
              <a:spcBef>
                <a:spcPts val="0"/>
              </a:spcBef>
            </a:pPr>
            <a:r>
              <a:rPr lang="pt-BR" sz="2800" dirty="0" smtClean="0"/>
              <a:t>Paula Xavier dos Santos</a:t>
            </a:r>
          </a:p>
          <a:p>
            <a:pPr>
              <a:lnSpc>
                <a:spcPct val="100000"/>
              </a:lnSpc>
              <a:spcBef>
                <a:spcPts val="0"/>
              </a:spcBef>
            </a:pPr>
            <a:endParaRPr lang="pt-BR" altLang="pt-BR" sz="1800" dirty="0" smtClean="0"/>
          </a:p>
          <a:p>
            <a:pPr>
              <a:lnSpc>
                <a:spcPct val="100000"/>
              </a:lnSpc>
              <a:spcBef>
                <a:spcPts val="0"/>
              </a:spcBef>
            </a:pPr>
            <a:r>
              <a:rPr lang="pt-BR" altLang="pt-BR" sz="1800" dirty="0"/>
              <a:t>Coordenação </a:t>
            </a:r>
            <a:r>
              <a:rPr lang="pt-BR" altLang="pt-BR" sz="1800" dirty="0" smtClean="0"/>
              <a:t>de informação e Comunicação</a:t>
            </a:r>
          </a:p>
          <a:p>
            <a:pPr>
              <a:lnSpc>
                <a:spcPct val="100000"/>
              </a:lnSpc>
              <a:spcBef>
                <a:spcPts val="0"/>
              </a:spcBef>
            </a:pPr>
            <a:r>
              <a:rPr lang="pt-BR" altLang="pt-BR" sz="1800" dirty="0" smtClean="0"/>
              <a:t>Vice Presidência de Educação, Informação </a:t>
            </a:r>
            <a:r>
              <a:rPr lang="pt-BR" altLang="pt-BR" sz="1800" dirty="0"/>
              <a:t>e </a:t>
            </a:r>
            <a:r>
              <a:rPr lang="pt-BR" altLang="pt-BR" sz="1800" dirty="0" smtClean="0"/>
              <a:t>Comunicação/Fiocruz</a:t>
            </a:r>
            <a:br>
              <a:rPr lang="pt-BR" altLang="pt-BR" sz="1800" dirty="0" smtClean="0"/>
            </a:br>
            <a:endParaRPr lang="pt-BR" altLang="pt-BR" sz="1800" dirty="0" smtClean="0">
              <a:solidFill>
                <a:schemeClr val="tx1">
                  <a:lumMod val="75000"/>
                  <a:lumOff val="25000"/>
                </a:schemeClr>
              </a:solidFill>
            </a:endParaRPr>
          </a:p>
        </p:txBody>
      </p:sp>
      <p:sp>
        <p:nvSpPr>
          <p:cNvPr id="11" name="Elipse 10"/>
          <p:cNvSpPr/>
          <p:nvPr/>
        </p:nvSpPr>
        <p:spPr>
          <a:xfrm>
            <a:off x="1066963" y="3154354"/>
            <a:ext cx="2291197" cy="2286649"/>
          </a:xfrm>
          <a:prstGeom prst="ellipse">
            <a:avLst/>
          </a:prstGeom>
          <a:blipFill>
            <a:blip r:embed="rId4">
              <a:extLst>
                <a:ext uri="{28A0092B-C50C-407E-A947-70E740481C1C}">
                  <a14:useLocalDpi xmlns:a14="http://schemas.microsoft.com/office/drawing/2010/main" val="0"/>
                </a:ext>
              </a:extLst>
            </a:blip>
            <a:srcRect/>
            <a:stretch>
              <a:fillRect/>
            </a:stretch>
          </a:blipFill>
          <a:ln>
            <a:noFill/>
          </a:ln>
          <a:effectLst>
            <a:outerShdw blurRad="63500" sx="102000" sy="102000" algn="ctr" rotWithShape="0">
              <a:prstClr val="black">
                <a:alpha val="40000"/>
              </a:prstClr>
            </a:outerShdw>
          </a:effectLst>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hueOff val="0"/>
                  <a:satOff val="0"/>
                  <a:lumOff val="0"/>
                  <a:alphaOff val="0"/>
                </a:prstClr>
              </a:solidFill>
              <a:effectLst/>
              <a:uLnTx/>
              <a:uFillTx/>
              <a:latin typeface="Calibri"/>
              <a:ea typeface="+mn-ea"/>
              <a:cs typeface="+mn-cs"/>
            </a:endParaRPr>
          </a:p>
        </p:txBody>
      </p:sp>
      <p:pic>
        <p:nvPicPr>
          <p:cNvPr id="13" name="Imagem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11249" y="68216"/>
            <a:ext cx="1773505" cy="1265839"/>
          </a:xfrm>
          <a:prstGeom prst="rect">
            <a:avLst/>
          </a:prstGeom>
        </p:spPr>
      </p:pic>
    </p:spTree>
    <p:extLst>
      <p:ext uri="{BB962C8B-B14F-4D97-AF65-F5344CB8AC3E}">
        <p14:creationId xmlns:p14="http://schemas.microsoft.com/office/powerpoint/2010/main" val="23654893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ço Reservado para Conteúdo 4"/>
          <p:cNvPicPr>
            <a:picLocks noGrp="1" noChangeAspect="1"/>
          </p:cNvPicPr>
          <p:nvPr>
            <p:ph sz="half" idx="1"/>
          </p:nvPr>
        </p:nvPicPr>
        <p:blipFill rotWithShape="1">
          <a:blip r:embed="rId2"/>
          <a:srcRect l="33043" t="66341" r="53302" b="18117"/>
          <a:stretch/>
        </p:blipFill>
        <p:spPr>
          <a:xfrm>
            <a:off x="2619487" y="2474258"/>
            <a:ext cx="4962547" cy="3530061"/>
          </a:xfrm>
          <a:prstGeom prst="rect">
            <a:avLst/>
          </a:prstGeom>
        </p:spPr>
      </p:pic>
      <p:pic>
        <p:nvPicPr>
          <p:cNvPr id="6" name="Imagem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18495" y="5592161"/>
            <a:ext cx="1773505" cy="1265839"/>
          </a:xfrm>
          <a:prstGeom prst="rect">
            <a:avLst/>
          </a:prstGeom>
        </p:spPr>
      </p:pic>
      <p:sp>
        <p:nvSpPr>
          <p:cNvPr id="7" name="CaixaDeTexto 6"/>
          <p:cNvSpPr txBox="1"/>
          <p:nvPr/>
        </p:nvSpPr>
        <p:spPr>
          <a:xfrm>
            <a:off x="333487" y="268941"/>
            <a:ext cx="4572000" cy="369332"/>
          </a:xfrm>
          <a:prstGeom prst="rect">
            <a:avLst/>
          </a:prstGeom>
          <a:noFill/>
        </p:spPr>
        <p:txBody>
          <a:bodyPr wrap="square" rtlCol="0">
            <a:spAutoFit/>
          </a:bodyPr>
          <a:lstStyle/>
          <a:p>
            <a:r>
              <a:rPr lang="pt-BR" b="1" dirty="0" smtClean="0">
                <a:solidFill>
                  <a:schemeClr val="accent1"/>
                </a:solidFill>
              </a:rPr>
              <a:t>TERMO DE CESSÃO DE DIREITOS AUTORIAS</a:t>
            </a:r>
            <a:endParaRPr lang="pt-BR" b="1" dirty="0">
              <a:solidFill>
                <a:schemeClr val="accent1"/>
              </a:solidFill>
            </a:endParaRPr>
          </a:p>
        </p:txBody>
      </p:sp>
      <p:sp>
        <p:nvSpPr>
          <p:cNvPr id="8" name="CaixaDeTexto 7"/>
          <p:cNvSpPr txBox="1"/>
          <p:nvPr/>
        </p:nvSpPr>
        <p:spPr>
          <a:xfrm>
            <a:off x="2873927" y="1120072"/>
            <a:ext cx="4453666" cy="384721"/>
          </a:xfrm>
          <a:prstGeom prst="rect">
            <a:avLst/>
          </a:prstGeom>
          <a:noFill/>
        </p:spPr>
        <p:txBody>
          <a:bodyPr wrap="square" rtlCol="0">
            <a:spAutoFit/>
          </a:bodyPr>
          <a:lstStyle/>
          <a:p>
            <a:r>
              <a:rPr lang="pt-BR" sz="1900" dirty="0" smtClean="0"/>
              <a:t>TIPOLOGIAS PARA USO NÃO COMERCIAL</a:t>
            </a:r>
            <a:endParaRPr lang="pt-BR" sz="1900" dirty="0"/>
          </a:p>
        </p:txBody>
      </p:sp>
      <p:sp>
        <p:nvSpPr>
          <p:cNvPr id="9" name="Seta para a Direita 8"/>
          <p:cNvSpPr/>
          <p:nvPr/>
        </p:nvSpPr>
        <p:spPr>
          <a:xfrm rot="5400000">
            <a:off x="4686591" y="1812024"/>
            <a:ext cx="473336" cy="3550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1974874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ta para a Direita 3"/>
          <p:cNvSpPr/>
          <p:nvPr/>
        </p:nvSpPr>
        <p:spPr>
          <a:xfrm>
            <a:off x="4296824" y="2007768"/>
            <a:ext cx="1985641" cy="2701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CaixaDeTexto 4"/>
          <p:cNvSpPr txBox="1"/>
          <p:nvPr/>
        </p:nvSpPr>
        <p:spPr>
          <a:xfrm>
            <a:off x="3187747" y="2638851"/>
            <a:ext cx="4203794" cy="923330"/>
          </a:xfrm>
          <a:prstGeom prst="rect">
            <a:avLst/>
          </a:prstGeom>
          <a:noFill/>
        </p:spPr>
        <p:txBody>
          <a:bodyPr wrap="square" rtlCol="0">
            <a:spAutoFit/>
          </a:bodyPr>
          <a:lstStyle/>
          <a:p>
            <a:pPr algn="ctr"/>
            <a:r>
              <a:rPr lang="pt-BR" dirty="0" smtClean="0"/>
              <a:t>Para uso comercial </a:t>
            </a:r>
          </a:p>
          <a:p>
            <a:pPr algn="ctr"/>
            <a:r>
              <a:rPr lang="pt-BR" dirty="0" smtClean="0"/>
              <a:t>(Editora Fiocruz, Canal e Vídeo Saúde existe modelo próprio</a:t>
            </a:r>
            <a:endParaRPr lang="pt-BR" dirty="0"/>
          </a:p>
        </p:txBody>
      </p:sp>
      <p:pic>
        <p:nvPicPr>
          <p:cNvPr id="6" name="Imagem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18495" y="5592161"/>
            <a:ext cx="1773505" cy="1265839"/>
          </a:xfrm>
          <a:prstGeom prst="rect">
            <a:avLst/>
          </a:prstGeom>
        </p:spPr>
      </p:pic>
      <p:sp>
        <p:nvSpPr>
          <p:cNvPr id="7" name="CaixaDeTexto 6"/>
          <p:cNvSpPr txBox="1"/>
          <p:nvPr/>
        </p:nvSpPr>
        <p:spPr>
          <a:xfrm>
            <a:off x="333487" y="268941"/>
            <a:ext cx="4572000" cy="369332"/>
          </a:xfrm>
          <a:prstGeom prst="rect">
            <a:avLst/>
          </a:prstGeom>
          <a:noFill/>
        </p:spPr>
        <p:txBody>
          <a:bodyPr wrap="square" rtlCol="0">
            <a:spAutoFit/>
          </a:bodyPr>
          <a:lstStyle/>
          <a:p>
            <a:r>
              <a:rPr lang="pt-BR" b="1" dirty="0" smtClean="0">
                <a:solidFill>
                  <a:schemeClr val="accent1"/>
                </a:solidFill>
              </a:rPr>
              <a:t>TERMO DE CESSÃO DE DIREITOS AUTORIAS</a:t>
            </a:r>
            <a:endParaRPr lang="pt-BR" b="1" dirty="0">
              <a:solidFill>
                <a:schemeClr val="accent1"/>
              </a:solidFill>
            </a:endParaRPr>
          </a:p>
        </p:txBody>
      </p:sp>
      <p:sp>
        <p:nvSpPr>
          <p:cNvPr id="8" name="Título 1"/>
          <p:cNvSpPr txBox="1">
            <a:spLocks/>
          </p:cNvSpPr>
          <p:nvPr/>
        </p:nvSpPr>
        <p:spPr>
          <a:xfrm>
            <a:off x="7503173" y="618544"/>
            <a:ext cx="3345628" cy="356616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8000" kern="1200" spc="-50" baseline="0">
                <a:solidFill>
                  <a:schemeClr val="tx1">
                    <a:lumMod val="85000"/>
                    <a:lumOff val="15000"/>
                  </a:schemeClr>
                </a:solidFill>
                <a:latin typeface="+mj-lt"/>
                <a:ea typeface="+mj-ea"/>
                <a:cs typeface="+mj-cs"/>
              </a:defRPr>
            </a:lvl1pPr>
          </a:lstStyle>
          <a:p>
            <a:r>
              <a:rPr lang="pt-BR" sz="2500" b="1" u="sng" dirty="0" smtClean="0"/>
              <a:t>Especificidades legais </a:t>
            </a:r>
          </a:p>
          <a:p>
            <a:r>
              <a:rPr lang="pt-BR" sz="1800" b="1" dirty="0" smtClean="0"/>
              <a:t>              </a:t>
            </a:r>
            <a:r>
              <a:rPr lang="pt-BR" sz="1800" b="1" u="sng" dirty="0" smtClean="0"/>
              <a:t>USO COMERCIAL</a:t>
            </a:r>
          </a:p>
          <a:p>
            <a:r>
              <a:rPr lang="pt-BR" sz="2500" b="1" u="sng" dirty="0" smtClean="0"/>
              <a:t/>
            </a:r>
            <a:br>
              <a:rPr lang="pt-BR" sz="2500" b="1" u="sng" dirty="0" smtClean="0"/>
            </a:br>
            <a:r>
              <a:rPr lang="pt-BR" sz="2500" dirty="0" smtClean="0"/>
              <a:t>- </a:t>
            </a:r>
            <a:r>
              <a:rPr lang="pt-BR" sz="2000" dirty="0" smtClean="0"/>
              <a:t>Direitos cedidos</a:t>
            </a:r>
            <a:br>
              <a:rPr lang="pt-BR" sz="2000" dirty="0" smtClean="0"/>
            </a:br>
            <a:r>
              <a:rPr lang="pt-BR" sz="2000" dirty="0" smtClean="0"/>
              <a:t>- Autorização a terceiros</a:t>
            </a:r>
            <a:br>
              <a:rPr lang="pt-BR" sz="2000" dirty="0" smtClean="0"/>
            </a:br>
            <a:r>
              <a:rPr lang="pt-BR" sz="2000" dirty="0" smtClean="0"/>
              <a:t>- Exclusividade</a:t>
            </a:r>
            <a:br>
              <a:rPr lang="pt-BR" sz="2000" dirty="0" smtClean="0"/>
            </a:br>
            <a:r>
              <a:rPr lang="pt-BR" sz="2000" dirty="0" smtClean="0"/>
              <a:t>- Direitos reservados</a:t>
            </a:r>
            <a:br>
              <a:rPr lang="pt-BR" sz="2000" dirty="0" smtClean="0"/>
            </a:br>
            <a:r>
              <a:rPr lang="pt-BR" sz="2000" dirty="0" smtClean="0"/>
              <a:t>- Autoria e titularidade</a:t>
            </a:r>
            <a:br>
              <a:rPr lang="pt-BR" sz="2000" dirty="0" smtClean="0"/>
            </a:br>
            <a:r>
              <a:rPr lang="pt-BR" sz="2000" dirty="0" smtClean="0"/>
              <a:t>- Gratuidade</a:t>
            </a:r>
            <a:endParaRPr lang="pt-BR" sz="2000" dirty="0"/>
          </a:p>
        </p:txBody>
      </p:sp>
      <p:sp>
        <p:nvSpPr>
          <p:cNvPr id="10" name="Título 1"/>
          <p:cNvSpPr>
            <a:spLocks noGrp="1"/>
          </p:cNvSpPr>
          <p:nvPr>
            <p:ph type="ctrTitle"/>
          </p:nvPr>
        </p:nvSpPr>
        <p:spPr>
          <a:xfrm>
            <a:off x="720762" y="780467"/>
            <a:ext cx="3345628" cy="3566160"/>
          </a:xfrm>
        </p:spPr>
        <p:txBody>
          <a:bodyPr>
            <a:normAutofit/>
          </a:bodyPr>
          <a:lstStyle/>
          <a:p>
            <a:r>
              <a:rPr lang="pt-BR" sz="2500" b="1" u="sng" dirty="0" smtClean="0"/>
              <a:t>Especificidades legais</a:t>
            </a:r>
            <a:br>
              <a:rPr lang="pt-BR" sz="2500" b="1" u="sng" dirty="0" smtClean="0"/>
            </a:br>
            <a:r>
              <a:rPr lang="pt-BR" sz="2500" b="1" dirty="0" smtClean="0"/>
              <a:t>       </a:t>
            </a:r>
            <a:r>
              <a:rPr lang="pt-BR" sz="1800" b="1" u="sng" dirty="0" smtClean="0"/>
              <a:t>USO NÃO COMERCIAL</a:t>
            </a:r>
            <a:br>
              <a:rPr lang="pt-BR" sz="1800" b="1" u="sng" dirty="0" smtClean="0"/>
            </a:br>
            <a:r>
              <a:rPr lang="pt-BR" sz="2500" dirty="0" smtClean="0"/>
              <a:t/>
            </a:r>
            <a:br>
              <a:rPr lang="pt-BR" sz="2500" dirty="0" smtClean="0"/>
            </a:br>
            <a:r>
              <a:rPr lang="pt-BR" sz="2500" dirty="0" smtClean="0"/>
              <a:t>- </a:t>
            </a:r>
            <a:r>
              <a:rPr lang="pt-BR" sz="2000" dirty="0" smtClean="0"/>
              <a:t>Direitos cedidos</a:t>
            </a:r>
            <a:br>
              <a:rPr lang="pt-BR" sz="2000" dirty="0" smtClean="0"/>
            </a:br>
            <a:r>
              <a:rPr lang="pt-BR" sz="2000" dirty="0" smtClean="0"/>
              <a:t>- Autorização a terceiros</a:t>
            </a:r>
            <a:br>
              <a:rPr lang="pt-BR" sz="2000" dirty="0" smtClean="0"/>
            </a:br>
            <a:r>
              <a:rPr lang="pt-BR" sz="2000" dirty="0" smtClean="0"/>
              <a:t>- Usos não comerciais</a:t>
            </a:r>
            <a:br>
              <a:rPr lang="pt-BR" sz="2000" dirty="0" smtClean="0"/>
            </a:br>
            <a:r>
              <a:rPr lang="pt-BR" sz="2000" dirty="0" smtClean="0"/>
              <a:t>- Não exclusividade</a:t>
            </a:r>
            <a:br>
              <a:rPr lang="pt-BR" sz="2000" dirty="0" smtClean="0"/>
            </a:br>
            <a:r>
              <a:rPr lang="pt-BR" sz="2000" dirty="0" smtClean="0"/>
              <a:t>- Direitos reservados</a:t>
            </a:r>
            <a:br>
              <a:rPr lang="pt-BR" sz="2000" dirty="0" smtClean="0"/>
            </a:br>
            <a:r>
              <a:rPr lang="pt-BR" sz="2000" dirty="0" smtClean="0"/>
              <a:t>- Autoria e titularidade</a:t>
            </a:r>
            <a:br>
              <a:rPr lang="pt-BR" sz="2000" dirty="0" smtClean="0"/>
            </a:br>
            <a:r>
              <a:rPr lang="pt-BR" sz="2000" dirty="0" smtClean="0"/>
              <a:t>- Gratuidade</a:t>
            </a:r>
            <a:endParaRPr lang="pt-BR" sz="2000" dirty="0"/>
          </a:p>
        </p:txBody>
      </p:sp>
      <p:pic>
        <p:nvPicPr>
          <p:cNvPr id="11" name="Imagem 10"/>
          <p:cNvPicPr>
            <a:picLocks noChangeAspect="1"/>
          </p:cNvPicPr>
          <p:nvPr/>
        </p:nvPicPr>
        <p:blipFill rotWithShape="1">
          <a:blip r:embed="rId3"/>
          <a:srcRect l="32222" t="33843" r="59543" b="49342"/>
          <a:stretch/>
        </p:blipFill>
        <p:spPr>
          <a:xfrm>
            <a:off x="6507234" y="4365468"/>
            <a:ext cx="884307" cy="1128545"/>
          </a:xfrm>
          <a:prstGeom prst="rect">
            <a:avLst/>
          </a:prstGeom>
        </p:spPr>
      </p:pic>
      <p:pic>
        <p:nvPicPr>
          <p:cNvPr id="12" name="Imagem 11"/>
          <p:cNvPicPr>
            <a:picLocks noChangeAspect="1"/>
          </p:cNvPicPr>
          <p:nvPr/>
        </p:nvPicPr>
        <p:blipFill rotWithShape="1">
          <a:blip r:embed="rId4"/>
          <a:srcRect l="19281" t="47647" r="55072" b="31647"/>
          <a:stretch/>
        </p:blipFill>
        <p:spPr>
          <a:xfrm>
            <a:off x="7706852" y="4356047"/>
            <a:ext cx="2302529" cy="1161826"/>
          </a:xfrm>
          <a:prstGeom prst="rect">
            <a:avLst/>
          </a:prstGeom>
        </p:spPr>
      </p:pic>
      <p:pic>
        <p:nvPicPr>
          <p:cNvPr id="14" name="Espaço Reservado para Conteúdo 6"/>
          <p:cNvPicPr>
            <a:picLocks noChangeAspect="1"/>
          </p:cNvPicPr>
          <p:nvPr/>
        </p:nvPicPr>
        <p:blipFill rotWithShape="1">
          <a:blip r:embed="rId5"/>
          <a:srcRect l="24349" t="46364" r="60942" b="30370"/>
          <a:stretch/>
        </p:blipFill>
        <p:spPr>
          <a:xfrm>
            <a:off x="10324692" y="4365468"/>
            <a:ext cx="1156123" cy="1142985"/>
          </a:xfrm>
          <a:prstGeom prst="rect">
            <a:avLst/>
          </a:prstGeom>
        </p:spPr>
      </p:pic>
    </p:spTree>
    <p:extLst>
      <p:ext uri="{BB962C8B-B14F-4D97-AF65-F5344CB8AC3E}">
        <p14:creationId xmlns:p14="http://schemas.microsoft.com/office/powerpoint/2010/main" val="941331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rotWithShape="1">
          <a:blip r:embed="rId2"/>
          <a:srcRect l="18889" t="14015" r="39621" b="5293"/>
          <a:stretch/>
        </p:blipFill>
        <p:spPr>
          <a:xfrm>
            <a:off x="5114975" y="797667"/>
            <a:ext cx="4509047" cy="5480752"/>
          </a:xfrm>
          <a:prstGeom prst="rect">
            <a:avLst/>
          </a:prstGeom>
        </p:spPr>
      </p:pic>
      <p:pic>
        <p:nvPicPr>
          <p:cNvPr id="7" name="Imagem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18495" y="5592161"/>
            <a:ext cx="1773505" cy="1265839"/>
          </a:xfrm>
          <a:prstGeom prst="rect">
            <a:avLst/>
          </a:prstGeom>
        </p:spPr>
      </p:pic>
      <p:sp>
        <p:nvSpPr>
          <p:cNvPr id="8" name="CaixaDeTexto 7"/>
          <p:cNvSpPr txBox="1"/>
          <p:nvPr/>
        </p:nvSpPr>
        <p:spPr>
          <a:xfrm>
            <a:off x="333487" y="268941"/>
            <a:ext cx="4572000" cy="369332"/>
          </a:xfrm>
          <a:prstGeom prst="rect">
            <a:avLst/>
          </a:prstGeom>
          <a:noFill/>
        </p:spPr>
        <p:txBody>
          <a:bodyPr wrap="square" rtlCol="0">
            <a:spAutoFit/>
          </a:bodyPr>
          <a:lstStyle/>
          <a:p>
            <a:r>
              <a:rPr lang="pt-BR" b="1" dirty="0" smtClean="0">
                <a:solidFill>
                  <a:schemeClr val="accent1"/>
                </a:solidFill>
              </a:rPr>
              <a:t>TERMO DE CESSÃO DE DIREITOS AUTORIAS</a:t>
            </a:r>
            <a:endParaRPr lang="pt-BR" b="1" dirty="0">
              <a:solidFill>
                <a:schemeClr val="accent1"/>
              </a:solidFill>
            </a:endParaRPr>
          </a:p>
        </p:txBody>
      </p:sp>
      <p:pic>
        <p:nvPicPr>
          <p:cNvPr id="10" name="Imagem 9"/>
          <p:cNvPicPr>
            <a:picLocks noChangeAspect="1"/>
          </p:cNvPicPr>
          <p:nvPr/>
        </p:nvPicPr>
        <p:blipFill rotWithShape="1">
          <a:blip r:embed="rId4"/>
          <a:srcRect l="21241" t="13890" r="42680" b="4291"/>
          <a:stretch/>
        </p:blipFill>
        <p:spPr>
          <a:xfrm>
            <a:off x="963395" y="797667"/>
            <a:ext cx="3866788" cy="5480752"/>
          </a:xfrm>
          <a:prstGeom prst="rect">
            <a:avLst/>
          </a:prstGeom>
        </p:spPr>
      </p:pic>
    </p:spTree>
    <p:extLst>
      <p:ext uri="{BB962C8B-B14F-4D97-AF65-F5344CB8AC3E}">
        <p14:creationId xmlns:p14="http://schemas.microsoft.com/office/powerpoint/2010/main" val="17119508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4137" y="124415"/>
            <a:ext cx="10574628" cy="946740"/>
          </a:xfrm>
        </p:spPr>
        <p:txBody>
          <a:bodyPr>
            <a:normAutofit/>
          </a:bodyPr>
          <a:lstStyle/>
          <a:p>
            <a:pPr algn="ctr"/>
            <a:r>
              <a:rPr lang="pt-BR" sz="3800" b="1" dirty="0" smtClean="0">
                <a:solidFill>
                  <a:schemeClr val="accent2"/>
                </a:solidFill>
              </a:rPr>
              <a:t>Aprendizado</a:t>
            </a:r>
            <a:endParaRPr lang="pt-BR" sz="3800" b="1" dirty="0">
              <a:solidFill>
                <a:schemeClr val="accent2"/>
              </a:solidFill>
            </a:endParaRPr>
          </a:p>
        </p:txBody>
      </p:sp>
      <p:sp>
        <p:nvSpPr>
          <p:cNvPr id="3" name="Espaço Reservado para Conteúdo 2"/>
          <p:cNvSpPr>
            <a:spLocks noGrp="1"/>
          </p:cNvSpPr>
          <p:nvPr>
            <p:ph idx="1"/>
          </p:nvPr>
        </p:nvSpPr>
        <p:spPr>
          <a:xfrm>
            <a:off x="613954" y="1449977"/>
            <a:ext cx="10739846" cy="5029200"/>
          </a:xfrm>
        </p:spPr>
        <p:txBody>
          <a:bodyPr>
            <a:normAutofit fontScale="92500" lnSpcReduction="10000"/>
          </a:bodyPr>
          <a:lstStyle/>
          <a:p>
            <a:pPr marL="0" indent="0">
              <a:buNone/>
            </a:pPr>
            <a:r>
              <a:rPr lang="pt-BR" dirty="0" smtClean="0">
                <a:solidFill>
                  <a:schemeClr val="accent2"/>
                </a:solidFill>
              </a:rPr>
              <a:t>Balanço</a:t>
            </a:r>
          </a:p>
          <a:p>
            <a:pPr lvl="1"/>
            <a:r>
              <a:rPr lang="pt-BR" dirty="0" smtClean="0"/>
              <a:t>Política Mandatória, porém pautada nos estímulos </a:t>
            </a:r>
          </a:p>
          <a:p>
            <a:pPr lvl="1"/>
            <a:r>
              <a:rPr lang="pt-BR" dirty="0" smtClean="0"/>
              <a:t>Diversidade de iniciativas (</a:t>
            </a:r>
            <a:r>
              <a:rPr lang="pt-BR" dirty="0" err="1" smtClean="0"/>
              <a:t>rea;livros;revistas;artigos</a:t>
            </a:r>
            <a:r>
              <a:rPr lang="pt-BR" dirty="0" smtClean="0"/>
              <a:t>)</a:t>
            </a:r>
          </a:p>
          <a:p>
            <a:pPr lvl="1"/>
            <a:r>
              <a:rPr lang="pt-BR" dirty="0" smtClean="0"/>
              <a:t>Governança (Comitê Deliberativo, </a:t>
            </a:r>
            <a:r>
              <a:rPr lang="pt-BR" dirty="0" err="1" smtClean="0"/>
              <a:t>Naacs</a:t>
            </a:r>
            <a:r>
              <a:rPr lang="pt-BR" dirty="0" smtClean="0"/>
              <a:t>, Câmaras Técnicas) e Infraestrutura Tecnológica </a:t>
            </a:r>
          </a:p>
          <a:p>
            <a:pPr lvl="1"/>
            <a:r>
              <a:rPr lang="pt-BR" dirty="0" smtClean="0"/>
              <a:t>Capacitação e sensibilização (curso à distância em AA, DA e CA)</a:t>
            </a:r>
          </a:p>
          <a:p>
            <a:pPr lvl="1"/>
            <a:r>
              <a:rPr lang="pt-BR" dirty="0" smtClean="0"/>
              <a:t>Adequação dos instrumentos normativos da Fiocruz</a:t>
            </a:r>
          </a:p>
          <a:p>
            <a:pPr marL="457200" lvl="1" indent="0">
              <a:buNone/>
            </a:pPr>
            <a:endParaRPr lang="pt-BR" dirty="0" smtClean="0"/>
          </a:p>
          <a:p>
            <a:pPr marL="0" indent="0">
              <a:buNone/>
            </a:pPr>
            <a:r>
              <a:rPr lang="pt-BR" dirty="0" smtClean="0">
                <a:solidFill>
                  <a:schemeClr val="accent2"/>
                </a:solidFill>
              </a:rPr>
              <a:t>Perspectivas</a:t>
            </a:r>
          </a:p>
          <a:p>
            <a:pPr lvl="1"/>
            <a:r>
              <a:rPr lang="pt-BR" dirty="0" smtClean="0"/>
              <a:t>RI como fonte de informação institucional e prestação de serviços agregados (cooperação </a:t>
            </a:r>
            <a:r>
              <a:rPr lang="pt-BR" dirty="0" err="1" smtClean="0"/>
              <a:t>UMinho</a:t>
            </a:r>
            <a:r>
              <a:rPr lang="pt-BR" dirty="0" smtClean="0"/>
              <a:t>)</a:t>
            </a:r>
          </a:p>
          <a:p>
            <a:pPr lvl="1"/>
            <a:r>
              <a:rPr lang="pt-BR" dirty="0" smtClean="0"/>
              <a:t>Interoperabilidade entre Arca, Lattes (CNPq) e Sucupira</a:t>
            </a:r>
          </a:p>
          <a:p>
            <a:pPr lvl="1"/>
            <a:r>
              <a:rPr lang="pt-BR" dirty="0" smtClean="0"/>
              <a:t>Capacitar o pesquisador nas questões de direito autoral e patrimonial</a:t>
            </a:r>
          </a:p>
          <a:p>
            <a:pPr lvl="1"/>
            <a:r>
              <a:rPr lang="pt-BR" dirty="0" smtClean="0"/>
              <a:t>Adotar o acesso aberto como indicador na avaliação de desempenho</a:t>
            </a:r>
          </a:p>
          <a:p>
            <a:pPr lvl="1"/>
            <a:endParaRPr lang="pt-BR" dirty="0" smtClean="0"/>
          </a:p>
          <a:p>
            <a:pPr lvl="1"/>
            <a:endParaRPr lang="pt-BR" dirty="0" smtClean="0"/>
          </a:p>
          <a:p>
            <a:endParaRPr lang="pt-BR" dirty="0"/>
          </a:p>
        </p:txBody>
      </p:sp>
      <p:sp>
        <p:nvSpPr>
          <p:cNvPr id="4" name="CaixaDeTexto 3"/>
          <p:cNvSpPr txBox="1"/>
          <p:nvPr/>
        </p:nvSpPr>
        <p:spPr>
          <a:xfrm>
            <a:off x="7220755" y="1194432"/>
            <a:ext cx="4971245" cy="369332"/>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800" b="1" i="0" u="none" strike="noStrike" kern="1200" cap="none" spc="0" normalizeH="0" baseline="0" noProof="0" dirty="0" smtClean="0">
                <a:ln>
                  <a:noFill/>
                </a:ln>
                <a:solidFill>
                  <a:srgbClr val="ED7D31"/>
                </a:solidFill>
                <a:effectLst/>
                <a:uLnTx/>
                <a:uFillTx/>
                <a:latin typeface="Calibri"/>
                <a:ea typeface="+mn-ea"/>
                <a:cs typeface="+mn-cs"/>
              </a:rPr>
              <a:t>Março de 2017 – 3 anos de vigência da Política</a:t>
            </a:r>
            <a:endParaRPr kumimoji="0" lang="pt-BR" sz="1800" b="1" i="0" u="none" strike="noStrike" kern="1200" cap="none" spc="0" normalizeH="0" baseline="0" noProof="0" dirty="0">
              <a:ln>
                <a:noFill/>
              </a:ln>
              <a:solidFill>
                <a:srgbClr val="ED7D31"/>
              </a:solidFill>
              <a:effectLst/>
              <a:uLnTx/>
              <a:uFillTx/>
              <a:latin typeface="Calibri"/>
              <a:ea typeface="+mn-ea"/>
              <a:cs typeface="+mn-cs"/>
            </a:endParaRPr>
          </a:p>
        </p:txBody>
      </p:sp>
    </p:spTree>
    <p:extLst>
      <p:ext uri="{BB962C8B-B14F-4D97-AF65-F5344CB8AC3E}">
        <p14:creationId xmlns:p14="http://schemas.microsoft.com/office/powerpoint/2010/main" val="14186720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tângulo 12"/>
          <p:cNvSpPr/>
          <p:nvPr/>
        </p:nvSpPr>
        <p:spPr>
          <a:xfrm>
            <a:off x="1480835" y="270573"/>
            <a:ext cx="9635655" cy="1077218"/>
          </a:xfrm>
          <a:prstGeom prst="rect">
            <a:avLst/>
          </a:prstGeom>
          <a:solidFill>
            <a:srgbClr val="FF6600">
              <a:alpha val="89804"/>
            </a:srgbClr>
          </a:solidFill>
          <a:ln>
            <a:noFill/>
          </a:ln>
          <a:effectLst/>
        </p:spPr>
        <p:txBody>
          <a:bodyPr wrap="square">
            <a:spAutoFit/>
          </a:bodyPr>
          <a:lstStyle/>
          <a:p>
            <a:pPr lvl="0" algn="ctr">
              <a:defRPr/>
            </a:pPr>
            <a:r>
              <a:rPr lang="pt-BR" sz="3200" dirty="0">
                <a:solidFill>
                  <a:prstClr val="white"/>
                </a:solidFill>
                <a:latin typeface="+mj-lt"/>
                <a:cs typeface="Segoe UI" pitchFamily="34" charset="0"/>
              </a:rPr>
              <a:t>2. </a:t>
            </a:r>
            <a:r>
              <a:rPr lang="pt-BR" sz="3200" dirty="0">
                <a:solidFill>
                  <a:prstClr val="white"/>
                </a:solidFill>
                <a:latin typeface="Segoe UI" pitchFamily="34" charset="0"/>
                <a:cs typeface="Segoe UI" pitchFamily="34" charset="0"/>
              </a:rPr>
              <a:t>Ciência Aberta e Dados Abertos no contexto da Pesquisa:  perspectivas no contexto Fiocruz </a:t>
            </a:r>
            <a:endParaRPr kumimoji="0" lang="pt-BR" sz="2500" b="0" i="0" u="none" strike="noStrike" kern="1200" cap="none" spc="0" normalizeH="0" baseline="0" noProof="0" dirty="0">
              <a:ln>
                <a:noFill/>
              </a:ln>
              <a:solidFill>
                <a:prstClr val="white"/>
              </a:solidFill>
              <a:effectLst/>
              <a:uLnTx/>
              <a:uFillTx/>
              <a:latin typeface="Segoe UI" pitchFamily="34" charset="0"/>
              <a:ea typeface="+mn-ea"/>
              <a:cs typeface="Segoe UI" pitchFamily="34" charset="0"/>
            </a:endParaRPr>
          </a:p>
        </p:txBody>
      </p:sp>
      <p:pic>
        <p:nvPicPr>
          <p:cNvPr id="10" name="Picture 2" descr="https://encrypted-tbn0.gstatic.com/images?q=tbn:ANd9GcQ5vQCMrOqlB-FvWRuxNTGO5AY-rrq0_fmPzkJt8S4iws_rtyFyx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3598" y="2000549"/>
            <a:ext cx="4411038" cy="42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11251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390918" y="1315258"/>
            <a:ext cx="9994005" cy="2677656"/>
          </a:xfrm>
          <a:prstGeom prst="rect">
            <a:avLst/>
          </a:prstGeom>
        </p:spPr>
        <p:txBody>
          <a:bodyPr wrap="square">
            <a:spAutoFit/>
          </a:bodyPr>
          <a:lstStyle/>
          <a:p>
            <a:r>
              <a:rPr lang="pt-BR" sz="2400" dirty="0" smtClean="0"/>
              <a:t>O </a:t>
            </a:r>
            <a:r>
              <a:rPr lang="pt-BR" sz="2400" dirty="0"/>
              <a:t>crescente questionamento sobre o papel da ciência e sua efetiva contribuição para o desenvolvimento de sociedades mais equitativas e </a:t>
            </a:r>
            <a:r>
              <a:rPr lang="pt-BR" sz="2400" dirty="0" smtClean="0"/>
              <a:t>sustentáveis.</a:t>
            </a:r>
          </a:p>
          <a:p>
            <a:endParaRPr lang="pt-BR" sz="2400" dirty="0" smtClean="0"/>
          </a:p>
          <a:p>
            <a:r>
              <a:rPr lang="pt-BR" sz="2400" dirty="0" smtClean="0"/>
              <a:t>Sinaliza </a:t>
            </a:r>
            <a:r>
              <a:rPr lang="pt-BR" sz="2400" dirty="0"/>
              <a:t>sobre a urgente necessidade de revisão e necessidade de um novo modelo de organização da ciência, pautado numa perspectiva mais colaborativa e aberta, num movimento que se denomina Ciência Aberta. </a:t>
            </a:r>
          </a:p>
        </p:txBody>
      </p:sp>
      <p:sp>
        <p:nvSpPr>
          <p:cNvPr id="3" name="Retângulo 2"/>
          <p:cNvSpPr/>
          <p:nvPr/>
        </p:nvSpPr>
        <p:spPr>
          <a:xfrm>
            <a:off x="1821723" y="514013"/>
            <a:ext cx="8341514" cy="584775"/>
          </a:xfrm>
          <a:prstGeom prst="rect">
            <a:avLst/>
          </a:prstGeom>
        </p:spPr>
        <p:txBody>
          <a:bodyPr wrap="none">
            <a:spAutoFit/>
          </a:bodyPr>
          <a:lstStyle/>
          <a:p>
            <a:r>
              <a:rPr lang="pt-BR" sz="3200" b="1" dirty="0" smtClean="0">
                <a:solidFill>
                  <a:schemeClr val="accent2"/>
                </a:solidFill>
              </a:rPr>
              <a:t>Desafio posto para </a:t>
            </a:r>
            <a:r>
              <a:rPr lang="pt-BR" sz="3200" b="1" dirty="0">
                <a:solidFill>
                  <a:schemeClr val="accent2"/>
                </a:solidFill>
              </a:rPr>
              <a:t>comunidade científica global</a:t>
            </a:r>
          </a:p>
        </p:txBody>
      </p:sp>
      <p:sp>
        <p:nvSpPr>
          <p:cNvPr id="4" name="Retângulo 3"/>
          <p:cNvSpPr/>
          <p:nvPr/>
        </p:nvSpPr>
        <p:spPr>
          <a:xfrm>
            <a:off x="1390918" y="5140345"/>
            <a:ext cx="9556123" cy="1200329"/>
          </a:xfrm>
          <a:prstGeom prst="rect">
            <a:avLst/>
          </a:prstGeom>
        </p:spPr>
        <p:txBody>
          <a:bodyPr wrap="square">
            <a:spAutoFit/>
          </a:bodyPr>
          <a:lstStyle/>
          <a:p>
            <a:r>
              <a:rPr lang="pt-BR" sz="2400" dirty="0" smtClean="0"/>
              <a:t>Novas </a:t>
            </a:r>
            <a:r>
              <a:rPr lang="pt-BR" sz="2400" dirty="0"/>
              <a:t>práticas de produção de conhecimento voltadas à pesquisa colaborativa que utilizam grandes volumes de dados, métodos computacionais sofisticados e computação de alto </a:t>
            </a:r>
            <a:r>
              <a:rPr lang="pt-BR" sz="2400" dirty="0" smtClean="0"/>
              <a:t>desempenho</a:t>
            </a:r>
            <a:endParaRPr lang="pt-BR" sz="2400" dirty="0"/>
          </a:p>
        </p:txBody>
      </p:sp>
      <p:sp>
        <p:nvSpPr>
          <p:cNvPr id="5" name="Retângulo 4"/>
          <p:cNvSpPr/>
          <p:nvPr/>
        </p:nvSpPr>
        <p:spPr>
          <a:xfrm>
            <a:off x="3678014" y="4274242"/>
            <a:ext cx="3870547" cy="584775"/>
          </a:xfrm>
          <a:prstGeom prst="rect">
            <a:avLst/>
          </a:prstGeom>
        </p:spPr>
        <p:txBody>
          <a:bodyPr wrap="none">
            <a:spAutoFit/>
          </a:bodyPr>
          <a:lstStyle/>
          <a:p>
            <a:r>
              <a:rPr lang="pt-BR" sz="3200" b="1" dirty="0" smtClean="0">
                <a:solidFill>
                  <a:schemeClr val="accent2"/>
                </a:solidFill>
              </a:rPr>
              <a:t>Movimento </a:t>
            </a:r>
            <a:r>
              <a:rPr lang="pt-BR" sz="3200" b="1" dirty="0">
                <a:solidFill>
                  <a:schemeClr val="accent2"/>
                </a:solidFill>
              </a:rPr>
              <a:t>e-Science</a:t>
            </a:r>
          </a:p>
        </p:txBody>
      </p:sp>
    </p:spTree>
    <p:extLst>
      <p:ext uri="{BB962C8B-B14F-4D97-AF65-F5344CB8AC3E}">
        <p14:creationId xmlns:p14="http://schemas.microsoft.com/office/powerpoint/2010/main" val="2193384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690078" y="649712"/>
            <a:ext cx="10645424" cy="5226448"/>
          </a:xfrm>
        </p:spPr>
        <p:txBody>
          <a:bodyPr>
            <a:normAutofit/>
          </a:bodyPr>
          <a:lstStyle/>
          <a:p>
            <a:pPr algn="just"/>
            <a:r>
              <a:rPr lang="pt-BR" sz="3200" b="1" dirty="0" smtClean="0">
                <a:solidFill>
                  <a:schemeClr val="accent2"/>
                </a:solidFill>
              </a:rPr>
              <a:t>Mas afinal, o que é a ciência aberta?</a:t>
            </a:r>
            <a:endParaRPr lang="pt-BR" sz="3200" b="1" dirty="0">
              <a:solidFill>
                <a:schemeClr val="accent2"/>
              </a:solidFill>
            </a:endParaRPr>
          </a:p>
        </p:txBody>
      </p:sp>
      <p:sp>
        <p:nvSpPr>
          <p:cNvPr id="6" name="CaixaDeTexto 3"/>
          <p:cNvSpPr txBox="1">
            <a:spLocks noChangeArrowheads="1"/>
          </p:cNvSpPr>
          <p:nvPr/>
        </p:nvSpPr>
        <p:spPr bwMode="auto">
          <a:xfrm>
            <a:off x="818867" y="2093964"/>
            <a:ext cx="1085172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285750" marR="0" lvl="0" indent="-285750"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“É a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ideia</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de que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conhecimentos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científicos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de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todos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tipos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deveriam</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ser</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compartilhados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abertamente</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tão</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logo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quanto</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possível</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no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processo</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de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descoberta</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(NIELSEN, 2011)</a:t>
            </a:r>
            <a:endParaRPr kumimoji="0" lang="pt-BR" altLang="pt-BR"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7" name="CaixaDeTexto 3"/>
          <p:cNvSpPr txBox="1">
            <a:spLocks noChangeArrowheads="1"/>
          </p:cNvSpPr>
          <p:nvPr/>
        </p:nvSpPr>
        <p:spPr bwMode="auto">
          <a:xfrm>
            <a:off x="818865" y="4002976"/>
            <a:ext cx="1085172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285750" marR="0" lvl="0" indent="-285750"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ciência</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desenvolvida</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e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comunicada</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de forma a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permitir</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outras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pessoas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contribuírem</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colaborarem</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e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acrescentarem</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aos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esforços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de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pesquisa</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com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todos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tipos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de dados,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resultados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e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protocolos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tornados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disponíveis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gratuitamente</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em</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diferentes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estágios</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do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processo</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Rede</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Britânica</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de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Informação</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sobre</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a:t>
            </a:r>
            <a:r>
              <a:rPr kumimoji="0" lang="en-US" altLang="pt-BR" sz="2400" b="0" i="0" u="none" strike="noStrike" kern="1200" cap="none" spc="0" normalizeH="0" baseline="0" noProof="0" dirty="0" err="1" smtClean="0">
                <a:ln>
                  <a:noFill/>
                </a:ln>
                <a:solidFill>
                  <a:prstClr val="black"/>
                </a:solidFill>
                <a:effectLst/>
                <a:uLnTx/>
                <a:uFillTx/>
                <a:latin typeface="Calibri" panose="020F0502020204030204" pitchFamily="34" charset="0"/>
                <a:ea typeface="+mn-ea"/>
                <a:cs typeface="+mn-cs"/>
              </a:rPr>
              <a:t>pesquisa</a:t>
            </a:r>
            <a:r>
              <a:rPr kumimoji="0" lang="en-US" altLang="pt-BR" sz="2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2010) </a:t>
            </a:r>
            <a:endParaRPr kumimoji="0" lang="pt-BR" altLang="pt-BR"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4542810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841313" y="825214"/>
            <a:ext cx="10355580" cy="4466409"/>
          </a:xfrm>
        </p:spPr>
        <p:txBody>
          <a:bodyPr>
            <a:normAutofit/>
          </a:bodyPr>
          <a:lstStyle/>
          <a:p>
            <a:pPr algn="just"/>
            <a:r>
              <a:rPr lang="pt-BR" sz="3200" b="1" dirty="0" smtClean="0">
                <a:solidFill>
                  <a:schemeClr val="accent2"/>
                </a:solidFill>
              </a:rPr>
              <a:t>O que são dados científicos</a:t>
            </a:r>
            <a:r>
              <a:rPr lang="pt-BR" sz="3200" b="1" dirty="0">
                <a:solidFill>
                  <a:schemeClr val="accent2"/>
                </a:solidFill>
              </a:rPr>
              <a:t> </a:t>
            </a:r>
            <a:r>
              <a:rPr lang="pt-BR" sz="3200" b="1" dirty="0" smtClean="0">
                <a:solidFill>
                  <a:schemeClr val="accent2"/>
                </a:solidFill>
              </a:rPr>
              <a:t>(ou dados de pesquisa)?</a:t>
            </a:r>
          </a:p>
          <a:p>
            <a:pPr algn="just"/>
            <a:endParaRPr lang="pt-BR" dirty="0"/>
          </a:p>
          <a:p>
            <a:pPr algn="just"/>
            <a:r>
              <a:rPr lang="pt-BR" altLang="pt-BR" dirty="0"/>
              <a:t>“registros de fatos usados como fontes primárias na investigação científica e que geralmente são aceitos na comunidade científica como necessários para a validação dos resultados da pesquisa.”  (OCDE, 2007</a:t>
            </a:r>
            <a:r>
              <a:rPr lang="pt-BR" altLang="pt-BR" dirty="0" smtClean="0"/>
              <a:t>)</a:t>
            </a:r>
          </a:p>
          <a:p>
            <a:pPr algn="just"/>
            <a:endParaRPr lang="pt-BR" altLang="pt-BR" dirty="0"/>
          </a:p>
          <a:p>
            <a:pPr algn="just"/>
            <a:r>
              <a:rPr lang="pt-BR" altLang="pt-BR" dirty="0"/>
              <a:t>	</a:t>
            </a:r>
            <a:r>
              <a:rPr lang="pt-BR" altLang="pt-BR" dirty="0" smtClean="0"/>
              <a:t>Dados produzidos ou coletados para pesquisa científica</a:t>
            </a:r>
          </a:p>
          <a:p>
            <a:pPr algn="just"/>
            <a:endParaRPr lang="pt-BR" altLang="pt-BR" dirty="0"/>
          </a:p>
          <a:p>
            <a:pPr algn="just"/>
            <a:endParaRPr lang="pt-BR" dirty="0" smtClean="0"/>
          </a:p>
          <a:p>
            <a:pPr algn="just"/>
            <a:endParaRPr lang="pt-BR" dirty="0"/>
          </a:p>
          <a:p>
            <a:pPr algn="just"/>
            <a:endParaRPr lang="pt-BR" dirty="0" smtClean="0"/>
          </a:p>
          <a:p>
            <a:pPr algn="just"/>
            <a:endParaRPr lang="pt-BR" dirty="0"/>
          </a:p>
        </p:txBody>
      </p:sp>
      <p:sp>
        <p:nvSpPr>
          <p:cNvPr id="4" name="Seta para a direita 3"/>
          <p:cNvSpPr/>
          <p:nvPr/>
        </p:nvSpPr>
        <p:spPr>
          <a:xfrm>
            <a:off x="841313" y="3450251"/>
            <a:ext cx="800100" cy="41148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2077440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275008" y="2413338"/>
            <a:ext cx="9723550" cy="2308324"/>
          </a:xfrm>
          <a:prstGeom prst="rect">
            <a:avLst/>
          </a:prstGeom>
        </p:spPr>
        <p:txBody>
          <a:bodyPr wrap="square">
            <a:spAutoFit/>
          </a:bodyPr>
          <a:lstStyle/>
          <a:p>
            <a:r>
              <a:rPr lang="pt-BR" sz="2400" dirty="0"/>
              <a:t>O movimento da Ciência Aberta vai além do compartilhamento e acesso a publicações e dados oriundos de pesquisas que contaram com financiamento público, contemplando a abertura de todo o processo científico e a translação do conhecimento visando ampliar os impactos sociais e econômicos da ciência, reforçando o conceito de responsabilidade social científica. </a:t>
            </a:r>
          </a:p>
        </p:txBody>
      </p:sp>
    </p:spTree>
    <p:extLst>
      <p:ext uri="{BB962C8B-B14F-4D97-AF65-F5344CB8AC3E}">
        <p14:creationId xmlns:p14="http://schemas.microsoft.com/office/powerpoint/2010/main" val="10888835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78" y="5731219"/>
            <a:ext cx="2110993" cy="112417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8962" y="6569149"/>
            <a:ext cx="708212" cy="249484"/>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265" y="197598"/>
            <a:ext cx="12090908" cy="6665909"/>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21374" y="6513065"/>
            <a:ext cx="840420" cy="296281"/>
          </a:xfrm>
          <a:prstGeom prst="rect">
            <a:avLst/>
          </a:prstGeom>
        </p:spPr>
      </p:pic>
    </p:spTree>
    <p:extLst>
      <p:ext uri="{BB962C8B-B14F-4D97-AF65-F5344CB8AC3E}">
        <p14:creationId xmlns:p14="http://schemas.microsoft.com/office/powerpoint/2010/main" val="2447458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solidFill>
                  <a:schemeClr val="accent2"/>
                </a:solidFill>
              </a:rPr>
              <a:t>Sumário</a:t>
            </a:r>
            <a:endParaRPr lang="pt-BR" b="1" dirty="0">
              <a:solidFill>
                <a:schemeClr val="accent2"/>
              </a:solidFill>
            </a:endParaRPr>
          </a:p>
        </p:txBody>
      </p:sp>
      <p:sp>
        <p:nvSpPr>
          <p:cNvPr id="3" name="Espaço Reservado para Conteúdo 2"/>
          <p:cNvSpPr>
            <a:spLocks noGrp="1"/>
          </p:cNvSpPr>
          <p:nvPr>
            <p:ph idx="1"/>
          </p:nvPr>
        </p:nvSpPr>
        <p:spPr>
          <a:xfrm>
            <a:off x="444137" y="1690688"/>
            <a:ext cx="11053355" cy="4866866"/>
          </a:xfrm>
        </p:spPr>
        <p:txBody>
          <a:bodyPr>
            <a:normAutofit/>
          </a:bodyPr>
          <a:lstStyle/>
          <a:p>
            <a:pPr marL="514350" indent="-514350">
              <a:buFont typeface="+mj-lt"/>
              <a:buAutoNum type="arabicPeriod"/>
            </a:pPr>
            <a:r>
              <a:rPr lang="pt-BR" dirty="0" smtClean="0"/>
              <a:t>Balanço e perspectivas da Política </a:t>
            </a:r>
            <a:r>
              <a:rPr lang="pt-BR" dirty="0"/>
              <a:t>de Acesso Aberto ao </a:t>
            </a:r>
            <a:r>
              <a:rPr lang="pt-BR" dirty="0" smtClean="0"/>
              <a:t>Conhecimento</a:t>
            </a:r>
          </a:p>
          <a:p>
            <a:pPr marL="457200" lvl="1" indent="0">
              <a:buNone/>
            </a:pPr>
            <a:endParaRPr lang="pt-BR" dirty="0" smtClean="0"/>
          </a:p>
          <a:p>
            <a:pPr marL="457200" lvl="1" indent="0">
              <a:buNone/>
            </a:pPr>
            <a:endParaRPr lang="pt-BR" dirty="0" smtClean="0"/>
          </a:p>
          <a:p>
            <a:pPr marL="457200" lvl="1" indent="0">
              <a:buNone/>
            </a:pPr>
            <a:endParaRPr lang="pt-BR" dirty="0"/>
          </a:p>
          <a:p>
            <a:pPr marL="514350" indent="-514350">
              <a:buFont typeface="+mj-lt"/>
              <a:buAutoNum type="arabicPeriod"/>
            </a:pPr>
            <a:r>
              <a:rPr lang="pt-BR" dirty="0" smtClean="0"/>
              <a:t>Ciência Aberta e Dados Abertos no contexto da </a:t>
            </a:r>
            <a:r>
              <a:rPr lang="pt-BR" dirty="0"/>
              <a:t>Pesquisa: </a:t>
            </a:r>
            <a:r>
              <a:rPr lang="pt-BR" dirty="0" smtClean="0"/>
              <a:t> perspectivas no contexto Fiocruz </a:t>
            </a:r>
          </a:p>
          <a:p>
            <a:pPr marL="514350" indent="-514350">
              <a:buFont typeface="+mj-lt"/>
              <a:buAutoNum type="arabicPeriod"/>
            </a:pPr>
            <a:endParaRPr lang="pt-BR" dirty="0" smtClean="0"/>
          </a:p>
          <a:p>
            <a:pPr marL="514350" indent="-514350">
              <a:buFont typeface="+mj-lt"/>
              <a:buAutoNum type="arabicPeriod"/>
            </a:pPr>
            <a:endParaRPr lang="pt-BR" dirty="0" smtClean="0"/>
          </a:p>
          <a:p>
            <a:pPr marL="514350" indent="-514350">
              <a:buFont typeface="+mj-lt"/>
              <a:buAutoNum type="arabicPeriod"/>
            </a:pPr>
            <a:r>
              <a:rPr lang="pt-BR" dirty="0" smtClean="0"/>
              <a:t>Agenda estratégica de AA e o papel dos </a:t>
            </a:r>
            <a:r>
              <a:rPr lang="pt-BR" dirty="0" err="1" smtClean="0"/>
              <a:t>NAACs</a:t>
            </a:r>
            <a:endParaRPr lang="pt-BR" dirty="0" smtClean="0"/>
          </a:p>
        </p:txBody>
      </p:sp>
    </p:spTree>
    <p:extLst>
      <p:ext uri="{BB962C8B-B14F-4D97-AF65-F5344CB8AC3E}">
        <p14:creationId xmlns:p14="http://schemas.microsoft.com/office/powerpoint/2010/main" val="6832548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736979" y="918053"/>
            <a:ext cx="10647301" cy="4790202"/>
          </a:xfrm>
        </p:spPr>
        <p:txBody>
          <a:bodyPr>
            <a:normAutofit/>
          </a:bodyPr>
          <a:lstStyle/>
          <a:p>
            <a:pPr algn="just"/>
            <a:r>
              <a:rPr lang="pt-BR" sz="3200" b="1" dirty="0">
                <a:solidFill>
                  <a:schemeClr val="accent2"/>
                </a:solidFill>
              </a:rPr>
              <a:t>Principais </a:t>
            </a:r>
            <a:r>
              <a:rPr lang="pt-BR" sz="3200" b="1" dirty="0" smtClean="0">
                <a:solidFill>
                  <a:schemeClr val="accent2"/>
                </a:solidFill>
              </a:rPr>
              <a:t>práticas da Ciência Aberta</a:t>
            </a:r>
          </a:p>
          <a:p>
            <a:pPr algn="just"/>
            <a:endParaRPr lang="pt-BR" sz="2800" b="1" dirty="0" smtClean="0"/>
          </a:p>
          <a:p>
            <a:pPr marL="342900" indent="-342900" algn="just">
              <a:buFont typeface="Arial" panose="020B0604020202020204" pitchFamily="34" charset="0"/>
              <a:buChar char="•"/>
            </a:pPr>
            <a:r>
              <a:rPr lang="pt-BR" dirty="0" smtClean="0"/>
              <a:t>Acesso livre a publicações científicas</a:t>
            </a:r>
          </a:p>
          <a:p>
            <a:pPr marL="342900" indent="-342900" algn="just">
              <a:buFont typeface="Arial" panose="020B0604020202020204" pitchFamily="34" charset="0"/>
              <a:buChar char="•"/>
            </a:pPr>
            <a:r>
              <a:rPr lang="pt-BR" dirty="0" smtClean="0"/>
              <a:t>Dados científicos abertos</a:t>
            </a:r>
          </a:p>
          <a:p>
            <a:pPr marL="342900" indent="-342900" algn="just">
              <a:buFont typeface="Arial" panose="020B0604020202020204" pitchFamily="34" charset="0"/>
              <a:buChar char="•"/>
            </a:pPr>
            <a:r>
              <a:rPr lang="pt-BR" dirty="0" smtClean="0"/>
              <a:t>Ferramentas científicas abertas (software, repositórios, </a:t>
            </a:r>
            <a:r>
              <a:rPr lang="pt-BR" dirty="0" err="1" smtClean="0"/>
              <a:t>wiki</a:t>
            </a:r>
            <a:r>
              <a:rPr lang="pt-BR" dirty="0" smtClean="0"/>
              <a:t>)</a:t>
            </a:r>
          </a:p>
          <a:p>
            <a:pPr marL="342900" indent="-342900" algn="just">
              <a:buFont typeface="Arial" panose="020B0604020202020204" pitchFamily="34" charset="0"/>
              <a:buChar char="•"/>
            </a:pPr>
            <a:r>
              <a:rPr lang="pt-BR" dirty="0" smtClean="0"/>
              <a:t>Hardware científico aberto (nova revolução depois do software aberto segundo Bruce </a:t>
            </a:r>
            <a:r>
              <a:rPr lang="pt-BR" dirty="0" err="1" smtClean="0"/>
              <a:t>Perens</a:t>
            </a:r>
            <a:r>
              <a:rPr lang="pt-BR" dirty="0" smtClean="0"/>
              <a:t> – um dos maiores pesquisadores </a:t>
            </a:r>
            <a:r>
              <a:rPr lang="pt-BR" dirty="0"/>
              <a:t>d</a:t>
            </a:r>
            <a:r>
              <a:rPr lang="pt-BR" dirty="0" smtClean="0"/>
              <a:t>o software abertos)</a:t>
            </a:r>
          </a:p>
          <a:p>
            <a:pPr marL="342900" indent="-342900" algn="just">
              <a:buFont typeface="Arial" panose="020B0604020202020204" pitchFamily="34" charset="0"/>
              <a:buChar char="•"/>
            </a:pPr>
            <a:r>
              <a:rPr lang="pt-BR" dirty="0" smtClean="0"/>
              <a:t>Cadernos científicos abertos e </a:t>
            </a:r>
            <a:r>
              <a:rPr lang="pt-BR" dirty="0" err="1" smtClean="0"/>
              <a:t>wikipesquisa</a:t>
            </a:r>
            <a:r>
              <a:rPr lang="pt-BR" dirty="0" smtClean="0"/>
              <a:t> (pesquisa sendo descrita em tempo real, criando a oportunidade de colaboração de outros cientistas)</a:t>
            </a:r>
          </a:p>
          <a:p>
            <a:pPr marL="342900" indent="-342900" algn="just">
              <a:buFont typeface="Arial" panose="020B0604020202020204" pitchFamily="34" charset="0"/>
              <a:buChar char="•"/>
            </a:pPr>
            <a:r>
              <a:rPr lang="pt-BR" dirty="0" smtClean="0"/>
              <a:t>Ciência cidadã </a:t>
            </a:r>
          </a:p>
        </p:txBody>
      </p:sp>
    </p:spTree>
    <p:extLst>
      <p:ext uri="{BB962C8B-B14F-4D97-AF65-F5344CB8AC3E}">
        <p14:creationId xmlns:p14="http://schemas.microsoft.com/office/powerpoint/2010/main" val="1187308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107583" y="862886"/>
            <a:ext cx="10576948" cy="4558526"/>
          </a:xfrm>
        </p:spPr>
        <p:txBody>
          <a:bodyPr>
            <a:normAutofit/>
          </a:bodyPr>
          <a:lstStyle/>
          <a:p>
            <a:pPr algn="just"/>
            <a:r>
              <a:rPr lang="pt-BR" sz="3500" b="1" dirty="0" smtClean="0">
                <a:solidFill>
                  <a:schemeClr val="accent2"/>
                </a:solidFill>
              </a:rPr>
              <a:t>Motivações para uso dos dados científicos abertos</a:t>
            </a:r>
          </a:p>
          <a:p>
            <a:pPr algn="just"/>
            <a:endParaRPr lang="pt-BR" sz="3200" dirty="0"/>
          </a:p>
          <a:p>
            <a:pPr marL="342900" indent="-342900" algn="just">
              <a:buFont typeface="Arial" panose="020B0604020202020204" pitchFamily="34" charset="0"/>
              <a:buChar char="•"/>
            </a:pPr>
            <a:r>
              <a:rPr lang="pt-BR" dirty="0" smtClean="0"/>
              <a:t>Reprodutibilidade</a:t>
            </a:r>
            <a:endParaRPr lang="pt-BR" dirty="0"/>
          </a:p>
          <a:p>
            <a:pPr marL="342900" indent="-342900" algn="just">
              <a:buFont typeface="Arial" panose="020B0604020202020204" pitchFamily="34" charset="0"/>
              <a:buChar char="•"/>
            </a:pPr>
            <a:r>
              <a:rPr lang="pt-BR" dirty="0" smtClean="0"/>
              <a:t>Transparência científica</a:t>
            </a:r>
          </a:p>
          <a:p>
            <a:pPr marL="342900" indent="-342900" algn="just">
              <a:buFont typeface="Arial" panose="020B0604020202020204" pitchFamily="34" charset="0"/>
              <a:buChar char="•"/>
            </a:pPr>
            <a:r>
              <a:rPr lang="pt-BR" dirty="0" smtClean="0"/>
              <a:t>Velocidade de circulação da informação</a:t>
            </a:r>
          </a:p>
          <a:p>
            <a:pPr marL="342900" indent="-342900" algn="just">
              <a:buFont typeface="Arial" panose="020B0604020202020204" pitchFamily="34" charset="0"/>
              <a:buChar char="•"/>
            </a:pPr>
            <a:r>
              <a:rPr lang="pt-BR" dirty="0"/>
              <a:t>Reuso de </a:t>
            </a:r>
            <a:r>
              <a:rPr lang="pt-BR" dirty="0" smtClean="0"/>
              <a:t>dados</a:t>
            </a:r>
          </a:p>
          <a:p>
            <a:pPr marL="342900" indent="-342900" algn="just">
              <a:buFont typeface="Arial" panose="020B0604020202020204" pitchFamily="34" charset="0"/>
              <a:buChar char="•"/>
            </a:pPr>
            <a:r>
              <a:rPr lang="pt-BR" dirty="0"/>
              <a:t>Ciência de maior qualidade</a:t>
            </a:r>
          </a:p>
          <a:p>
            <a:pPr marL="342900" indent="-342900" algn="just">
              <a:buFont typeface="Arial" panose="020B0604020202020204" pitchFamily="34" charset="0"/>
              <a:buChar char="•"/>
            </a:pPr>
            <a:r>
              <a:rPr lang="pt-BR" dirty="0" smtClean="0"/>
              <a:t>Progressos </a:t>
            </a:r>
            <a:r>
              <a:rPr lang="pt-BR" dirty="0"/>
              <a:t>mais rápidos na melhoria </a:t>
            </a:r>
            <a:r>
              <a:rPr lang="pt-BR" dirty="0" smtClean="0"/>
              <a:t>da saúde</a:t>
            </a:r>
            <a:endParaRPr lang="pt-BR" dirty="0"/>
          </a:p>
          <a:p>
            <a:pPr algn="just"/>
            <a:endParaRPr lang="pt-BR" sz="3200" dirty="0"/>
          </a:p>
          <a:p>
            <a:pPr algn="just"/>
            <a:endParaRPr lang="pt-BR" dirty="0" smtClean="0"/>
          </a:p>
          <a:p>
            <a:pPr algn="just"/>
            <a:endParaRPr lang="pt-BR" dirty="0" smtClean="0"/>
          </a:p>
        </p:txBody>
      </p:sp>
    </p:spTree>
    <p:extLst>
      <p:ext uri="{BB962C8B-B14F-4D97-AF65-F5344CB8AC3E}">
        <p14:creationId xmlns:p14="http://schemas.microsoft.com/office/powerpoint/2010/main" val="40971325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668740" y="859810"/>
            <a:ext cx="11015791" cy="5554638"/>
          </a:xfrm>
        </p:spPr>
        <p:txBody>
          <a:bodyPr>
            <a:normAutofit/>
          </a:bodyPr>
          <a:lstStyle/>
          <a:p>
            <a:r>
              <a:rPr lang="pt-BR" sz="3500" b="1" dirty="0" smtClean="0">
                <a:solidFill>
                  <a:schemeClr val="accent2"/>
                </a:solidFill>
              </a:rPr>
              <a:t>Desafios para </a:t>
            </a:r>
            <a:r>
              <a:rPr lang="pt-BR" sz="3500" b="1" dirty="0">
                <a:solidFill>
                  <a:schemeClr val="accent2"/>
                </a:solidFill>
              </a:rPr>
              <a:t>abertura e compartilhamento de </a:t>
            </a:r>
            <a:r>
              <a:rPr lang="pt-BR" sz="3500" b="1" dirty="0" smtClean="0">
                <a:solidFill>
                  <a:schemeClr val="accent2"/>
                </a:solidFill>
              </a:rPr>
              <a:t>dados</a:t>
            </a:r>
          </a:p>
          <a:p>
            <a:pPr algn="just"/>
            <a:r>
              <a:rPr lang="pt-BR" sz="3200" dirty="0" smtClean="0"/>
              <a:t> </a:t>
            </a:r>
          </a:p>
          <a:p>
            <a:pPr marL="342900" indent="-342900" algn="just">
              <a:buFont typeface="Arial" panose="020B0604020202020204" pitchFamily="34" charset="0"/>
              <a:buChar char="•"/>
            </a:pPr>
            <a:r>
              <a:rPr lang="pt-BR" dirty="0" smtClean="0"/>
              <a:t>Disputas por prioridade da descoberta</a:t>
            </a:r>
          </a:p>
          <a:p>
            <a:pPr marL="342900" indent="-342900" algn="just">
              <a:buFont typeface="Arial" panose="020B0604020202020204" pitchFamily="34" charset="0"/>
              <a:buChar char="•"/>
            </a:pPr>
            <a:endParaRPr lang="pt-BR" dirty="0" smtClean="0"/>
          </a:p>
          <a:p>
            <a:pPr marL="342900" indent="-342900" algn="just">
              <a:buFont typeface="Arial" panose="020B0604020202020204" pitchFamily="34" charset="0"/>
              <a:buChar char="•"/>
            </a:pPr>
            <a:r>
              <a:rPr lang="pt-BR" dirty="0" smtClean="0"/>
              <a:t>A preservação dos dados para futuras pesquisas</a:t>
            </a:r>
          </a:p>
          <a:p>
            <a:pPr marL="342900" indent="-342900" algn="just">
              <a:buFont typeface="Arial" panose="020B0604020202020204" pitchFamily="34" charset="0"/>
              <a:buChar char="•"/>
            </a:pPr>
            <a:endParaRPr lang="pt-BR" dirty="0" smtClean="0"/>
          </a:p>
          <a:p>
            <a:pPr marL="342900" indent="-342900" algn="just">
              <a:buFont typeface="Arial" panose="020B0604020202020204" pitchFamily="34" charset="0"/>
              <a:buChar char="•"/>
            </a:pPr>
            <a:r>
              <a:rPr lang="pt-BR" dirty="0" smtClean="0"/>
              <a:t>Proteção da propriedade intelectual</a:t>
            </a:r>
          </a:p>
          <a:p>
            <a:pPr marL="342900" indent="-342900" algn="just">
              <a:buFont typeface="Arial" panose="020B0604020202020204" pitchFamily="34" charset="0"/>
              <a:buChar char="•"/>
            </a:pPr>
            <a:endParaRPr lang="pt-BR" dirty="0" smtClean="0"/>
          </a:p>
          <a:p>
            <a:pPr marL="342900" indent="-342900" algn="just">
              <a:buFont typeface="Arial" panose="020B0604020202020204" pitchFamily="34" charset="0"/>
              <a:buChar char="•"/>
            </a:pPr>
            <a:r>
              <a:rPr lang="pt-BR" dirty="0" smtClean="0"/>
              <a:t>Proteção de dados sensíveis ou confidenciais, como a proteção da privacidade de dados pessoais de participantes dos estudos, as cláusulas contratuais e as regulações específicas </a:t>
            </a:r>
            <a:r>
              <a:rPr lang="pt-BR" dirty="0"/>
              <a:t>dos países</a:t>
            </a:r>
          </a:p>
          <a:p>
            <a:pPr algn="just"/>
            <a:endParaRPr lang="pt-BR" dirty="0" smtClean="0"/>
          </a:p>
          <a:p>
            <a:pPr algn="just"/>
            <a:endParaRPr lang="pt-BR" dirty="0" smtClean="0"/>
          </a:p>
        </p:txBody>
      </p:sp>
    </p:spTree>
    <p:extLst>
      <p:ext uri="{BB962C8B-B14F-4D97-AF65-F5344CB8AC3E}">
        <p14:creationId xmlns:p14="http://schemas.microsoft.com/office/powerpoint/2010/main" val="36298039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474638" y="432908"/>
          <a:ext cx="5371575" cy="4825529"/>
        </p:xfrm>
        <a:graphic>
          <a:graphicData uri="http://schemas.openxmlformats.org/drawingml/2006/chart">
            <c:chart xmlns:c="http://schemas.openxmlformats.org/drawingml/2006/chart" xmlns:r="http://schemas.openxmlformats.org/officeDocument/2006/relationships" r:id="rId2"/>
          </a:graphicData>
        </a:graphic>
      </p:graphicFrame>
      <p:sp>
        <p:nvSpPr>
          <p:cNvPr id="6" name="Content Placeholder 5"/>
          <p:cNvSpPr txBox="1">
            <a:spLocks/>
          </p:cNvSpPr>
          <p:nvPr/>
        </p:nvSpPr>
        <p:spPr>
          <a:xfrm>
            <a:off x="5738018" y="409401"/>
            <a:ext cx="5568285" cy="1910687"/>
          </a:xfrm>
          <a:prstGeom prst="rect">
            <a:avLst/>
          </a:prstGeom>
        </p:spPr>
        <p:txBody>
          <a:bodyPr vert="horz" lIns="91431" tIns="45716" rIns="91431" bIns="45716" rtlCol="0" anchor="ctr">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Helvetica"/>
                <a:ea typeface="+mn-ea"/>
                <a:cs typeface="Helvetica"/>
              </a:defRPr>
            </a:lvl1pPr>
            <a:lvl2pPr marL="457200" indent="0" algn="ctr" defTabSz="457200" rtl="0" eaLnBrk="1" latinLnBrk="0" hangingPunct="1">
              <a:spcBef>
                <a:spcPct val="20000"/>
              </a:spcBef>
              <a:buFont typeface="Arial"/>
              <a:buNone/>
              <a:defRPr sz="2800" kern="1200">
                <a:solidFill>
                  <a:schemeClr val="tx1">
                    <a:tint val="75000"/>
                  </a:schemeClr>
                </a:solidFill>
                <a:latin typeface="Helvetica"/>
                <a:ea typeface="+mn-ea"/>
                <a:cs typeface="Helvetica"/>
              </a:defRPr>
            </a:lvl2pPr>
            <a:lvl3pPr marL="914400" indent="0" algn="ctr" defTabSz="457200" rtl="0" eaLnBrk="1" latinLnBrk="0" hangingPunct="1">
              <a:spcBef>
                <a:spcPct val="20000"/>
              </a:spcBef>
              <a:buFont typeface="Arial"/>
              <a:buNone/>
              <a:defRPr sz="2400" kern="1200">
                <a:solidFill>
                  <a:schemeClr val="tx1">
                    <a:tint val="75000"/>
                  </a:schemeClr>
                </a:solidFill>
                <a:latin typeface="Helvetica"/>
                <a:ea typeface="+mn-ea"/>
                <a:cs typeface="Helvetica"/>
              </a:defRPr>
            </a:lvl3pPr>
            <a:lvl4pPr marL="1371600" indent="0" algn="ctr" defTabSz="457200" rtl="0" eaLnBrk="1" latinLnBrk="0" hangingPunct="1">
              <a:spcBef>
                <a:spcPct val="20000"/>
              </a:spcBef>
              <a:buFont typeface="Arial"/>
              <a:buNone/>
              <a:defRPr sz="2000" kern="1200">
                <a:solidFill>
                  <a:schemeClr val="tx1">
                    <a:tint val="75000"/>
                  </a:schemeClr>
                </a:solidFill>
                <a:latin typeface="Helvetica"/>
                <a:ea typeface="+mn-ea"/>
                <a:cs typeface="Helvetica"/>
              </a:defRPr>
            </a:lvl4pPr>
            <a:lvl5pPr marL="1828800" indent="0" algn="ctr" defTabSz="457200" rtl="0" eaLnBrk="1" latinLnBrk="0" hangingPunct="1">
              <a:spcBef>
                <a:spcPct val="20000"/>
              </a:spcBef>
              <a:buFont typeface="Arial"/>
              <a:buNone/>
              <a:defRPr sz="2000" kern="1200">
                <a:solidFill>
                  <a:schemeClr val="tx1">
                    <a:tint val="75000"/>
                  </a:schemeClr>
                </a:solidFill>
                <a:latin typeface="Helvetica"/>
                <a:ea typeface="+mn-ea"/>
                <a:cs typeface="Helvetica"/>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70000"/>
              </a:lnSpc>
              <a:spcBef>
                <a:spcPct val="20000"/>
              </a:spcBef>
              <a:spcAft>
                <a:spcPts val="0"/>
              </a:spcAft>
              <a:buClrTx/>
              <a:buSzTx/>
              <a:buFont typeface="Arial"/>
              <a:buNone/>
              <a:tabLst/>
              <a:defRPr/>
            </a:pPr>
            <a:r>
              <a:rPr kumimoji="0" lang="en-US" sz="3600" b="0" i="0" u="none" strike="noStrike" kern="1200" cap="none" spc="0" normalizeH="0" baseline="0" noProof="0" dirty="0">
                <a:ln>
                  <a:noFill/>
                </a:ln>
                <a:solidFill>
                  <a:srgbClr val="E50012"/>
                </a:solidFill>
                <a:effectLst/>
                <a:uLnTx/>
                <a:uFillTx/>
                <a:latin typeface="Gotham-Medium"/>
                <a:ea typeface="+mn-ea"/>
                <a:cs typeface="Gotham-Medium"/>
              </a:rPr>
              <a:t>80% </a:t>
            </a:r>
          </a:p>
          <a:p>
            <a:pPr marL="0" marR="0" lvl="0" indent="0" algn="l" defTabSz="457200" rtl="0" eaLnBrk="1" fontAlgn="auto" latinLnBrk="0" hangingPunct="1">
              <a:lnSpc>
                <a:spcPct val="70000"/>
              </a:lnSpc>
              <a:spcBef>
                <a:spcPct val="20000"/>
              </a:spcBef>
              <a:spcAft>
                <a:spcPts val="0"/>
              </a:spcAft>
              <a:buClrTx/>
              <a:buSzTx/>
              <a:buFont typeface="Arial"/>
              <a:buNone/>
              <a:tabLst/>
              <a:defRPr/>
            </a:pPr>
            <a:r>
              <a:rPr kumimoji="0" lang="en-US" sz="3600" b="0" i="0" u="none" strike="noStrike" kern="1200" cap="none" spc="0" normalizeH="0" baseline="0" noProof="0" dirty="0">
                <a:ln>
                  <a:noFill/>
                </a:ln>
                <a:solidFill>
                  <a:srgbClr val="5E5E5E"/>
                </a:solidFill>
                <a:effectLst/>
                <a:uLnTx/>
                <a:uFillTx/>
                <a:latin typeface="Gotham-Book"/>
                <a:ea typeface="+mn-ea"/>
                <a:cs typeface="Gotham-Book"/>
              </a:rPr>
              <a:t>of research </a:t>
            </a:r>
            <a:r>
              <a:rPr kumimoji="0" lang="en-US" sz="3600" b="0" i="0" u="none" strike="noStrike" kern="1200" cap="none" spc="0" normalizeH="0" baseline="0" noProof="0" dirty="0" smtClean="0">
                <a:ln>
                  <a:noFill/>
                </a:ln>
                <a:solidFill>
                  <a:srgbClr val="5E5E5E"/>
                </a:solidFill>
                <a:effectLst/>
                <a:uLnTx/>
                <a:uFillTx/>
                <a:latin typeface="Gotham-Book"/>
                <a:ea typeface="+mn-ea"/>
                <a:cs typeface="Gotham-Book"/>
              </a:rPr>
              <a:t>is </a:t>
            </a:r>
            <a:r>
              <a:rPr kumimoji="0" lang="en-US" sz="3600" b="0" i="0" u="none" strike="noStrike" kern="1200" cap="none" spc="0" normalizeH="0" baseline="0" noProof="0" dirty="0" smtClean="0">
                <a:ln>
                  <a:noFill/>
                </a:ln>
                <a:solidFill>
                  <a:srgbClr val="E50012"/>
                </a:solidFill>
                <a:effectLst/>
                <a:uLnTx/>
                <a:uFillTx/>
                <a:latin typeface="Gotham-Book"/>
                <a:ea typeface="+mn-ea"/>
                <a:cs typeface="Gotham-Book"/>
              </a:rPr>
              <a:t>publicly </a:t>
            </a:r>
            <a:endParaRPr kumimoji="0" lang="en-US" sz="3600" b="0" i="0" u="none" strike="noStrike" kern="1200" cap="none" spc="0" normalizeH="0" baseline="0" noProof="0" dirty="0">
              <a:ln>
                <a:noFill/>
              </a:ln>
              <a:solidFill>
                <a:srgbClr val="E50012"/>
              </a:solidFill>
              <a:effectLst/>
              <a:uLnTx/>
              <a:uFillTx/>
              <a:latin typeface="Gotham-Book"/>
              <a:ea typeface="+mn-ea"/>
              <a:cs typeface="Gotham-Book"/>
            </a:endParaRPr>
          </a:p>
          <a:p>
            <a:pPr marL="0" marR="0" lvl="0" indent="0" algn="l" defTabSz="457200" rtl="0" eaLnBrk="1" fontAlgn="auto" latinLnBrk="0" hangingPunct="1">
              <a:lnSpc>
                <a:spcPct val="70000"/>
              </a:lnSpc>
              <a:spcBef>
                <a:spcPct val="20000"/>
              </a:spcBef>
              <a:spcAft>
                <a:spcPts val="0"/>
              </a:spcAft>
              <a:buClrTx/>
              <a:buSzTx/>
              <a:buFont typeface="Arial"/>
              <a:buNone/>
              <a:tabLst/>
              <a:defRPr/>
            </a:pPr>
            <a:r>
              <a:rPr kumimoji="0" lang="en-US" sz="3600" b="0" i="0" u="none" strike="noStrike" kern="1200" cap="none" spc="0" normalizeH="0" baseline="0" noProof="0" dirty="0" smtClean="0">
                <a:ln>
                  <a:noFill/>
                </a:ln>
                <a:solidFill>
                  <a:srgbClr val="E50012"/>
                </a:solidFill>
                <a:effectLst/>
                <a:uLnTx/>
                <a:uFillTx/>
                <a:latin typeface="Gotham-Book"/>
                <a:ea typeface="+mn-ea"/>
                <a:cs typeface="Gotham-Book"/>
              </a:rPr>
              <a:t>funded</a:t>
            </a:r>
            <a:endParaRPr kumimoji="0" lang="en-US" sz="3600" b="0" i="0" u="none" strike="noStrike" kern="1200" cap="none" spc="0" normalizeH="0" baseline="0" noProof="0" dirty="0">
              <a:ln>
                <a:noFill/>
              </a:ln>
              <a:solidFill>
                <a:srgbClr val="E50012"/>
              </a:solidFill>
              <a:effectLst/>
              <a:uLnTx/>
              <a:uFillTx/>
              <a:latin typeface="Gotham-Book"/>
              <a:ea typeface="+mn-ea"/>
              <a:cs typeface="Gotham-Book"/>
            </a:endParaRPr>
          </a:p>
        </p:txBody>
      </p:sp>
      <p:sp>
        <p:nvSpPr>
          <p:cNvPr id="7" name="Footer Placeholder 3"/>
          <p:cNvSpPr txBox="1">
            <a:spLocks/>
          </p:cNvSpPr>
          <p:nvPr/>
        </p:nvSpPr>
        <p:spPr>
          <a:xfrm>
            <a:off x="316575" y="5281944"/>
            <a:ext cx="6438271" cy="365089"/>
          </a:xfrm>
          <a:prstGeom prst="rect">
            <a:avLst/>
          </a:prstGeom>
        </p:spPr>
        <p:txBody>
          <a:bodyPr vert="horz" lIns="91431" tIns="45716" rIns="91431" bIns="45716" rtlCol="0" anchor="b"/>
          <a:lstStyle>
            <a:defPPr>
              <a:defRPr lang="en-US"/>
            </a:defPPr>
            <a:lvl1pPr marL="0" algn="l" defTabSz="457200" rtl="0" eaLnBrk="1" latinLnBrk="0" hangingPunct="1">
              <a:defRPr sz="1200" b="0" i="0" kern="1200">
                <a:solidFill>
                  <a:srgbClr val="A29D98"/>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Gotham Medium"/>
                <a:ea typeface="+mn-ea"/>
                <a:cs typeface="Gotham Medium"/>
              </a:rPr>
              <a:t>Source: “Academic Publishing: Survey of funders supports the benign Open Access outcome priced into shares, HSBC Global Research,” February 11, 2013: https://</a:t>
            </a:r>
            <a:r>
              <a:rPr kumimoji="0" lang="en-US" sz="1000" b="0" i="0" u="none" strike="noStrike" kern="1200" cap="none" spc="0" normalizeH="0" baseline="0" noProof="0" dirty="0" err="1">
                <a:ln>
                  <a:noFill/>
                </a:ln>
                <a:solidFill>
                  <a:srgbClr val="000000"/>
                </a:solidFill>
                <a:effectLst/>
                <a:uLnTx/>
                <a:uFillTx/>
                <a:latin typeface="Gotham Medium"/>
                <a:ea typeface="+mn-ea"/>
                <a:cs typeface="Gotham Medium"/>
              </a:rPr>
              <a:t>www.research.hsbc.com</a:t>
            </a:r>
            <a:r>
              <a:rPr kumimoji="0" lang="en-US" sz="1000" b="0" i="0" u="none" strike="noStrike" kern="1200" cap="none" spc="0" normalizeH="0" baseline="0" noProof="0" dirty="0">
                <a:ln>
                  <a:noFill/>
                </a:ln>
                <a:solidFill>
                  <a:srgbClr val="000000"/>
                </a:solidFill>
                <a:effectLst/>
                <a:uLnTx/>
                <a:uFillTx/>
                <a:latin typeface="Gotham Medium"/>
                <a:ea typeface="+mn-ea"/>
                <a:cs typeface="Gotham Medium"/>
              </a:rPr>
              <a:t>/</a:t>
            </a:r>
            <a:r>
              <a:rPr kumimoji="0" lang="en-US" sz="1000" b="0" i="0" u="none" strike="noStrike" kern="1200" cap="none" spc="0" normalizeH="0" baseline="0" noProof="0" dirty="0" err="1">
                <a:ln>
                  <a:noFill/>
                </a:ln>
                <a:solidFill>
                  <a:srgbClr val="000000"/>
                </a:solidFill>
                <a:effectLst/>
                <a:uLnTx/>
                <a:uFillTx/>
                <a:latin typeface="Gotham Medium"/>
                <a:ea typeface="+mn-ea"/>
                <a:cs typeface="Gotham Medium"/>
              </a:rPr>
              <a:t>midas</a:t>
            </a:r>
            <a:r>
              <a:rPr kumimoji="0" lang="en-US" sz="1000" b="0" i="0" u="none" strike="noStrike" kern="1200" cap="none" spc="0" normalizeH="0" baseline="0" noProof="0" dirty="0">
                <a:ln>
                  <a:noFill/>
                </a:ln>
                <a:solidFill>
                  <a:srgbClr val="000000"/>
                </a:solidFill>
                <a:effectLst/>
                <a:uLnTx/>
                <a:uFillTx/>
                <a:latin typeface="Gotham Medium"/>
                <a:ea typeface="+mn-ea"/>
                <a:cs typeface="Gotham Medium"/>
              </a:rPr>
              <a:t>/Res/</a:t>
            </a:r>
            <a:r>
              <a:rPr kumimoji="0" lang="en-US" sz="1000" b="0" i="0" u="none" strike="noStrike" kern="1200" cap="none" spc="0" normalizeH="0" baseline="0" noProof="0" dirty="0" err="1">
                <a:ln>
                  <a:noFill/>
                </a:ln>
                <a:solidFill>
                  <a:srgbClr val="000000"/>
                </a:solidFill>
                <a:effectLst/>
                <a:uLnTx/>
                <a:uFillTx/>
                <a:latin typeface="Gotham Medium"/>
                <a:ea typeface="+mn-ea"/>
                <a:cs typeface="Gotham Medium"/>
              </a:rPr>
              <a:t>RDV?ao</a:t>
            </a:r>
            <a:r>
              <a:rPr kumimoji="0" lang="en-US" sz="1000" b="0" i="0" u="none" strike="noStrike" kern="1200" cap="none" spc="0" normalizeH="0" baseline="0" noProof="0" dirty="0">
                <a:ln>
                  <a:noFill/>
                </a:ln>
                <a:solidFill>
                  <a:srgbClr val="000000"/>
                </a:solidFill>
                <a:effectLst/>
                <a:uLnTx/>
                <a:uFillTx/>
                <a:latin typeface="Gotham Medium"/>
                <a:ea typeface="+mn-ea"/>
                <a:cs typeface="Gotham Medium"/>
              </a:rPr>
              <a:t>=20&amp;key=RxArFbnG1P&amp;n=360010.PDF</a:t>
            </a:r>
          </a:p>
        </p:txBody>
      </p:sp>
      <p:sp>
        <p:nvSpPr>
          <p:cNvPr id="9" name="Footer Placeholder 4"/>
          <p:cNvSpPr>
            <a:spLocks noGrp="1"/>
          </p:cNvSpPr>
          <p:nvPr>
            <p:ph type="ftr" sz="quarter" idx="4294967295"/>
          </p:nvPr>
        </p:nvSpPr>
        <p:spPr>
          <a:xfrm>
            <a:off x="316575" y="5647033"/>
            <a:ext cx="2895317" cy="365089"/>
          </a:xfrm>
          <a:prstGeom prst="rect">
            <a:avLst/>
          </a:prstGeom>
        </p:spPr>
        <p:txBody>
          <a:bodyPr vert="horz" lIns="91431" tIns="45716" rIns="91431" bIns="45716" rtlCol="0" anchor="b"/>
          <a:lstStyle>
            <a:lvl1pPr algn="l">
              <a:defRPr sz="1200" b="0" i="0">
                <a:solidFill>
                  <a:srgbClr val="A29D98"/>
                </a:solidFill>
                <a:latin typeface="Gotham Book"/>
                <a:cs typeface="Gotham Book"/>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smtClean="0">
                <a:ln>
                  <a:noFill/>
                </a:ln>
                <a:solidFill>
                  <a:srgbClr val="A29D98"/>
                </a:solidFill>
                <a:effectLst/>
                <a:uLnTx/>
                <a:uFillTx/>
                <a:latin typeface="Gotham Book"/>
                <a:ea typeface="+mn-ea"/>
              </a:rPr>
              <a:t>www.sparc.arl.org</a:t>
            </a:r>
            <a:endParaRPr kumimoji="0" lang="en-US" sz="1200" b="0" i="0" u="none" strike="noStrike" kern="1200" cap="none" spc="0" normalizeH="0" baseline="0" noProof="0" dirty="0">
              <a:ln>
                <a:noFill/>
              </a:ln>
              <a:solidFill>
                <a:srgbClr val="A29D98"/>
              </a:solidFill>
              <a:effectLst/>
              <a:uLnTx/>
              <a:uFillTx/>
              <a:latin typeface="Gotham Book"/>
              <a:ea typeface="+mn-ea"/>
            </a:endParaRPr>
          </a:p>
        </p:txBody>
      </p:sp>
      <p:sp>
        <p:nvSpPr>
          <p:cNvPr id="8" name="Retângulo 7"/>
          <p:cNvSpPr/>
          <p:nvPr/>
        </p:nvSpPr>
        <p:spPr>
          <a:xfrm>
            <a:off x="6638936" y="2528144"/>
            <a:ext cx="4954933" cy="4154984"/>
          </a:xfrm>
          <a:prstGeom prst="rect">
            <a:avLst/>
          </a:prstGeom>
        </p:spPr>
        <p:txBody>
          <a:bodyPr wrap="square">
            <a:spAutoFit/>
          </a:bodyPr>
          <a:lstStyle/>
          <a:p>
            <a:r>
              <a:rPr lang="pt-BR" sz="2400" dirty="0" smtClean="0">
                <a:solidFill>
                  <a:prstClr val="black"/>
                </a:solidFill>
              </a:rPr>
              <a:t>Os </a:t>
            </a:r>
            <a:r>
              <a:rPr lang="pt-BR" sz="2400" dirty="0">
                <a:solidFill>
                  <a:prstClr val="black"/>
                </a:solidFill>
              </a:rPr>
              <a:t>maiores agentes de financiamento de pesquisa a nível global , públicos e filantrópicos, a exemplo do </a:t>
            </a:r>
            <a:r>
              <a:rPr lang="pt-BR" sz="2400" b="1" dirty="0" err="1">
                <a:solidFill>
                  <a:prstClr val="black"/>
                </a:solidFill>
              </a:rPr>
              <a:t>National</a:t>
            </a:r>
            <a:r>
              <a:rPr lang="pt-BR" sz="2400" b="1" dirty="0">
                <a:solidFill>
                  <a:prstClr val="black"/>
                </a:solidFill>
              </a:rPr>
              <a:t> </a:t>
            </a:r>
            <a:r>
              <a:rPr lang="pt-BR" sz="2400" b="1" dirty="0" err="1">
                <a:solidFill>
                  <a:prstClr val="black"/>
                </a:solidFill>
              </a:rPr>
              <a:t>Institutes</a:t>
            </a:r>
            <a:r>
              <a:rPr lang="pt-BR" sz="2400" b="1" dirty="0">
                <a:solidFill>
                  <a:prstClr val="black"/>
                </a:solidFill>
              </a:rPr>
              <a:t> </a:t>
            </a:r>
            <a:r>
              <a:rPr lang="pt-BR" sz="2400" b="1" dirty="0" err="1">
                <a:solidFill>
                  <a:prstClr val="black"/>
                </a:solidFill>
              </a:rPr>
              <a:t>of</a:t>
            </a:r>
            <a:r>
              <a:rPr lang="pt-BR" sz="2400" b="1" dirty="0">
                <a:solidFill>
                  <a:prstClr val="black"/>
                </a:solidFill>
              </a:rPr>
              <a:t> Health (NIH), </a:t>
            </a:r>
            <a:r>
              <a:rPr lang="pt-BR" sz="2400" b="1" dirty="0" err="1">
                <a:solidFill>
                  <a:prstClr val="black"/>
                </a:solidFill>
              </a:rPr>
              <a:t>European</a:t>
            </a:r>
            <a:r>
              <a:rPr lang="pt-BR" sz="2400" b="1" dirty="0">
                <a:solidFill>
                  <a:prstClr val="black"/>
                </a:solidFill>
              </a:rPr>
              <a:t> </a:t>
            </a:r>
            <a:r>
              <a:rPr lang="pt-BR" sz="2400" b="1" dirty="0" err="1">
                <a:solidFill>
                  <a:prstClr val="black"/>
                </a:solidFill>
              </a:rPr>
              <a:t>Comission</a:t>
            </a:r>
            <a:r>
              <a:rPr lang="pt-BR" sz="2400" b="1" dirty="0">
                <a:solidFill>
                  <a:prstClr val="black"/>
                </a:solidFill>
              </a:rPr>
              <a:t>, </a:t>
            </a:r>
            <a:r>
              <a:rPr lang="pt-BR" sz="2400" b="1" dirty="0" err="1">
                <a:solidFill>
                  <a:prstClr val="black"/>
                </a:solidFill>
              </a:rPr>
              <a:t>Wellcome</a:t>
            </a:r>
            <a:r>
              <a:rPr lang="pt-BR" sz="2400" b="1" dirty="0">
                <a:solidFill>
                  <a:prstClr val="black"/>
                </a:solidFill>
              </a:rPr>
              <a:t> </a:t>
            </a:r>
            <a:r>
              <a:rPr lang="pt-BR" sz="2400" b="1" dirty="0" err="1">
                <a:solidFill>
                  <a:prstClr val="black"/>
                </a:solidFill>
              </a:rPr>
              <a:t>Trust</a:t>
            </a:r>
            <a:r>
              <a:rPr lang="pt-BR" sz="2400" b="1" dirty="0">
                <a:solidFill>
                  <a:prstClr val="black"/>
                </a:solidFill>
              </a:rPr>
              <a:t> e Bill &amp; Melinda Gates Foundation</a:t>
            </a:r>
            <a:r>
              <a:rPr lang="pt-BR" sz="2400" dirty="0">
                <a:solidFill>
                  <a:prstClr val="black"/>
                </a:solidFill>
              </a:rPr>
              <a:t>, possuem políticas de abertura de dados científicos para projetos que financiam, mudando o cenário mundial e criando as bases para um novo modo de fazer ciência.</a:t>
            </a:r>
          </a:p>
        </p:txBody>
      </p:sp>
    </p:spTree>
    <p:extLst>
      <p:ext uri="{BB962C8B-B14F-4D97-AF65-F5344CB8AC3E}">
        <p14:creationId xmlns:p14="http://schemas.microsoft.com/office/powerpoint/2010/main" val="941830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437881" y="1457133"/>
            <a:ext cx="9968247" cy="2677656"/>
          </a:xfrm>
          <a:prstGeom prst="rect">
            <a:avLst/>
          </a:prstGeom>
        </p:spPr>
        <p:txBody>
          <a:bodyPr wrap="square">
            <a:spAutoFit/>
          </a:bodyPr>
          <a:lstStyle/>
          <a:p>
            <a:r>
              <a:rPr lang="pt-BR" sz="2400" dirty="0" smtClean="0"/>
              <a:t>Documentos de posicionamento</a:t>
            </a:r>
          </a:p>
          <a:p>
            <a:endParaRPr lang="pt-BR" sz="2400" dirty="0" smtClean="0"/>
          </a:p>
          <a:p>
            <a:r>
              <a:rPr lang="pt-BR" sz="2400" dirty="0" smtClean="0"/>
              <a:t>1) </a:t>
            </a:r>
            <a:r>
              <a:rPr lang="pt-BR" sz="2400" dirty="0" err="1" smtClean="0"/>
              <a:t>Realising</a:t>
            </a:r>
            <a:r>
              <a:rPr lang="pt-BR" sz="2400" dirty="0" smtClean="0"/>
              <a:t> </a:t>
            </a:r>
            <a:r>
              <a:rPr lang="pt-BR" sz="2400" dirty="0" err="1"/>
              <a:t>the</a:t>
            </a:r>
            <a:r>
              <a:rPr lang="pt-BR" sz="2400" dirty="0"/>
              <a:t> </a:t>
            </a:r>
            <a:r>
              <a:rPr lang="pt-BR" sz="2400" dirty="0" err="1"/>
              <a:t>European</a:t>
            </a:r>
            <a:r>
              <a:rPr lang="pt-BR" sz="2400" dirty="0"/>
              <a:t> Open Science </a:t>
            </a:r>
            <a:r>
              <a:rPr lang="pt-BR" sz="2400" dirty="0" err="1"/>
              <a:t>Cloud</a:t>
            </a:r>
            <a:r>
              <a:rPr lang="pt-BR" sz="2400" dirty="0"/>
              <a:t>, lançado em setembro de 2015; 2) Amsterdam </a:t>
            </a:r>
            <a:r>
              <a:rPr lang="pt-BR" sz="2400" dirty="0" err="1"/>
              <a:t>Call</a:t>
            </a:r>
            <a:r>
              <a:rPr lang="pt-BR" sz="2400" dirty="0"/>
              <a:t> for </a:t>
            </a:r>
            <a:r>
              <a:rPr lang="pt-BR" sz="2400" dirty="0" err="1"/>
              <a:t>Action</a:t>
            </a:r>
            <a:r>
              <a:rPr lang="pt-BR" sz="2400" dirty="0"/>
              <a:t> </a:t>
            </a:r>
            <a:r>
              <a:rPr lang="pt-BR" sz="2400" dirty="0" err="1"/>
              <a:t>on</a:t>
            </a:r>
            <a:r>
              <a:rPr lang="pt-BR" sz="2400" dirty="0"/>
              <a:t> Open Science , lançado em abril de </a:t>
            </a:r>
            <a:r>
              <a:rPr lang="pt-BR" sz="2400" dirty="0" smtClean="0"/>
              <a:t>2016;</a:t>
            </a:r>
          </a:p>
          <a:p>
            <a:r>
              <a:rPr lang="pt-BR" sz="2400" dirty="0" smtClean="0"/>
              <a:t>3</a:t>
            </a:r>
            <a:r>
              <a:rPr lang="pt-BR" sz="2400" dirty="0"/>
              <a:t>) </a:t>
            </a:r>
            <a:r>
              <a:rPr lang="pt-BR" sz="2400" dirty="0" err="1"/>
              <a:t>Guidelines</a:t>
            </a:r>
            <a:r>
              <a:rPr lang="pt-BR" sz="2400" dirty="0"/>
              <a:t> </a:t>
            </a:r>
            <a:r>
              <a:rPr lang="pt-BR" sz="2400" dirty="0" err="1"/>
              <a:t>on</a:t>
            </a:r>
            <a:r>
              <a:rPr lang="pt-BR" sz="2400" dirty="0"/>
              <a:t> FAIR Data Management in </a:t>
            </a:r>
            <a:r>
              <a:rPr lang="pt-BR" sz="2400" dirty="0" err="1"/>
              <a:t>Horizon</a:t>
            </a:r>
            <a:r>
              <a:rPr lang="pt-BR" sz="2400" dirty="0"/>
              <a:t> 2020,  lançado em julho de </a:t>
            </a:r>
            <a:r>
              <a:rPr lang="pt-BR" sz="2400" dirty="0" smtClean="0"/>
              <a:t>2016</a:t>
            </a:r>
          </a:p>
          <a:p>
            <a:r>
              <a:rPr lang="pt-BR" sz="2400" dirty="0" smtClean="0"/>
              <a:t>4</a:t>
            </a:r>
            <a:r>
              <a:rPr lang="pt-BR" sz="2400" dirty="0"/>
              <a:t>) Open </a:t>
            </a:r>
            <a:r>
              <a:rPr lang="pt-BR" sz="2400" dirty="0" err="1"/>
              <a:t>Research</a:t>
            </a:r>
            <a:r>
              <a:rPr lang="pt-BR" sz="2400" dirty="0"/>
              <a:t> Data </a:t>
            </a:r>
            <a:r>
              <a:rPr lang="pt-BR" sz="2400" dirty="0" err="1"/>
              <a:t>Pilot</a:t>
            </a:r>
            <a:r>
              <a:rPr lang="pt-BR" sz="2400" dirty="0"/>
              <a:t> in </a:t>
            </a:r>
            <a:r>
              <a:rPr lang="pt-BR" sz="2400" dirty="0" err="1"/>
              <a:t>Horizon</a:t>
            </a:r>
            <a:r>
              <a:rPr lang="pt-BR" sz="2400" dirty="0"/>
              <a:t> 2020, lançado em novembro de 2016.</a:t>
            </a:r>
          </a:p>
        </p:txBody>
      </p:sp>
      <p:sp>
        <p:nvSpPr>
          <p:cNvPr id="3" name="Espaço Reservado para Conteúdo 3">
            <a:extLst>
              <a:ext uri="{FF2B5EF4-FFF2-40B4-BE49-F238E27FC236}">
                <a16:creationId xmlns:a16="http://schemas.microsoft.com/office/drawing/2014/main" xmlns="" id="{C6ADEE04-1C77-49FB-AB71-27965E19CBA6}"/>
              </a:ext>
            </a:extLst>
          </p:cNvPr>
          <p:cNvSpPr txBox="1">
            <a:spLocks/>
          </p:cNvSpPr>
          <p:nvPr/>
        </p:nvSpPr>
        <p:spPr>
          <a:xfrm>
            <a:off x="1161514" y="135380"/>
            <a:ext cx="10107499" cy="62944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pt-BR" sz="3200" dirty="0" smtClean="0">
                <a:solidFill>
                  <a:schemeClr val="accent2"/>
                </a:solidFill>
              </a:rPr>
              <a:t>União Europeia</a:t>
            </a:r>
          </a:p>
          <a:p>
            <a:pPr marL="0" indent="0" algn="ctr">
              <a:buFont typeface="Arial" panose="020B0604020202020204" pitchFamily="34" charset="0"/>
              <a:buNone/>
            </a:pPr>
            <a:r>
              <a:rPr lang="pt-BR" sz="3200" dirty="0" smtClean="0">
                <a:solidFill>
                  <a:schemeClr val="accent2"/>
                </a:solidFill>
              </a:rPr>
              <a:t>Política, Infraestrutura, Capacitação</a:t>
            </a:r>
            <a:endParaRPr lang="pt-BR" sz="3200" dirty="0">
              <a:solidFill>
                <a:schemeClr val="accent2"/>
              </a:solidFill>
            </a:endParaRPr>
          </a:p>
        </p:txBody>
      </p:sp>
      <p:pic>
        <p:nvPicPr>
          <p:cNvPr id="4" name="Imagem 3"/>
          <p:cNvPicPr>
            <a:picLocks noChangeAspect="1"/>
          </p:cNvPicPr>
          <p:nvPr/>
        </p:nvPicPr>
        <p:blipFill>
          <a:blip r:embed="rId2"/>
          <a:stretch>
            <a:fillRect/>
          </a:stretch>
        </p:blipFill>
        <p:spPr>
          <a:xfrm>
            <a:off x="5988676" y="4011048"/>
            <a:ext cx="5738612" cy="2477035"/>
          </a:xfrm>
          <a:prstGeom prst="rect">
            <a:avLst/>
          </a:prstGeom>
        </p:spPr>
      </p:pic>
      <p:pic>
        <p:nvPicPr>
          <p:cNvPr id="5" name="Imagem 4"/>
          <p:cNvPicPr>
            <a:picLocks noChangeAspect="1"/>
          </p:cNvPicPr>
          <p:nvPr/>
        </p:nvPicPr>
        <p:blipFill>
          <a:blip r:embed="rId3"/>
          <a:stretch>
            <a:fillRect/>
          </a:stretch>
        </p:blipFill>
        <p:spPr>
          <a:xfrm>
            <a:off x="954515" y="4439649"/>
            <a:ext cx="4517528" cy="2048434"/>
          </a:xfrm>
          <a:prstGeom prst="rect">
            <a:avLst/>
          </a:prstGeom>
        </p:spPr>
      </p:pic>
    </p:spTree>
    <p:extLst>
      <p:ext uri="{BB962C8B-B14F-4D97-AF65-F5344CB8AC3E}">
        <p14:creationId xmlns:p14="http://schemas.microsoft.com/office/powerpoint/2010/main" val="12454395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0" y="2618989"/>
            <a:ext cx="12202808" cy="4263313"/>
          </a:xfrm>
          <a:prstGeom prst="rect">
            <a:avLst/>
          </a:prstGeom>
          <a:solidFill>
            <a:srgbClr val="0181AE"/>
          </a:solidFill>
          <a:ln w="25400" cap="flat" cmpd="sng" algn="ctr">
            <a:noFill/>
            <a:prstDash val="solid"/>
            <a:round/>
            <a:headEnd type="none" w="med" len="med"/>
            <a:tailEnd type="none" w="med" len="med"/>
          </a:ln>
          <a:effectLst/>
          <a:extLst/>
        </p:spPr>
        <p:txBody>
          <a:bodyPr vert="horz" wrap="square" lIns="68573" tIns="34287" rIns="68573" bIns="34287"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50" b="0" i="0" u="none" strike="noStrike" kern="1200" cap="none" spc="0" normalizeH="0" baseline="0" noProof="0">
              <a:ln>
                <a:noFill/>
              </a:ln>
              <a:solidFill>
                <a:prstClr val="black"/>
              </a:solidFill>
              <a:effectLst/>
              <a:uLnTx/>
              <a:uFillTx/>
              <a:latin typeface="Calibri"/>
              <a:ea typeface="+mn-ea"/>
              <a:cs typeface="+mn-cs"/>
            </a:endParaRPr>
          </a:p>
        </p:txBody>
      </p:sp>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b="82999"/>
          <a:stretch/>
        </p:blipFill>
        <p:spPr>
          <a:xfrm>
            <a:off x="0" y="333"/>
            <a:ext cx="12202808" cy="1231599"/>
          </a:xfrm>
          <a:prstGeom prst="rect">
            <a:avLst/>
          </a:prstGeom>
          <a:effectLst/>
        </p:spPr>
      </p:pic>
      <p:pic>
        <p:nvPicPr>
          <p:cNvPr id="7" name="Picture 6"/>
          <p:cNvPicPr>
            <a:picLocks noChangeAspect="1"/>
          </p:cNvPicPr>
          <p:nvPr/>
        </p:nvPicPr>
        <p:blipFill rotWithShape="1">
          <a:blip r:embed="rId3" cstate="email">
            <a:extLst>
              <a:ext uri="{28A0092B-C50C-407E-A947-70E740481C1C}">
                <a14:useLocalDpi xmlns:a14="http://schemas.microsoft.com/office/drawing/2010/main" val="0"/>
              </a:ext>
            </a:extLst>
          </a:blip>
          <a:srcRect t="25871" b="52247"/>
          <a:stretch/>
        </p:blipFill>
        <p:spPr>
          <a:xfrm>
            <a:off x="0" y="1160970"/>
            <a:ext cx="12202808" cy="1585284"/>
          </a:xfrm>
          <a:prstGeom prst="rect">
            <a:avLst/>
          </a:prstGeom>
          <a:effectLst/>
        </p:spPr>
      </p:pic>
      <p:pic>
        <p:nvPicPr>
          <p:cNvPr id="3" name="Picture 2"/>
          <p:cNvPicPr>
            <a:picLocks noChangeAspect="1"/>
          </p:cNvPicPr>
          <p:nvPr/>
        </p:nvPicPr>
        <p:blipFill rotWithShape="1">
          <a:blip r:embed="rId4" cstate="email">
            <a:extLst>
              <a:ext uri="{28A0092B-C50C-407E-A947-70E740481C1C}">
                <a14:useLocalDpi xmlns:a14="http://schemas.microsoft.com/office/drawing/2010/main" val="0"/>
              </a:ext>
            </a:extLst>
          </a:blip>
          <a:srcRect t="30002" b="11125"/>
          <a:stretch/>
        </p:blipFill>
        <p:spPr>
          <a:xfrm>
            <a:off x="-6082" y="2618989"/>
            <a:ext cx="12198082" cy="4263313"/>
          </a:xfrm>
          <a:prstGeom prst="rect">
            <a:avLst/>
          </a:prstGeom>
          <a:effectLst/>
        </p:spPr>
      </p:pic>
    </p:spTree>
    <p:extLst>
      <p:ext uri="{BB962C8B-B14F-4D97-AF65-F5344CB8AC3E}">
        <p14:creationId xmlns:p14="http://schemas.microsoft.com/office/powerpoint/2010/main" val="4112852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t="3495" b="1385"/>
          <a:stretch/>
        </p:blipFill>
        <p:spPr>
          <a:xfrm>
            <a:off x="12057" y="-27047"/>
            <a:ext cx="12192000" cy="6884712"/>
          </a:xfrm>
          <a:prstGeom prst="rect">
            <a:avLst/>
          </a:prstGeom>
          <a:ln>
            <a:noFill/>
          </a:ln>
          <a:effectLst/>
        </p:spPr>
      </p:pic>
    </p:spTree>
    <p:extLst>
      <p:ext uri="{BB962C8B-B14F-4D97-AF65-F5344CB8AC3E}">
        <p14:creationId xmlns:p14="http://schemas.microsoft.com/office/powerpoint/2010/main" val="3358640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t="4108" b="-720"/>
          <a:stretch/>
        </p:blipFill>
        <p:spPr>
          <a:xfrm>
            <a:off x="0" y="335"/>
            <a:ext cx="12192000" cy="6992713"/>
          </a:xfrm>
          <a:prstGeom prst="rect">
            <a:avLst/>
          </a:prstGeom>
          <a:ln>
            <a:noFill/>
          </a:ln>
          <a:effectLst/>
        </p:spPr>
      </p:pic>
    </p:spTree>
    <p:extLst>
      <p:ext uri="{BB962C8B-B14F-4D97-AF65-F5344CB8AC3E}">
        <p14:creationId xmlns:p14="http://schemas.microsoft.com/office/powerpoint/2010/main" val="2898486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24447" y="332958"/>
            <a:ext cx="9143107" cy="5427958"/>
          </a:xfrm>
          <a:prstGeom prst="rect">
            <a:avLst/>
          </a:prstGeom>
        </p:spPr>
      </p:pic>
    </p:spTree>
    <p:extLst>
      <p:ext uri="{BB962C8B-B14F-4D97-AF65-F5344CB8AC3E}">
        <p14:creationId xmlns:p14="http://schemas.microsoft.com/office/powerpoint/2010/main" val="30932498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272955" y="1392070"/>
            <a:ext cx="10958015" cy="5254389"/>
          </a:xfrm>
        </p:spPr>
        <p:txBody>
          <a:bodyPr>
            <a:normAutofit fontScale="92500" lnSpcReduction="20000"/>
          </a:bodyPr>
          <a:lstStyle/>
          <a:p>
            <a:pPr marL="0" indent="0" algn="ctr">
              <a:buNone/>
            </a:pPr>
            <a:r>
              <a:rPr lang="pt-BR" sz="4100" b="1" dirty="0" smtClean="0">
                <a:solidFill>
                  <a:schemeClr val="accent2"/>
                </a:solidFill>
                <a:latin typeface="+mj-lt"/>
              </a:rPr>
              <a:t>Plataforma de Gestão Fiocruz 2017-2020</a:t>
            </a:r>
          </a:p>
          <a:p>
            <a:pPr marL="0" indent="0">
              <a:buNone/>
            </a:pPr>
            <a:endParaRPr lang="pt-BR" b="1" dirty="0" smtClean="0"/>
          </a:p>
          <a:p>
            <a:pPr marL="0" indent="0">
              <a:buNone/>
            </a:pPr>
            <a:r>
              <a:rPr lang="pt-BR" b="1" dirty="0" smtClean="0"/>
              <a:t>Compromisso 7</a:t>
            </a:r>
          </a:p>
          <a:p>
            <a:pPr marL="0" indent="0">
              <a:buNone/>
            </a:pPr>
            <a:r>
              <a:rPr lang="pt-BR" b="1" cap="all" dirty="0"/>
              <a:t>PROMOVER A INFORMAÇÃO E A COMUNICAÇÃO COMO FATORES ESTRATÉGICOS DO DESENVOLVIMENTO INSTITUCIONAL E COMO DIREITOS DA SOCIEDADE</a:t>
            </a:r>
          </a:p>
          <a:p>
            <a:pPr marL="0" indent="0">
              <a:buNone/>
            </a:pPr>
            <a:endParaRPr lang="pt-BR" b="1" dirty="0" smtClean="0"/>
          </a:p>
          <a:p>
            <a:pPr marL="0" indent="0">
              <a:buNone/>
            </a:pPr>
            <a:r>
              <a:rPr lang="pt-BR" b="1" dirty="0" smtClean="0"/>
              <a:t>1</a:t>
            </a:r>
            <a:r>
              <a:rPr lang="pt-BR" b="1" dirty="0"/>
              <a:t>. Promover o debate e estabelecer diretrizes para a política institucional de Ciência Aberta</a:t>
            </a:r>
            <a:endParaRPr lang="pt-BR" dirty="0"/>
          </a:p>
          <a:p>
            <a:pPr lvl="1"/>
            <a:r>
              <a:rPr lang="pt-BR" dirty="0"/>
              <a:t>Propõe-se o debate sobre a </a:t>
            </a:r>
            <a:r>
              <a:rPr lang="pt-BR" b="1" dirty="0">
                <a:solidFill>
                  <a:schemeClr val="accent2"/>
                </a:solidFill>
              </a:rPr>
              <a:t>ampliação do escopo da Política de Acesso Aberto ao Conhecimento de modo a abordar dados primários da pesquisa científica, em consonância com o movimento global de Ciência Aberta</a:t>
            </a:r>
            <a:r>
              <a:rPr lang="pt-BR" dirty="0"/>
              <a:t>. Tal debate visa a formulação de uma Política institucional, com o objetivo de assegurar o compartilhamento dos dados primários das pesquisas e sua reutilização em outras investigações, respeitando-se todas as restrições legais, os imperativos éticos e o interesse institucional e do país.</a:t>
            </a:r>
          </a:p>
          <a:p>
            <a:endParaRPr lang="pt-BR" dirty="0"/>
          </a:p>
        </p:txBody>
      </p:sp>
      <p:sp>
        <p:nvSpPr>
          <p:cNvPr id="5" name="Retângulo 4"/>
          <p:cNvSpPr/>
          <p:nvPr/>
        </p:nvSpPr>
        <p:spPr>
          <a:xfrm>
            <a:off x="0" y="1"/>
            <a:ext cx="12192000" cy="1182414"/>
          </a:xfrm>
          <a:prstGeom prst="rect">
            <a:avLst/>
          </a:prstGeom>
          <a:solidFill>
            <a:srgbClr val="4C216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a:ea typeface="+mn-ea"/>
              <a:cs typeface="+mn-cs"/>
            </a:endParaRPr>
          </a:p>
        </p:txBody>
      </p:sp>
      <p:pic>
        <p:nvPicPr>
          <p:cNvPr id="6" name="Picture 2" descr="C:\Users\Paula\Desktop\logo-colo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3207" y="219733"/>
            <a:ext cx="3810000" cy="74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93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1744394" y="-447"/>
            <a:ext cx="8672136" cy="5810404"/>
            <a:chOff x="272480" y="-447"/>
            <a:chExt cx="9001000" cy="6305714"/>
          </a:xfrm>
        </p:grpSpPr>
        <p:sp>
          <p:nvSpPr>
            <p:cNvPr id="12" name="Retângulo 11"/>
            <p:cNvSpPr/>
            <p:nvPr/>
          </p:nvSpPr>
          <p:spPr>
            <a:xfrm>
              <a:off x="272480" y="-447"/>
              <a:ext cx="724325" cy="477054"/>
            </a:xfrm>
            <a:prstGeom prst="rect">
              <a:avLst/>
            </a:prstGeom>
            <a:solidFill>
              <a:srgbClr val="FF6600">
                <a:alpha val="89804"/>
              </a:srgbClr>
            </a:solidFill>
            <a:ln>
              <a:noFill/>
            </a:ln>
            <a:effectLst/>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pt-BR" sz="2500" b="0" i="0" u="none" strike="noStrike" kern="1200" cap="none" spc="0" normalizeH="0" baseline="0" noProof="0" dirty="0">
                <a:ln>
                  <a:noFill/>
                </a:ln>
                <a:solidFill>
                  <a:prstClr val="white"/>
                </a:solidFill>
                <a:effectLst/>
                <a:uLnTx/>
                <a:uFillTx/>
                <a:latin typeface="Segoe UI" pitchFamily="34" charset="0"/>
                <a:ea typeface="+mn-ea"/>
                <a:cs typeface="Segoe UI" pitchFamily="34" charset="0"/>
              </a:endParaRPr>
            </a:p>
          </p:txBody>
        </p:sp>
        <p:pic>
          <p:nvPicPr>
            <p:cNvPr id="2" name="Imagem 1"/>
            <p:cNvPicPr>
              <a:picLocks noChangeAspect="1"/>
            </p:cNvPicPr>
            <p:nvPr/>
          </p:nvPicPr>
          <p:blipFill rotWithShape="1">
            <a:blip r:embed="rId3">
              <a:extLst>
                <a:ext uri="{28A0092B-C50C-407E-A947-70E740481C1C}">
                  <a14:useLocalDpi xmlns:a14="http://schemas.microsoft.com/office/drawing/2010/main" val="0"/>
                </a:ext>
              </a:extLst>
            </a:blip>
            <a:srcRect b="10956"/>
            <a:stretch/>
          </p:blipFill>
          <p:spPr>
            <a:xfrm>
              <a:off x="632520" y="534601"/>
              <a:ext cx="8640960" cy="5770666"/>
            </a:xfrm>
            <a:prstGeom prst="rect">
              <a:avLst/>
            </a:prstGeom>
            <a:effectLst>
              <a:outerShdw blurRad="50800" dist="38100" dir="5400000" algn="t" rotWithShape="0">
                <a:prstClr val="black">
                  <a:alpha val="40000"/>
                </a:prstClr>
              </a:outerShdw>
            </a:effectLst>
          </p:spPr>
        </p:pic>
        <p:sp>
          <p:nvSpPr>
            <p:cNvPr id="13" name="Retângulo 12"/>
            <p:cNvSpPr/>
            <p:nvPr/>
          </p:nvSpPr>
          <p:spPr>
            <a:xfrm>
              <a:off x="2053518" y="5360456"/>
              <a:ext cx="7219962" cy="935236"/>
            </a:xfrm>
            <a:prstGeom prst="rect">
              <a:avLst/>
            </a:prstGeom>
            <a:solidFill>
              <a:srgbClr val="FF6600">
                <a:alpha val="89804"/>
              </a:srgbClr>
            </a:solidFill>
            <a:ln>
              <a:noFill/>
            </a:ln>
            <a:effectLst/>
          </p:spPr>
          <p:txBody>
            <a:bodyPr wrap="square">
              <a:spAutoFit/>
            </a:bodyPr>
            <a:lstStyle/>
            <a:p>
              <a:pPr lvl="0" algn="ctr"/>
              <a:r>
                <a:rPr lang="pt-BR" sz="2500" dirty="0">
                  <a:solidFill>
                    <a:prstClr val="white"/>
                  </a:solidFill>
                  <a:latin typeface="Segoe UI" pitchFamily="34" charset="0"/>
                  <a:cs typeface="Segoe UI" pitchFamily="34" charset="0"/>
                </a:rPr>
                <a:t>1. Balanço e perspectivas da Política de Acesso Aberto ao </a:t>
              </a:r>
              <a:r>
                <a:rPr lang="pt-BR" sz="2500" dirty="0" smtClean="0">
                  <a:solidFill>
                    <a:prstClr val="white"/>
                  </a:solidFill>
                  <a:latin typeface="Segoe UI" pitchFamily="34" charset="0"/>
                  <a:cs typeface="Segoe UI" pitchFamily="34" charset="0"/>
                </a:rPr>
                <a:t>Conhecimento</a:t>
              </a:r>
              <a:endParaRPr kumimoji="0" lang="pt-BR" sz="2500" b="0" i="0" u="none" strike="noStrike" kern="1200" cap="none" spc="0" normalizeH="0" baseline="0" noProof="0" dirty="0">
                <a:ln>
                  <a:noFill/>
                </a:ln>
                <a:solidFill>
                  <a:prstClr val="white"/>
                </a:solidFill>
                <a:effectLst/>
                <a:uLnTx/>
                <a:uFillTx/>
                <a:latin typeface="Segoe UI" pitchFamily="34" charset="0"/>
                <a:ea typeface="+mn-ea"/>
                <a:cs typeface="Segoe UI" pitchFamily="34" charset="0"/>
              </a:endParaRPr>
            </a:p>
          </p:txBody>
        </p:sp>
        <p:cxnSp>
          <p:nvCxnSpPr>
            <p:cNvPr id="17" name="Conector reto 16"/>
            <p:cNvCxnSpPr/>
            <p:nvPr/>
          </p:nvCxnSpPr>
          <p:spPr>
            <a:xfrm>
              <a:off x="992560" y="17328"/>
              <a:ext cx="4245" cy="626418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8" name="Retângulo 7"/>
          <p:cNvSpPr/>
          <p:nvPr/>
        </p:nvSpPr>
        <p:spPr>
          <a:xfrm>
            <a:off x="0" y="6286598"/>
            <a:ext cx="12195134" cy="549157"/>
          </a:xfrm>
          <a:prstGeom prst="rect">
            <a:avLst/>
          </a:prstGeom>
          <a:solidFill>
            <a:srgbClr val="FF66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9" name="Conector reto 8"/>
          <p:cNvCxnSpPr/>
          <p:nvPr/>
        </p:nvCxnSpPr>
        <p:spPr>
          <a:xfrm flipH="1">
            <a:off x="344032" y="6321030"/>
            <a:ext cx="11516008" cy="23444"/>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08334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stretch>
            <a:fillRect/>
          </a:stretch>
        </p:blipFill>
        <p:spPr>
          <a:xfrm>
            <a:off x="3340621" y="90843"/>
            <a:ext cx="4670038" cy="2288320"/>
          </a:xfrm>
          <a:prstGeom prst="rect">
            <a:avLst/>
          </a:prstGeom>
        </p:spPr>
      </p:pic>
      <p:sp>
        <p:nvSpPr>
          <p:cNvPr id="7" name="CaixaDeTexto 6"/>
          <p:cNvSpPr txBox="1"/>
          <p:nvPr/>
        </p:nvSpPr>
        <p:spPr>
          <a:xfrm>
            <a:off x="743388" y="2379163"/>
            <a:ext cx="10892008" cy="39703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smtClean="0">
                <a:ln>
                  <a:noFill/>
                </a:ln>
                <a:solidFill>
                  <a:srgbClr val="ED7D31"/>
                </a:solidFill>
                <a:effectLst/>
                <a:uLnTx/>
                <a:uFillTx/>
                <a:latin typeface="Calibri"/>
                <a:ea typeface="+mn-ea"/>
                <a:cs typeface="+mn-cs"/>
              </a:rPr>
              <a:t>Missão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smtClean="0">
                <a:ln>
                  <a:noFill/>
                </a:ln>
                <a:solidFill>
                  <a:prstClr val="black"/>
                </a:solidFill>
                <a:effectLst/>
                <a:uLnTx/>
                <a:uFillTx/>
                <a:latin typeface="Calibri"/>
                <a:ea typeface="+mn-ea"/>
                <a:cs typeface="+mn-cs"/>
              </a:rPr>
              <a:t>Realizar </a:t>
            </a:r>
            <a:r>
              <a:rPr kumimoji="0" lang="pt-BR" sz="2800" b="0" i="0" u="none" strike="noStrike" kern="1200" cap="none" spc="0" normalizeH="0" baseline="0" noProof="0" dirty="0">
                <a:ln>
                  <a:noFill/>
                </a:ln>
                <a:solidFill>
                  <a:prstClr val="black"/>
                </a:solidFill>
                <a:effectLst/>
                <a:uLnTx/>
                <a:uFillTx/>
                <a:latin typeface="Calibri"/>
                <a:ea typeface="+mn-ea"/>
                <a:cs typeface="+mn-cs"/>
              </a:rPr>
              <a:t>estudos e pesquisas interdisciplinares, desenvolver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prstClr val="black"/>
                </a:solidFill>
                <a:effectLst/>
                <a:uLnTx/>
                <a:uFillTx/>
                <a:latin typeface="Calibri"/>
                <a:ea typeface="+mn-ea"/>
                <a:cs typeface="+mn-cs"/>
              </a:rPr>
              <a:t>novas metodologias científicas e promover capacitação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prstClr val="black"/>
                </a:solidFill>
                <a:effectLst/>
                <a:uLnTx/>
                <a:uFillTx/>
                <a:latin typeface="Calibri"/>
                <a:ea typeface="+mn-ea"/>
                <a:cs typeface="+mn-cs"/>
              </a:rPr>
              <a:t>profissional, mediante a integração de grandes bases de dados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prstClr val="black"/>
                </a:solidFill>
                <a:effectLst/>
                <a:uLnTx/>
                <a:uFillTx/>
                <a:latin typeface="Calibri"/>
                <a:ea typeface="+mn-ea"/>
                <a:cs typeface="+mn-cs"/>
              </a:rPr>
              <a:t>(big data) e de conhecimentos, recorrendo a recursos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prstClr val="black"/>
                </a:solidFill>
                <a:effectLst/>
                <a:uLnTx/>
                <a:uFillTx/>
                <a:latin typeface="Calibri"/>
                <a:ea typeface="+mn-ea"/>
                <a:cs typeface="+mn-cs"/>
              </a:rPr>
              <a:t>computacionais de alto desempenho em ambiente seguro, com 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prstClr val="black"/>
                </a:solidFill>
                <a:effectLst/>
                <a:uLnTx/>
                <a:uFillTx/>
                <a:latin typeface="Calibri"/>
                <a:ea typeface="+mn-ea"/>
                <a:cs typeface="+mn-cs"/>
              </a:rPr>
              <a:t>finalidade de ampliar o campo de atuação das ciências da saúde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prstClr val="black"/>
                </a:solidFill>
                <a:effectLst/>
                <a:uLnTx/>
                <a:uFillTx/>
                <a:latin typeface="Calibri"/>
                <a:ea typeface="+mn-ea"/>
                <a:cs typeface="+mn-cs"/>
              </a:rPr>
              <a:t>e de apoiar tomadas de decisões em politicas públicas, em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prstClr val="black"/>
                </a:solidFill>
                <a:effectLst/>
                <a:uLnTx/>
                <a:uFillTx/>
                <a:latin typeface="Calibri"/>
                <a:ea typeface="+mn-ea"/>
                <a:cs typeface="+mn-cs"/>
              </a:rPr>
              <a:t>benefício da sociedade.</a:t>
            </a:r>
            <a:endParaRPr kumimoji="0" lang="pt-BR" sz="24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5" name="Título 1"/>
          <p:cNvSpPr txBox="1">
            <a:spLocks/>
          </p:cNvSpPr>
          <p:nvPr/>
        </p:nvSpPr>
        <p:spPr>
          <a:xfrm>
            <a:off x="89255" y="326183"/>
            <a:ext cx="11546141" cy="79293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400" b="0" i="0" u="none" strike="noStrike" kern="1200" cap="none" spc="0" normalizeH="0" baseline="0" noProof="0" dirty="0">
              <a:ln>
                <a:noFill/>
              </a:ln>
              <a:solidFill>
                <a:srgbClr val="FF6600"/>
              </a:solidFill>
              <a:effectLst/>
              <a:uLnTx/>
              <a:uFillTx/>
              <a:latin typeface="Calibri Light"/>
              <a:ea typeface="+mj-ea"/>
              <a:cs typeface="+mj-cs"/>
            </a:endParaRPr>
          </a:p>
        </p:txBody>
      </p:sp>
    </p:spTree>
    <p:extLst>
      <p:ext uri="{BB962C8B-B14F-4D97-AF65-F5344CB8AC3E}">
        <p14:creationId xmlns:p14="http://schemas.microsoft.com/office/powerpoint/2010/main" val="5417544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518615" y="777922"/>
            <a:ext cx="10789036" cy="4524315"/>
          </a:xfrm>
          <a:prstGeom prst="rect">
            <a:avLst/>
          </a:prstGeom>
        </p:spPr>
        <p:txBody>
          <a:bodyPr wrap="square">
            <a:spAutoFit/>
          </a:bodyPr>
          <a:lstStyle/>
          <a:p>
            <a:r>
              <a:rPr lang="pt-BR" sz="3200" b="1" dirty="0" smtClean="0">
                <a:solidFill>
                  <a:schemeClr val="accent2"/>
                </a:solidFill>
              </a:rPr>
              <a:t>Estratégia institucional</a:t>
            </a:r>
          </a:p>
          <a:p>
            <a:endParaRPr lang="pt-BR" sz="3200" dirty="0">
              <a:solidFill>
                <a:schemeClr val="accent2"/>
              </a:solidFill>
            </a:endParaRPr>
          </a:p>
          <a:p>
            <a:pPr lvl="1"/>
            <a:endParaRPr lang="pt-BR" sz="2800" dirty="0" smtClean="0"/>
          </a:p>
          <a:p>
            <a:pPr lvl="1"/>
            <a:endParaRPr lang="pt-BR" sz="2800" dirty="0"/>
          </a:p>
          <a:p>
            <a:pPr lvl="1"/>
            <a:endParaRPr lang="pt-BR" sz="2800" dirty="0" smtClean="0"/>
          </a:p>
          <a:p>
            <a:pPr lvl="1"/>
            <a:endParaRPr lang="pt-BR" sz="2800" dirty="0" smtClean="0"/>
          </a:p>
          <a:p>
            <a:pPr lvl="1"/>
            <a:r>
              <a:rPr lang="pt-BR" sz="2800" dirty="0" smtClean="0"/>
              <a:t>Desenvolvimento </a:t>
            </a:r>
            <a:r>
              <a:rPr lang="pt-BR" sz="2800" dirty="0"/>
              <a:t>de pesquisas que busquem ampliar o conhecimento sobre o tema, combinada à aplicação de boas práticas em projetos de pesquisa como piloto e experimentação, criando a base para o direcionamento de uma ação estruturada e institucionalizada. </a:t>
            </a:r>
          </a:p>
        </p:txBody>
      </p:sp>
      <p:pic>
        <p:nvPicPr>
          <p:cNvPr id="3" name="Imagem 2"/>
          <p:cNvPicPr>
            <a:picLocks noChangeAspect="1"/>
          </p:cNvPicPr>
          <p:nvPr/>
        </p:nvPicPr>
        <p:blipFill>
          <a:blip r:embed="rId2"/>
          <a:stretch>
            <a:fillRect/>
          </a:stretch>
        </p:blipFill>
        <p:spPr>
          <a:xfrm>
            <a:off x="8180897" y="564888"/>
            <a:ext cx="2475191" cy="2475191"/>
          </a:xfrm>
          <a:prstGeom prst="rect">
            <a:avLst/>
          </a:prstGeom>
        </p:spPr>
      </p:pic>
    </p:spTree>
    <p:extLst>
      <p:ext uri="{BB962C8B-B14F-4D97-AF65-F5344CB8AC3E}">
        <p14:creationId xmlns:p14="http://schemas.microsoft.com/office/powerpoint/2010/main" val="21236549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1457325" y="376237"/>
            <a:ext cx="9277350" cy="6105525"/>
          </a:xfrm>
          <a:prstGeom prst="rect">
            <a:avLst/>
          </a:prstGeom>
        </p:spPr>
      </p:pic>
    </p:spTree>
    <p:extLst>
      <p:ext uri="{BB962C8B-B14F-4D97-AF65-F5344CB8AC3E}">
        <p14:creationId xmlns:p14="http://schemas.microsoft.com/office/powerpoint/2010/main" val="19095248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353744" y="428966"/>
            <a:ext cx="5200057" cy="3900043"/>
          </a:xfrm>
          <a:prstGeom prst="rect">
            <a:avLst/>
          </a:prstGeom>
        </p:spPr>
      </p:pic>
      <p:sp>
        <p:nvSpPr>
          <p:cNvPr id="3" name="CaixaDeTexto 2"/>
          <p:cNvSpPr txBox="1"/>
          <p:nvPr/>
        </p:nvSpPr>
        <p:spPr>
          <a:xfrm>
            <a:off x="5798501" y="3003805"/>
            <a:ext cx="5653824" cy="1754326"/>
          </a:xfrm>
          <a:prstGeom prst="rect">
            <a:avLst/>
          </a:prstGeom>
          <a:noFill/>
        </p:spPr>
        <p:txBody>
          <a:bodyPr wrap="square" rtlCol="0">
            <a:spAutoFit/>
          </a:bodyPr>
          <a:lstStyle/>
          <a:p>
            <a:r>
              <a:rPr lang="pt-BR" dirty="0" smtClean="0"/>
              <a:t>A partir do “</a:t>
            </a:r>
            <a:r>
              <a:rPr lang="pt-BR" i="1" dirty="0" err="1" smtClean="0"/>
              <a:t>International</a:t>
            </a:r>
            <a:r>
              <a:rPr lang="pt-BR" i="1" dirty="0" smtClean="0"/>
              <a:t> </a:t>
            </a:r>
            <a:r>
              <a:rPr lang="pt-BR" i="1" dirty="0" err="1"/>
              <a:t>Survey</a:t>
            </a:r>
            <a:r>
              <a:rPr lang="pt-BR" i="1" dirty="0"/>
              <a:t> </a:t>
            </a:r>
            <a:r>
              <a:rPr lang="pt-BR" i="1" dirty="0" err="1"/>
              <a:t>on</a:t>
            </a:r>
            <a:r>
              <a:rPr lang="pt-BR" i="1" dirty="0"/>
              <a:t> Science, Technology </a:t>
            </a:r>
            <a:r>
              <a:rPr lang="pt-BR" i="1" dirty="0" err="1"/>
              <a:t>and</a:t>
            </a:r>
            <a:r>
              <a:rPr lang="pt-BR" i="1" dirty="0"/>
              <a:t> </a:t>
            </a:r>
            <a:r>
              <a:rPr lang="pt-BR" i="1" dirty="0" err="1"/>
              <a:t>Innovation</a:t>
            </a:r>
            <a:r>
              <a:rPr lang="pt-BR" i="1" dirty="0"/>
              <a:t> Policies</a:t>
            </a:r>
            <a:r>
              <a:rPr lang="pt-BR" dirty="0"/>
              <a:t>” de 2016, realizado pela OCDE e pela Comissão Europeia junto a 53 </a:t>
            </a:r>
            <a:r>
              <a:rPr lang="pt-BR" dirty="0" smtClean="0"/>
              <a:t>países, f</a:t>
            </a:r>
            <a:r>
              <a:rPr kumimoji="0" lang="pt-BR" sz="1800" b="0" i="0" u="none" strike="noStrike" kern="1200" cap="none" spc="0" normalizeH="0" baseline="0" noProof="0" dirty="0" smtClean="0">
                <a:ln>
                  <a:noFill/>
                </a:ln>
                <a:solidFill>
                  <a:prstClr val="black"/>
                </a:solidFill>
                <a:effectLst/>
                <a:uLnTx/>
                <a:uFillTx/>
                <a:latin typeface="Calibri"/>
                <a:ea typeface="+mn-ea"/>
                <a:cs typeface="+mn-cs"/>
              </a:rPr>
              <a:t>oram contemplados: </a:t>
            </a:r>
            <a:r>
              <a:rPr lang="pt-BR" dirty="0"/>
              <a:t>Alemanha, Austrália, Brasil, Canadá, Estados Unidos da América, Holanda, Portugal, Reino Unido e União </a:t>
            </a:r>
            <a:r>
              <a:rPr lang="pt-BR" dirty="0" smtClean="0"/>
              <a:t>Europeia.</a:t>
            </a:r>
            <a:endParaRPr lang="pt-BR" dirty="0"/>
          </a:p>
        </p:txBody>
      </p:sp>
      <p:sp>
        <p:nvSpPr>
          <p:cNvPr id="4" name="Retângulo 3"/>
          <p:cNvSpPr/>
          <p:nvPr/>
        </p:nvSpPr>
        <p:spPr>
          <a:xfrm>
            <a:off x="1365162" y="5736440"/>
            <a:ext cx="9079604" cy="646331"/>
          </a:xfrm>
          <a:prstGeom prst="rect">
            <a:avLst/>
          </a:prstGeom>
        </p:spPr>
        <p:txBody>
          <a:bodyPr wrap="square">
            <a:spAutoFit/>
          </a:bodyPr>
          <a:lstStyle/>
          <a:p>
            <a:r>
              <a:rPr lang="pt-BR" dirty="0"/>
              <a:t>Tem por objetivo subsidiar a formulação de diretrizes institucionais para a gestão e abertura de dados científicos e a implantação de boas práticas da Ciência Aberta na Fiocruz. </a:t>
            </a:r>
          </a:p>
        </p:txBody>
      </p:sp>
      <p:sp>
        <p:nvSpPr>
          <p:cNvPr id="5" name="Retângulo 4"/>
          <p:cNvSpPr/>
          <p:nvPr/>
        </p:nvSpPr>
        <p:spPr>
          <a:xfrm>
            <a:off x="1365162" y="4924120"/>
            <a:ext cx="9079604" cy="646331"/>
          </a:xfrm>
          <a:prstGeom prst="rect">
            <a:avLst/>
          </a:prstGeom>
        </p:spPr>
        <p:txBody>
          <a:bodyPr wrap="square">
            <a:spAutoFit/>
          </a:bodyPr>
          <a:lstStyle/>
          <a:p>
            <a:r>
              <a:rPr lang="pt-BR" dirty="0" smtClean="0"/>
              <a:t>Baseado </a:t>
            </a:r>
            <a:r>
              <a:rPr lang="pt-BR" dirty="0"/>
              <a:t>em análise documental de artigos científicos, documentos oficiais e sítios de instituições governamentais, multilaterais e de </a:t>
            </a:r>
            <a:r>
              <a:rPr lang="pt-BR" dirty="0" smtClean="0"/>
              <a:t>fomento. </a:t>
            </a:r>
            <a:endParaRPr lang="pt-BR" dirty="0"/>
          </a:p>
        </p:txBody>
      </p:sp>
      <p:sp>
        <p:nvSpPr>
          <p:cNvPr id="6" name="Retângulo 5"/>
          <p:cNvSpPr/>
          <p:nvPr/>
        </p:nvSpPr>
        <p:spPr>
          <a:xfrm>
            <a:off x="5798501" y="760324"/>
            <a:ext cx="5805364" cy="1754326"/>
          </a:xfrm>
          <a:prstGeom prst="rect">
            <a:avLst/>
          </a:prstGeom>
        </p:spPr>
        <p:txBody>
          <a:bodyPr wrap="square">
            <a:spAutoFit/>
          </a:bodyPr>
          <a:lstStyle/>
          <a:p>
            <a:r>
              <a:rPr lang="pt-BR" dirty="0"/>
              <a:t>O estudo sistematiza a experiência de oito países e da União Europeia na promoção e implantação da Ciência Aberta, especialmente na abertura de dados como estratégia para o avanço de uma ciência mais colaborativa, mais responsável e articulada com a sustentabilidade social e econômica dos países</a:t>
            </a:r>
          </a:p>
        </p:txBody>
      </p:sp>
    </p:spTree>
    <p:extLst>
      <p:ext uri="{BB962C8B-B14F-4D97-AF65-F5344CB8AC3E}">
        <p14:creationId xmlns:p14="http://schemas.microsoft.com/office/powerpoint/2010/main" val="12936303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196752"/>
            <a:ext cx="12192000" cy="1196752"/>
          </a:xfrm>
        </p:spPr>
        <p:txBody>
          <a:bodyPr>
            <a:normAutofit fontScale="90000"/>
          </a:bodyPr>
          <a:lstStyle/>
          <a:p>
            <a:r>
              <a:rPr lang="pt-BR" dirty="0" smtClean="0"/>
              <a:t/>
            </a:r>
            <a:br>
              <a:rPr lang="pt-BR" dirty="0" smtClean="0"/>
            </a:br>
            <a:r>
              <a:rPr lang="pt-BR" dirty="0" smtClean="0"/>
              <a:t/>
            </a:r>
            <a:br>
              <a:rPr lang="pt-BR" dirty="0" smtClean="0"/>
            </a:br>
            <a:r>
              <a:rPr lang="pt-BR" dirty="0" smtClean="0"/>
              <a:t/>
            </a:r>
            <a:br>
              <a:rPr lang="pt-BR" dirty="0" smtClean="0"/>
            </a:br>
            <a:r>
              <a:rPr lang="pt-BR" dirty="0" smtClean="0"/>
              <a:t/>
            </a:r>
            <a:br>
              <a:rPr lang="pt-BR" dirty="0" smtClean="0"/>
            </a:br>
            <a:r>
              <a:rPr lang="pt-BR" dirty="0" smtClean="0"/>
              <a:t/>
            </a:r>
            <a:br>
              <a:rPr lang="pt-BR" dirty="0" smtClean="0"/>
            </a:br>
            <a:endParaRPr lang="pt-BR" sz="4200" dirty="0">
              <a:solidFill>
                <a:schemeClr val="accent2"/>
              </a:solidFill>
            </a:endParaRPr>
          </a:p>
        </p:txBody>
      </p:sp>
      <p:pic>
        <p:nvPicPr>
          <p:cNvPr id="1026" name="Picture 2" descr="C:\Users\Usuario\Desktop\Cidacs\Fotos Slides\Foto Bethânia.jpg"/>
          <p:cNvPicPr>
            <a:picLocks noGrp="1" noChangeAspect="1" noChangeArrowheads="1"/>
          </p:cNvPicPr>
          <p:nvPr>
            <p:ph idx="1"/>
          </p:nvPr>
        </p:nvPicPr>
        <p:blipFill>
          <a:blip r:embed="rId3" cstate="print"/>
          <a:srcRect/>
          <a:stretch>
            <a:fillRect/>
          </a:stretch>
        </p:blipFill>
        <p:spPr bwMode="auto">
          <a:xfrm>
            <a:off x="588220" y="1456876"/>
            <a:ext cx="1758933" cy="2067087"/>
          </a:xfrm>
          <a:prstGeom prst="rect">
            <a:avLst/>
          </a:prstGeom>
          <a:noFill/>
        </p:spPr>
      </p:pic>
      <p:pic>
        <p:nvPicPr>
          <p:cNvPr id="1028" name="Picture 4" descr="C:\Users\Usuario\Desktop\Cidacs\Fotos Slides\Foto Vanessa.jpg"/>
          <p:cNvPicPr>
            <a:picLocks noChangeAspect="1" noChangeArrowheads="1"/>
          </p:cNvPicPr>
          <p:nvPr/>
        </p:nvPicPr>
        <p:blipFill>
          <a:blip r:embed="rId4" cstate="print"/>
          <a:srcRect/>
          <a:stretch>
            <a:fillRect/>
          </a:stretch>
        </p:blipFill>
        <p:spPr bwMode="auto">
          <a:xfrm>
            <a:off x="9952653" y="4320953"/>
            <a:ext cx="1455034" cy="2032517"/>
          </a:xfrm>
          <a:prstGeom prst="rect">
            <a:avLst/>
          </a:prstGeom>
          <a:noFill/>
        </p:spPr>
      </p:pic>
      <p:sp>
        <p:nvSpPr>
          <p:cNvPr id="11" name="CaixaDeTexto 10"/>
          <p:cNvSpPr txBox="1"/>
          <p:nvPr/>
        </p:nvSpPr>
        <p:spPr>
          <a:xfrm>
            <a:off x="0" y="3573017"/>
            <a:ext cx="283163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Bethânia Almeida - Pesquisa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Fiocruz Bahia</a:t>
            </a:r>
            <a:endParaRPr kumimoji="0" lang="pt-BR"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32" name="Picture 8" descr="C:\Users\Usuario\Desktop\Cidacs\Fotos Slides\Foto Paulo.jpg"/>
          <p:cNvPicPr>
            <a:picLocks noChangeAspect="1" noChangeArrowheads="1"/>
          </p:cNvPicPr>
          <p:nvPr/>
        </p:nvPicPr>
        <p:blipFill>
          <a:blip r:embed="rId5" cstate="print"/>
          <a:srcRect/>
          <a:stretch>
            <a:fillRect/>
          </a:stretch>
        </p:blipFill>
        <p:spPr bwMode="auto">
          <a:xfrm>
            <a:off x="3692601" y="4395490"/>
            <a:ext cx="1489477" cy="1985838"/>
          </a:xfrm>
          <a:prstGeom prst="rect">
            <a:avLst/>
          </a:prstGeom>
          <a:noFill/>
        </p:spPr>
      </p:pic>
      <p:pic>
        <p:nvPicPr>
          <p:cNvPr id="1033" name="Picture 9" descr="C:\Users\Usuario\Desktop\Cidacs\Fotos Slides\Foto Gabriela.jpg"/>
          <p:cNvPicPr>
            <a:picLocks noChangeAspect="1" noChangeArrowheads="1"/>
          </p:cNvPicPr>
          <p:nvPr/>
        </p:nvPicPr>
        <p:blipFill>
          <a:blip r:embed="rId6" cstate="print"/>
          <a:srcRect/>
          <a:stretch>
            <a:fillRect/>
          </a:stretch>
        </p:blipFill>
        <p:spPr bwMode="auto">
          <a:xfrm>
            <a:off x="6849157" y="1409241"/>
            <a:ext cx="1758048" cy="2037389"/>
          </a:xfrm>
          <a:prstGeom prst="rect">
            <a:avLst/>
          </a:prstGeom>
          <a:noFill/>
        </p:spPr>
      </p:pic>
      <p:sp>
        <p:nvSpPr>
          <p:cNvPr id="18" name="CaixaDeTexto 17"/>
          <p:cNvSpPr txBox="1"/>
          <p:nvPr/>
        </p:nvSpPr>
        <p:spPr>
          <a:xfrm>
            <a:off x="3503712" y="3573017"/>
            <a:ext cx="230425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Flávia Elias- Pesquisa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Fiocruz Brasília</a:t>
            </a:r>
            <a:endParaRPr kumimoji="0" lang="pt-B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19" name="CaixaDeTexto 18"/>
          <p:cNvSpPr txBox="1"/>
          <p:nvPr/>
        </p:nvSpPr>
        <p:spPr>
          <a:xfrm>
            <a:off x="6480043" y="3573017"/>
            <a:ext cx="268829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Gabriela Oliveira –Apoio a Pesquisa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Fiocruz Brasília</a:t>
            </a:r>
            <a:endParaRPr kumimoji="0" lang="pt-BR"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34" name="Picture 10"/>
          <p:cNvPicPr>
            <a:picLocks noChangeAspect="1" noChangeArrowheads="1"/>
          </p:cNvPicPr>
          <p:nvPr/>
        </p:nvPicPr>
        <p:blipFill>
          <a:blip r:embed="rId7" cstate="print"/>
          <a:srcRect/>
          <a:stretch>
            <a:fillRect/>
          </a:stretch>
        </p:blipFill>
        <p:spPr bwMode="auto">
          <a:xfrm>
            <a:off x="9952653" y="1409241"/>
            <a:ext cx="1663280" cy="1959591"/>
          </a:xfrm>
          <a:prstGeom prst="rect">
            <a:avLst/>
          </a:prstGeom>
          <a:noFill/>
          <a:ln w="9525">
            <a:noFill/>
            <a:miter lim="800000"/>
            <a:headEnd/>
            <a:tailEnd/>
          </a:ln>
        </p:spPr>
      </p:pic>
      <p:sp>
        <p:nvSpPr>
          <p:cNvPr id="22" name="CaixaDeTexto 21"/>
          <p:cNvSpPr txBox="1"/>
          <p:nvPr/>
        </p:nvSpPr>
        <p:spPr>
          <a:xfrm>
            <a:off x="9168341" y="3573018"/>
            <a:ext cx="302365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Márcia Luz da Motta - Pesquisa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Fiocruz Brasília</a:t>
            </a:r>
            <a:endParaRPr kumimoji="0" lang="pt-B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 name="CaixaDeTexto 23"/>
          <p:cNvSpPr txBox="1"/>
          <p:nvPr/>
        </p:nvSpPr>
        <p:spPr>
          <a:xfrm>
            <a:off x="0" y="6423720"/>
            <a:ext cx="292764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Paula Xavier- Coordenação da Pesquisa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VPEIC - Fiocruz Rio de Janeiro</a:t>
            </a:r>
            <a:endParaRPr kumimoji="0" lang="pt-B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25" name="CaixaDeTexto 24"/>
          <p:cNvSpPr txBox="1"/>
          <p:nvPr/>
        </p:nvSpPr>
        <p:spPr>
          <a:xfrm>
            <a:off x="2927648" y="6423720"/>
            <a:ext cx="292764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Paulo </a:t>
            </a:r>
            <a:r>
              <a:rPr kumimoji="0" lang="pt-BR" sz="1200" b="0" i="0" u="none" strike="noStrike" kern="1200" cap="none" spc="0" normalizeH="0" baseline="0" noProof="0" dirty="0" err="1" smtClean="0">
                <a:ln>
                  <a:noFill/>
                </a:ln>
                <a:solidFill>
                  <a:prstClr val="black"/>
                </a:solidFill>
                <a:effectLst/>
                <a:uLnTx/>
                <a:uFillTx/>
                <a:latin typeface="Calibri"/>
                <a:ea typeface="+mn-ea"/>
                <a:cs typeface="+mn-cs"/>
              </a:rPr>
              <a:t>Guanaes</a:t>
            </a: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 - Pesquisa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ESPJV - Fiocruz Rio de Janeiro</a:t>
            </a:r>
            <a:endParaRPr kumimoji="0" lang="pt-B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 name="CaixaDeTexto 25"/>
          <p:cNvSpPr txBox="1"/>
          <p:nvPr/>
        </p:nvSpPr>
        <p:spPr>
          <a:xfrm>
            <a:off x="9360363" y="6423720"/>
            <a:ext cx="283163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Vanessa Arruda- Pesquisa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INCQS -Fiocruz Rio de Janeiro</a:t>
            </a:r>
            <a:endParaRPr kumimoji="0" lang="pt-BR"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35" name="Picture 11" descr="C:\Users\Usuario\Desktop\Cidacs\Fotos Slides\Foto Patricia.jpg"/>
          <p:cNvPicPr>
            <a:picLocks noChangeAspect="1" noChangeArrowheads="1"/>
          </p:cNvPicPr>
          <p:nvPr/>
        </p:nvPicPr>
        <p:blipFill>
          <a:blip r:embed="rId8" cstate="print"/>
          <a:srcRect/>
          <a:stretch>
            <a:fillRect/>
          </a:stretch>
        </p:blipFill>
        <p:spPr bwMode="auto">
          <a:xfrm>
            <a:off x="6576054" y="4348811"/>
            <a:ext cx="1535980" cy="2032517"/>
          </a:xfrm>
          <a:prstGeom prst="rect">
            <a:avLst/>
          </a:prstGeom>
          <a:noFill/>
        </p:spPr>
      </p:pic>
      <p:sp>
        <p:nvSpPr>
          <p:cNvPr id="28" name="CaixaDeTexto 27"/>
          <p:cNvSpPr txBox="1"/>
          <p:nvPr/>
        </p:nvSpPr>
        <p:spPr>
          <a:xfrm>
            <a:off x="5999989" y="6423720"/>
            <a:ext cx="345638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Patrícia </a:t>
            </a:r>
            <a:r>
              <a:rPr kumimoji="0" lang="pt-BR" sz="1200" b="0" i="0" u="none" strike="noStrike" kern="1200" cap="none" spc="0" normalizeH="0" baseline="0" noProof="0" dirty="0" err="1" smtClean="0">
                <a:ln>
                  <a:noFill/>
                </a:ln>
                <a:solidFill>
                  <a:prstClr val="black"/>
                </a:solidFill>
                <a:effectLst/>
                <a:uLnTx/>
                <a:uFillTx/>
                <a:latin typeface="Calibri"/>
                <a:ea typeface="+mn-ea"/>
                <a:cs typeface="+mn-cs"/>
              </a:rPr>
              <a:t>Henning</a:t>
            </a: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 –Apoio a Pesquisa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dirty="0" err="1" smtClean="0">
                <a:ln>
                  <a:noFill/>
                </a:ln>
                <a:solidFill>
                  <a:prstClr val="black"/>
                </a:solidFill>
                <a:effectLst/>
                <a:uLnTx/>
                <a:uFillTx/>
                <a:latin typeface="Calibri"/>
                <a:ea typeface="+mn-ea"/>
                <a:cs typeface="+mn-cs"/>
              </a:rPr>
              <a:t>VPEIC-Fiocruz</a:t>
            </a:r>
            <a:r>
              <a:rPr kumimoji="0" lang="pt-BR" sz="1200" b="0" i="0" u="none" strike="noStrike" kern="1200" cap="none" spc="0" normalizeH="0" baseline="0" noProof="0" dirty="0" smtClean="0">
                <a:ln>
                  <a:noFill/>
                </a:ln>
                <a:solidFill>
                  <a:prstClr val="black"/>
                </a:solidFill>
                <a:effectLst/>
                <a:uLnTx/>
                <a:uFillTx/>
                <a:latin typeface="Calibri"/>
                <a:ea typeface="+mn-ea"/>
                <a:cs typeface="+mn-cs"/>
              </a:rPr>
              <a:t> Rio de Janeiro</a:t>
            </a:r>
            <a:endParaRPr kumimoji="0" lang="pt-BR"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0" name="Imagem 19" descr="C:\Users\Usuario\Desktop\Cidacs\Fotos Slides\Flavia_Elias_2010.jpg"/>
          <p:cNvPicPr/>
          <p:nvPr/>
        </p:nvPicPr>
        <p:blipFill>
          <a:blip r:embed="rId9" cstate="print"/>
          <a:srcRect/>
          <a:stretch>
            <a:fillRect/>
          </a:stretch>
        </p:blipFill>
        <p:spPr bwMode="auto">
          <a:xfrm>
            <a:off x="3692601" y="1409241"/>
            <a:ext cx="1726893" cy="2163776"/>
          </a:xfrm>
          <a:prstGeom prst="rect">
            <a:avLst/>
          </a:prstGeom>
          <a:noFill/>
        </p:spPr>
      </p:pic>
      <p:sp>
        <p:nvSpPr>
          <p:cNvPr id="21" name="Retângulo 20"/>
          <p:cNvSpPr/>
          <p:nvPr/>
        </p:nvSpPr>
        <p:spPr>
          <a:xfrm>
            <a:off x="2283417" y="284150"/>
            <a:ext cx="7597273" cy="67710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3800" b="0" i="0" u="none" strike="noStrike" kern="1200" cap="none" spc="0" normalizeH="0" baseline="0" noProof="0" dirty="0" smtClean="0">
                <a:ln>
                  <a:noFill/>
                </a:ln>
                <a:solidFill>
                  <a:srgbClr val="ED7D31"/>
                </a:solidFill>
                <a:effectLst/>
                <a:uLnTx/>
                <a:uFillTx/>
                <a:latin typeface="Calibri"/>
                <a:ea typeface="+mn-ea"/>
                <a:cs typeface="+mn-cs"/>
              </a:rPr>
              <a:t>Grupo de Trabalho em Ciência Aberta</a:t>
            </a:r>
            <a:endParaRPr kumimoji="0" lang="pt-BR" sz="3800" b="0" i="0" u="none" strike="noStrike" kern="1200" cap="none" spc="0" normalizeH="0" baseline="0" noProof="0" dirty="0">
              <a:ln>
                <a:noFill/>
              </a:ln>
              <a:solidFill>
                <a:srgbClr val="ED7D31"/>
              </a:solidFill>
              <a:effectLst/>
              <a:uLnTx/>
              <a:uFillTx/>
              <a:latin typeface="Calibri Light"/>
              <a:ea typeface="+mn-ea"/>
              <a:cs typeface="+mn-cs"/>
            </a:endParaRPr>
          </a:p>
        </p:txBody>
      </p:sp>
      <p:pic>
        <p:nvPicPr>
          <p:cNvPr id="3" name="Imagem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73297" y="4348811"/>
            <a:ext cx="1381053" cy="1976802"/>
          </a:xfrm>
          <a:prstGeom prst="rect">
            <a:avLst/>
          </a:prstGeom>
        </p:spPr>
      </p:pic>
    </p:spTree>
    <p:extLst>
      <p:ext uri="{BB962C8B-B14F-4D97-AF65-F5344CB8AC3E}">
        <p14:creationId xmlns:p14="http://schemas.microsoft.com/office/powerpoint/2010/main" val="22443353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499327" y="1077879"/>
            <a:ext cx="11028609" cy="461665"/>
          </a:xfrm>
          <a:prstGeom prst="rect">
            <a:avLst/>
          </a:prstGeom>
        </p:spPr>
        <p:txBody>
          <a:bodyPr wrap="square">
            <a:spAutoFit/>
          </a:bodyPr>
          <a:lstStyle/>
          <a:p>
            <a:pPr lvl="1"/>
            <a:r>
              <a:rPr lang="pt-BR" sz="2400" dirty="0" smtClean="0">
                <a:solidFill>
                  <a:schemeClr val="accent2"/>
                </a:solidFill>
              </a:rPr>
              <a:t>Ética e Integridade da Pesquisa</a:t>
            </a:r>
          </a:p>
        </p:txBody>
      </p:sp>
      <p:sp>
        <p:nvSpPr>
          <p:cNvPr id="4" name="Retângulo 3"/>
          <p:cNvSpPr/>
          <p:nvPr/>
        </p:nvSpPr>
        <p:spPr>
          <a:xfrm>
            <a:off x="1374785" y="282193"/>
            <a:ext cx="10542501" cy="584775"/>
          </a:xfrm>
          <a:prstGeom prst="rect">
            <a:avLst/>
          </a:prstGeom>
        </p:spPr>
        <p:txBody>
          <a:bodyPr wrap="none">
            <a:spAutoFit/>
          </a:bodyPr>
          <a:lstStyle/>
          <a:p>
            <a:r>
              <a:rPr lang="pt-BR" sz="3200" dirty="0">
                <a:solidFill>
                  <a:schemeClr val="accent2"/>
                </a:solidFill>
              </a:rPr>
              <a:t>Perspectivas em Ciência aberta: questões sobre sua relevância</a:t>
            </a:r>
          </a:p>
        </p:txBody>
      </p:sp>
      <p:sp>
        <p:nvSpPr>
          <p:cNvPr id="5" name="Retângulo 4"/>
          <p:cNvSpPr/>
          <p:nvPr/>
        </p:nvSpPr>
        <p:spPr>
          <a:xfrm>
            <a:off x="948744" y="5604337"/>
            <a:ext cx="6096000" cy="923330"/>
          </a:xfrm>
          <a:prstGeom prst="rect">
            <a:avLst/>
          </a:prstGeom>
        </p:spPr>
        <p:txBody>
          <a:bodyPr>
            <a:spAutoFit/>
          </a:bodyPr>
          <a:lstStyle/>
          <a:p>
            <a:r>
              <a:rPr lang="pt-BR" i="1" dirty="0" err="1"/>
              <a:t>Ethics</a:t>
            </a:r>
            <a:r>
              <a:rPr lang="pt-BR" i="1" dirty="0"/>
              <a:t> </a:t>
            </a:r>
            <a:r>
              <a:rPr lang="pt-BR" i="1" dirty="0" err="1"/>
              <a:t>and</a:t>
            </a:r>
            <a:r>
              <a:rPr lang="pt-BR" i="1" dirty="0"/>
              <a:t> </a:t>
            </a:r>
            <a:r>
              <a:rPr lang="pt-BR" i="1" dirty="0" err="1"/>
              <a:t>subsequent</a:t>
            </a:r>
            <a:r>
              <a:rPr lang="pt-BR" i="1" dirty="0"/>
              <a:t> use </a:t>
            </a:r>
            <a:r>
              <a:rPr lang="pt-BR" i="1" dirty="0" err="1"/>
              <a:t>of</a:t>
            </a:r>
            <a:r>
              <a:rPr lang="pt-BR" i="1" dirty="0"/>
              <a:t> </a:t>
            </a:r>
            <a:r>
              <a:rPr lang="pt-BR" i="1" dirty="0" err="1"/>
              <a:t>electronic</a:t>
            </a:r>
            <a:r>
              <a:rPr lang="pt-BR" i="1" dirty="0"/>
              <a:t> </a:t>
            </a:r>
            <a:r>
              <a:rPr lang="pt-BR" i="1" dirty="0" err="1"/>
              <a:t>health</a:t>
            </a:r>
            <a:r>
              <a:rPr lang="pt-BR" i="1" dirty="0"/>
              <a:t> </a:t>
            </a:r>
            <a:r>
              <a:rPr lang="pt-BR" i="1" dirty="0" err="1"/>
              <a:t>record</a:t>
            </a:r>
            <a:r>
              <a:rPr lang="pt-BR" i="1" dirty="0"/>
              <a:t> </a:t>
            </a:r>
            <a:r>
              <a:rPr lang="pt-BR" i="1" smtClean="0"/>
              <a:t>data. </a:t>
            </a:r>
            <a:r>
              <a:rPr lang="pt-BR" smtClean="0"/>
              <a:t>Lisa </a:t>
            </a:r>
            <a:r>
              <a:rPr lang="pt-BR" dirty="0"/>
              <a:t>M. </a:t>
            </a:r>
            <a:r>
              <a:rPr lang="pt-BR" dirty="0" smtClean="0"/>
              <a:t>Lee foi </a:t>
            </a:r>
            <a:r>
              <a:rPr lang="pt-BR" dirty="0"/>
              <a:t>membro da comissão presidencial americana para o estudo de questões bioéticas</a:t>
            </a:r>
          </a:p>
        </p:txBody>
      </p:sp>
      <p:sp>
        <p:nvSpPr>
          <p:cNvPr id="6" name="Retângulo 5"/>
          <p:cNvSpPr/>
          <p:nvPr/>
        </p:nvSpPr>
        <p:spPr>
          <a:xfrm>
            <a:off x="948744" y="2647553"/>
            <a:ext cx="6096000" cy="2585323"/>
          </a:xfrm>
          <a:prstGeom prst="rect">
            <a:avLst/>
          </a:prstGeom>
        </p:spPr>
        <p:txBody>
          <a:bodyPr>
            <a:spAutoFit/>
          </a:bodyPr>
          <a:lstStyle/>
          <a:p>
            <a:r>
              <a:rPr lang="pt-BR" dirty="0"/>
              <a:t>Concebe que nos casos </a:t>
            </a:r>
            <a:r>
              <a:rPr lang="pt-BR" b="1" dirty="0"/>
              <a:t>onde os potenciais benefícios superam os riscos, a exemplo do uso dos dados para pesquisas epidemiológicas e sobre serviços de saúde que podem gerar evidências que subsidiem decisões regulatórias e de políticas públicas, faz-se imprescindível enquanto dever ético </a:t>
            </a:r>
            <a:r>
              <a:rPr lang="pt-BR" dirty="0"/>
              <a:t>e profissional minimizar os riscos tanto quanto possível ressaltando que dimensões éticas devem ser pensadas em todos os estágios do processo de uso de registros digitais de saúde de pacientes para garantir a confiança pública</a:t>
            </a:r>
          </a:p>
        </p:txBody>
      </p:sp>
      <p:sp>
        <p:nvSpPr>
          <p:cNvPr id="7" name="Retângulo 6"/>
          <p:cNvSpPr/>
          <p:nvPr/>
        </p:nvSpPr>
        <p:spPr>
          <a:xfrm>
            <a:off x="7263685" y="2704563"/>
            <a:ext cx="4653602" cy="3139321"/>
          </a:xfrm>
          <a:prstGeom prst="rect">
            <a:avLst/>
          </a:prstGeom>
        </p:spPr>
        <p:txBody>
          <a:bodyPr wrap="square">
            <a:spAutoFit/>
          </a:bodyPr>
          <a:lstStyle/>
          <a:p>
            <a:r>
              <a:rPr lang="pt-BR" dirty="0"/>
              <a:t>A ideia de </a:t>
            </a:r>
            <a:r>
              <a:rPr lang="pt-BR" b="1" dirty="0"/>
              <a:t>que a preocupação com a ética e integridade da pesquisa não pode impedir o avanço no acesso aberto aos dados de pesquisa</a:t>
            </a:r>
            <a:r>
              <a:rPr lang="pt-BR" dirty="0"/>
              <a:t>, </a:t>
            </a:r>
            <a:r>
              <a:rPr lang="pt-BR" b="1" dirty="0"/>
              <a:t>uma vez que seu não uso, constitui também uma enorme falta de ética por impedir os benefícios que poderiam advir para a sociedade</a:t>
            </a:r>
            <a:r>
              <a:rPr lang="pt-BR" dirty="0"/>
              <a:t>. O acesso aberto, tanto a dados como a publicações, pode ser um aliado da ética e integridade da pesquisa, estabelecendo limites claros entre o que deve ser aberto e o que deve ser protegido.</a:t>
            </a:r>
          </a:p>
        </p:txBody>
      </p:sp>
    </p:spTree>
    <p:extLst>
      <p:ext uri="{BB962C8B-B14F-4D97-AF65-F5344CB8AC3E}">
        <p14:creationId xmlns:p14="http://schemas.microsoft.com/office/powerpoint/2010/main" val="18770175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592687" y="2722431"/>
            <a:ext cx="9122536" cy="2308324"/>
          </a:xfrm>
          <a:prstGeom prst="rect">
            <a:avLst/>
          </a:prstGeom>
        </p:spPr>
        <p:txBody>
          <a:bodyPr wrap="square">
            <a:spAutoFit/>
          </a:bodyPr>
          <a:lstStyle/>
          <a:p>
            <a:r>
              <a:rPr lang="pt-BR" sz="2400" dirty="0"/>
              <a:t>A dinâmica de produção de conhecimento no campo da Saúde Pública, pautada cada vez mais no uso de grande e diversificado volume de dados que possam subsidiar conhecimentos mais integrados sobre os determinantes e os condicionantes da saúde, bem como o </a:t>
            </a:r>
            <a:r>
              <a:rPr lang="pt-BR" sz="2400" dirty="0" smtClean="0"/>
              <a:t>enfrentamento </a:t>
            </a:r>
            <a:r>
              <a:rPr lang="pt-BR" sz="2400" dirty="0"/>
              <a:t>de emergências sanitárias, são questões orientadoras para este debate, que exige um esforço de pesquisa interdisciplinar.</a:t>
            </a:r>
          </a:p>
        </p:txBody>
      </p:sp>
      <p:sp>
        <p:nvSpPr>
          <p:cNvPr id="3" name="Retângulo 2"/>
          <p:cNvSpPr/>
          <p:nvPr/>
        </p:nvSpPr>
        <p:spPr>
          <a:xfrm>
            <a:off x="734096" y="1126910"/>
            <a:ext cx="8409904" cy="461665"/>
          </a:xfrm>
          <a:prstGeom prst="rect">
            <a:avLst/>
          </a:prstGeom>
        </p:spPr>
        <p:txBody>
          <a:bodyPr wrap="square">
            <a:spAutoFit/>
          </a:bodyPr>
          <a:lstStyle/>
          <a:p>
            <a:r>
              <a:rPr lang="pt-BR" sz="2400" dirty="0" smtClean="0">
                <a:solidFill>
                  <a:schemeClr val="accent2"/>
                </a:solidFill>
              </a:rPr>
              <a:t>Uso </a:t>
            </a:r>
            <a:r>
              <a:rPr lang="pt-BR" sz="2400" dirty="0">
                <a:solidFill>
                  <a:schemeClr val="accent2"/>
                </a:solidFill>
              </a:rPr>
              <a:t>de dados para pesquisa e formulação de políticas em saúde</a:t>
            </a:r>
          </a:p>
        </p:txBody>
      </p:sp>
      <p:sp>
        <p:nvSpPr>
          <p:cNvPr id="4" name="Retângulo 3"/>
          <p:cNvSpPr/>
          <p:nvPr/>
        </p:nvSpPr>
        <p:spPr>
          <a:xfrm>
            <a:off x="1374785" y="282193"/>
            <a:ext cx="10542501" cy="584775"/>
          </a:xfrm>
          <a:prstGeom prst="rect">
            <a:avLst/>
          </a:prstGeom>
        </p:spPr>
        <p:txBody>
          <a:bodyPr wrap="none">
            <a:spAutoFit/>
          </a:bodyPr>
          <a:lstStyle/>
          <a:p>
            <a:r>
              <a:rPr lang="pt-BR" sz="3200" dirty="0">
                <a:solidFill>
                  <a:schemeClr val="accent2"/>
                </a:solidFill>
              </a:rPr>
              <a:t>Perspectivas em Ciência aberta: questões sobre sua relevância</a:t>
            </a:r>
          </a:p>
        </p:txBody>
      </p:sp>
    </p:spTree>
    <p:extLst>
      <p:ext uri="{BB962C8B-B14F-4D97-AF65-F5344CB8AC3E}">
        <p14:creationId xmlns:p14="http://schemas.microsoft.com/office/powerpoint/2010/main" val="2787653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592687" y="2722431"/>
            <a:ext cx="9122536" cy="1569660"/>
          </a:xfrm>
          <a:prstGeom prst="rect">
            <a:avLst/>
          </a:prstGeom>
        </p:spPr>
        <p:txBody>
          <a:bodyPr wrap="square">
            <a:spAutoFit/>
          </a:bodyPr>
          <a:lstStyle/>
          <a:p>
            <a:r>
              <a:rPr lang="pt-BR" sz="2400" dirty="0" err="1"/>
              <a:t>National</a:t>
            </a:r>
            <a:r>
              <a:rPr lang="pt-BR" sz="2400" dirty="0"/>
              <a:t> </a:t>
            </a:r>
            <a:r>
              <a:rPr lang="pt-BR" sz="2400" dirty="0" err="1"/>
              <a:t>Institutes</a:t>
            </a:r>
            <a:r>
              <a:rPr lang="pt-BR" sz="2400" dirty="0"/>
              <a:t> </a:t>
            </a:r>
            <a:r>
              <a:rPr lang="pt-BR" sz="2400" dirty="0" err="1"/>
              <a:t>of</a:t>
            </a:r>
            <a:r>
              <a:rPr lang="pt-BR" sz="2400" dirty="0"/>
              <a:t> Health (NIH), Comissão Europeia/H2020, Medical </a:t>
            </a:r>
            <a:r>
              <a:rPr lang="pt-BR" sz="2400" dirty="0" err="1"/>
              <a:t>Research</a:t>
            </a:r>
            <a:r>
              <a:rPr lang="pt-BR" sz="2400" dirty="0"/>
              <a:t> </a:t>
            </a:r>
            <a:r>
              <a:rPr lang="pt-BR" sz="2400" dirty="0" err="1"/>
              <a:t>Council</a:t>
            </a:r>
            <a:r>
              <a:rPr lang="pt-BR" sz="2400" dirty="0"/>
              <a:t>, </a:t>
            </a:r>
            <a:r>
              <a:rPr lang="pt-BR" sz="2400" dirty="0" err="1"/>
              <a:t>Wellcome</a:t>
            </a:r>
            <a:r>
              <a:rPr lang="pt-BR" sz="2400" dirty="0"/>
              <a:t> </a:t>
            </a:r>
            <a:r>
              <a:rPr lang="pt-BR" sz="2400" dirty="0" err="1"/>
              <a:t>Trust</a:t>
            </a:r>
            <a:r>
              <a:rPr lang="pt-BR" sz="2400" dirty="0"/>
              <a:t>, </a:t>
            </a:r>
            <a:r>
              <a:rPr lang="pt-BR" sz="2400" dirty="0" err="1"/>
              <a:t>Canadian</a:t>
            </a:r>
            <a:r>
              <a:rPr lang="pt-BR" sz="2400" dirty="0"/>
              <a:t> </a:t>
            </a:r>
            <a:r>
              <a:rPr lang="pt-BR" sz="2400" dirty="0" err="1"/>
              <a:t>Institutes</a:t>
            </a:r>
            <a:r>
              <a:rPr lang="pt-BR" sz="2400" dirty="0"/>
              <a:t> </a:t>
            </a:r>
            <a:r>
              <a:rPr lang="pt-BR" sz="2400" dirty="0" err="1"/>
              <a:t>of</a:t>
            </a:r>
            <a:r>
              <a:rPr lang="pt-BR" sz="2400" dirty="0"/>
              <a:t> Health </a:t>
            </a:r>
            <a:r>
              <a:rPr lang="pt-BR" sz="2400" dirty="0" err="1"/>
              <a:t>Research</a:t>
            </a:r>
            <a:r>
              <a:rPr lang="pt-BR" sz="2400" dirty="0"/>
              <a:t> (CIHR), </a:t>
            </a:r>
            <a:r>
              <a:rPr lang="pt-BR" sz="2400" dirty="0" err="1"/>
              <a:t>German</a:t>
            </a:r>
            <a:r>
              <a:rPr lang="pt-BR" sz="2400" dirty="0"/>
              <a:t> </a:t>
            </a:r>
            <a:r>
              <a:rPr lang="pt-BR" sz="2400" dirty="0" err="1"/>
              <a:t>Research</a:t>
            </a:r>
            <a:r>
              <a:rPr lang="pt-BR" sz="2400" dirty="0"/>
              <a:t> Foundation (DFG) e </a:t>
            </a:r>
            <a:r>
              <a:rPr lang="pt-BR" sz="2400" dirty="0" err="1"/>
              <a:t>National</a:t>
            </a:r>
            <a:r>
              <a:rPr lang="pt-BR" sz="2400" dirty="0"/>
              <a:t> Health </a:t>
            </a:r>
            <a:r>
              <a:rPr lang="pt-BR" sz="2400" dirty="0" err="1"/>
              <a:t>and</a:t>
            </a:r>
            <a:r>
              <a:rPr lang="pt-BR" sz="2400" dirty="0"/>
              <a:t> Medical </a:t>
            </a:r>
            <a:r>
              <a:rPr lang="pt-BR" sz="2400" dirty="0" err="1"/>
              <a:t>Research</a:t>
            </a:r>
            <a:r>
              <a:rPr lang="pt-BR" sz="2400" dirty="0"/>
              <a:t> </a:t>
            </a:r>
            <a:r>
              <a:rPr lang="pt-BR" sz="2400" dirty="0" err="1"/>
              <a:t>Council</a:t>
            </a:r>
            <a:r>
              <a:rPr lang="pt-BR" sz="2400" dirty="0"/>
              <a:t> (NHMRC). </a:t>
            </a:r>
          </a:p>
        </p:txBody>
      </p:sp>
      <p:sp>
        <p:nvSpPr>
          <p:cNvPr id="3" name="Retângulo 2"/>
          <p:cNvSpPr/>
          <p:nvPr/>
        </p:nvSpPr>
        <p:spPr>
          <a:xfrm>
            <a:off x="734095" y="1126910"/>
            <a:ext cx="9131121" cy="461665"/>
          </a:xfrm>
          <a:prstGeom prst="rect">
            <a:avLst/>
          </a:prstGeom>
        </p:spPr>
        <p:txBody>
          <a:bodyPr wrap="square">
            <a:spAutoFit/>
          </a:bodyPr>
          <a:lstStyle/>
          <a:p>
            <a:pPr lvl="1"/>
            <a:r>
              <a:rPr lang="pt-BR" sz="2400" dirty="0">
                <a:solidFill>
                  <a:schemeClr val="accent2"/>
                </a:solidFill>
              </a:rPr>
              <a:t>F</a:t>
            </a:r>
            <a:r>
              <a:rPr lang="pt-BR" sz="2400" dirty="0" smtClean="0">
                <a:solidFill>
                  <a:schemeClr val="accent2"/>
                </a:solidFill>
              </a:rPr>
              <a:t>inanciamento </a:t>
            </a:r>
            <a:r>
              <a:rPr lang="pt-BR" sz="2400" dirty="0">
                <a:solidFill>
                  <a:schemeClr val="accent2"/>
                </a:solidFill>
              </a:rPr>
              <a:t>público da pesquisa no campo da saúde </a:t>
            </a:r>
            <a:r>
              <a:rPr lang="pt-BR" sz="2400" dirty="0" smtClean="0">
                <a:solidFill>
                  <a:schemeClr val="accent2"/>
                </a:solidFill>
              </a:rPr>
              <a:t>pública</a:t>
            </a:r>
            <a:endParaRPr lang="pt-BR" sz="2400" dirty="0">
              <a:solidFill>
                <a:schemeClr val="accent2"/>
              </a:solidFill>
            </a:endParaRPr>
          </a:p>
        </p:txBody>
      </p:sp>
      <p:sp>
        <p:nvSpPr>
          <p:cNvPr id="4" name="Retângulo 3"/>
          <p:cNvSpPr/>
          <p:nvPr/>
        </p:nvSpPr>
        <p:spPr>
          <a:xfrm>
            <a:off x="1374785" y="282193"/>
            <a:ext cx="10542501" cy="584775"/>
          </a:xfrm>
          <a:prstGeom prst="rect">
            <a:avLst/>
          </a:prstGeom>
        </p:spPr>
        <p:txBody>
          <a:bodyPr wrap="none">
            <a:spAutoFit/>
          </a:bodyPr>
          <a:lstStyle/>
          <a:p>
            <a:r>
              <a:rPr lang="pt-BR" sz="3200" dirty="0">
                <a:solidFill>
                  <a:schemeClr val="accent2"/>
                </a:solidFill>
              </a:rPr>
              <a:t>Perspectivas em Ciência aberta: questões sobre sua relevância</a:t>
            </a:r>
          </a:p>
        </p:txBody>
      </p:sp>
    </p:spTree>
    <p:extLst>
      <p:ext uri="{BB962C8B-B14F-4D97-AF65-F5344CB8AC3E}">
        <p14:creationId xmlns:p14="http://schemas.microsoft.com/office/powerpoint/2010/main" val="31545036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idx="4294967295"/>
          </p:nvPr>
        </p:nvSpPr>
        <p:spPr>
          <a:xfrm>
            <a:off x="1751527" y="465005"/>
            <a:ext cx="8500056" cy="1320800"/>
          </a:xfrm>
        </p:spPr>
        <p:txBody>
          <a:bodyPr>
            <a:normAutofit/>
          </a:bodyPr>
          <a:lstStyle/>
          <a:p>
            <a:pPr algn="ctr"/>
            <a:r>
              <a:rPr lang="pt-PT" sz="3200" dirty="0" smtClean="0">
                <a:solidFill>
                  <a:schemeClr val="accent2"/>
                </a:solidFill>
              </a:rPr>
              <a:t>Políticas dos editores para os dados</a:t>
            </a:r>
            <a:endParaRPr lang="en-US" sz="3200" dirty="0">
              <a:solidFill>
                <a:schemeClr val="accent2"/>
              </a:solidFill>
            </a:endParaRPr>
          </a:p>
        </p:txBody>
      </p:sp>
      <p:pic>
        <p:nvPicPr>
          <p:cNvPr id="5" name="Imagem 4"/>
          <p:cNvPicPr>
            <a:picLocks noChangeAspect="1"/>
          </p:cNvPicPr>
          <p:nvPr/>
        </p:nvPicPr>
        <p:blipFill>
          <a:blip r:embed="rId2"/>
          <a:stretch>
            <a:fillRect/>
          </a:stretch>
        </p:blipFill>
        <p:spPr>
          <a:xfrm>
            <a:off x="838714" y="1785805"/>
            <a:ext cx="10462684" cy="4851622"/>
          </a:xfrm>
          <a:prstGeom prst="rect">
            <a:avLst/>
          </a:prstGeom>
        </p:spPr>
      </p:pic>
    </p:spTree>
    <p:extLst>
      <p:ext uri="{BB962C8B-B14F-4D97-AF65-F5344CB8AC3E}">
        <p14:creationId xmlns:p14="http://schemas.microsoft.com/office/powerpoint/2010/main" val="19699386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stretch>
            <a:fillRect/>
          </a:stretch>
        </p:blipFill>
        <p:spPr>
          <a:xfrm>
            <a:off x="733198" y="1076625"/>
            <a:ext cx="10725603" cy="4704750"/>
          </a:xfrm>
          <a:prstGeom prst="rect">
            <a:avLst/>
          </a:prstGeom>
        </p:spPr>
      </p:pic>
    </p:spTree>
    <p:extLst>
      <p:ext uri="{BB962C8B-B14F-4D97-AF65-F5344CB8AC3E}">
        <p14:creationId xmlns:p14="http://schemas.microsoft.com/office/powerpoint/2010/main" val="3337692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tângulo 40"/>
          <p:cNvSpPr/>
          <p:nvPr/>
        </p:nvSpPr>
        <p:spPr>
          <a:xfrm>
            <a:off x="7598587" y="4145049"/>
            <a:ext cx="4247386" cy="2459403"/>
          </a:xfrm>
          <a:prstGeom prst="rect">
            <a:avLst/>
          </a:prstGeom>
          <a:solidFill>
            <a:schemeClr val="bg1">
              <a:lumMod val="7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3000" b="1" i="0" u="none" strike="noStrike" kern="1200" cap="none" spc="0" normalizeH="0" baseline="0" noProof="0" dirty="0">
              <a:ln>
                <a:noFill/>
              </a:ln>
              <a:solidFill>
                <a:srgbClr val="FF6600"/>
              </a:solidFill>
              <a:effectLst/>
              <a:uLnTx/>
              <a:uFillTx/>
              <a:latin typeface="Segoe UI Light" pitchFamily="34" charset="0"/>
              <a:ea typeface="+mn-ea"/>
              <a:cs typeface="Segoe UI Light" pitchFamily="34" charset="0"/>
            </a:endParaRPr>
          </a:p>
        </p:txBody>
      </p:sp>
      <p:sp>
        <p:nvSpPr>
          <p:cNvPr id="18" name="Espaço Reservado para Conteúdo 2"/>
          <p:cNvSpPr txBox="1">
            <a:spLocks/>
          </p:cNvSpPr>
          <p:nvPr/>
        </p:nvSpPr>
        <p:spPr>
          <a:xfrm>
            <a:off x="7787842" y="3838762"/>
            <a:ext cx="4058131" cy="3019238"/>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00"/>
              </a:lnSpc>
              <a:spcBef>
                <a:spcPct val="20000"/>
              </a:spcBef>
              <a:spcAft>
                <a:spcPts val="0"/>
              </a:spcAft>
              <a:buClrTx/>
              <a:buSzTx/>
              <a:buFont typeface="Arial" pitchFamily="34" charset="0"/>
              <a:buNone/>
              <a:tabLst/>
              <a:defRPr/>
            </a:pPr>
            <a:r>
              <a:rPr kumimoji="0" lang="pt-BR" sz="2000" b="0" i="0" u="none" strike="noStrike" kern="1200" cap="none" spc="0" normalizeH="0" baseline="0" noProof="0" dirty="0">
                <a:ln>
                  <a:noFill/>
                </a:ln>
                <a:solidFill>
                  <a:prstClr val="white">
                    <a:lumMod val="50000"/>
                  </a:prstClr>
                </a:solidFill>
                <a:effectLst/>
                <a:uLnTx/>
                <a:uFillTx/>
                <a:latin typeface="Calibri"/>
                <a:ea typeface="+mn-ea"/>
                <a:cs typeface="Segoe UI" pitchFamily="34" charset="0"/>
              </a:rPr>
              <a:t>Instituir a Política de Acesso Aberto ao Conhecimento, visando </a:t>
            </a:r>
            <a:r>
              <a:rPr kumimoji="0" lang="pt-BR" sz="2000" b="1" i="0" u="none" strike="noStrike" kern="1200" cap="none" spc="0" normalizeH="0" baseline="0" noProof="0" dirty="0">
                <a:ln>
                  <a:noFill/>
                </a:ln>
                <a:solidFill>
                  <a:prstClr val="white">
                    <a:lumMod val="50000"/>
                  </a:prstClr>
                </a:solidFill>
                <a:effectLst/>
                <a:uLnTx/>
                <a:uFillTx/>
                <a:latin typeface="Calibri"/>
                <a:ea typeface="+mn-ea"/>
                <a:cs typeface="Segoe UI" pitchFamily="34" charset="0"/>
              </a:rPr>
              <a:t>garantir à sociedade o acesso gratuito, público e aberto</a:t>
            </a:r>
            <a:r>
              <a:rPr kumimoji="0" lang="pt-BR" sz="2000" b="0" i="0" u="none" strike="noStrike" kern="1200" cap="none" spc="0" normalizeH="0" baseline="0" noProof="0" dirty="0">
                <a:ln>
                  <a:noFill/>
                </a:ln>
                <a:solidFill>
                  <a:prstClr val="white">
                    <a:lumMod val="50000"/>
                  </a:prstClr>
                </a:solidFill>
                <a:effectLst/>
                <a:uLnTx/>
                <a:uFillTx/>
                <a:latin typeface="Calibri"/>
                <a:ea typeface="+mn-ea"/>
                <a:cs typeface="Segoe UI" pitchFamily="34" charset="0"/>
              </a:rPr>
              <a:t> ao conteúdo integral de toda obra intelectual produzida pela Fiocruz. </a:t>
            </a:r>
            <a:endParaRPr kumimoji="0" lang="pt-BR" sz="2000" b="0" i="0" u="none" strike="noStrike" kern="1200" cap="none" spc="0" normalizeH="0" baseline="0" noProof="0" dirty="0">
              <a:ln>
                <a:noFill/>
              </a:ln>
              <a:solidFill>
                <a:prstClr val="white">
                  <a:lumMod val="50000"/>
                </a:prstClr>
              </a:solidFill>
              <a:effectLst>
                <a:outerShdw blurRad="38100" dist="38100" dir="2700000" algn="tl">
                  <a:srgbClr val="000000">
                    <a:alpha val="43137"/>
                  </a:srgbClr>
                </a:outerShdw>
              </a:effectLst>
              <a:uLnTx/>
              <a:uFillTx/>
              <a:latin typeface="Calibri"/>
              <a:ea typeface="+mn-ea"/>
              <a:cs typeface="Segoe UI" pitchFamily="34" charset="0"/>
            </a:endParaRPr>
          </a:p>
        </p:txBody>
      </p:sp>
      <p:sp>
        <p:nvSpPr>
          <p:cNvPr id="40" name="Retângulo 39"/>
          <p:cNvSpPr/>
          <p:nvPr/>
        </p:nvSpPr>
        <p:spPr>
          <a:xfrm>
            <a:off x="10222952" y="3791851"/>
            <a:ext cx="1623021" cy="400110"/>
          </a:xfrm>
          <a:prstGeom prst="rect">
            <a:avLst/>
          </a:prstGeom>
          <a:solidFill>
            <a:srgbClr val="FA5F00"/>
          </a:solidFill>
          <a:effectLst>
            <a:outerShdw blurRad="63500" sx="102000" sy="102000" algn="ctr" rotWithShape="0">
              <a:prstClr val="black">
                <a:alpha val="40000"/>
              </a:prstClr>
            </a:outerShdw>
          </a:effectLst>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2000" b="1" i="1" u="none" strike="noStrike" kern="1200" cap="none" spc="0" normalizeH="0" baseline="0" noProof="0" dirty="0">
                <a:ln>
                  <a:noFill/>
                </a:ln>
                <a:solidFill>
                  <a:prstClr val="white"/>
                </a:solidFill>
                <a:effectLst/>
                <a:uLnTx/>
                <a:uFillTx/>
                <a:latin typeface="Segoe UI" pitchFamily="34" charset="0"/>
                <a:ea typeface="+mn-ea"/>
                <a:cs typeface="Segoe UI" pitchFamily="34" charset="0"/>
              </a:rPr>
              <a:t>Propósito</a:t>
            </a:r>
          </a:p>
        </p:txBody>
      </p:sp>
      <p:grpSp>
        <p:nvGrpSpPr>
          <p:cNvPr id="3" name="Grupo 2"/>
          <p:cNvGrpSpPr/>
          <p:nvPr/>
        </p:nvGrpSpPr>
        <p:grpSpPr>
          <a:xfrm>
            <a:off x="809647" y="2615431"/>
            <a:ext cx="5760640" cy="2604677"/>
            <a:chOff x="2792760" y="1531019"/>
            <a:chExt cx="5760640" cy="2604677"/>
          </a:xfrm>
        </p:grpSpPr>
        <p:grpSp>
          <p:nvGrpSpPr>
            <p:cNvPr id="7" name="Grupo 6"/>
            <p:cNvGrpSpPr/>
            <p:nvPr/>
          </p:nvGrpSpPr>
          <p:grpSpPr>
            <a:xfrm>
              <a:off x="2792760" y="2311192"/>
              <a:ext cx="2596832" cy="1710983"/>
              <a:chOff x="6178921" y="731189"/>
              <a:chExt cx="3094559" cy="974582"/>
            </a:xfrm>
          </p:grpSpPr>
          <p:sp>
            <p:nvSpPr>
              <p:cNvPr id="37" name="Retângulo 36"/>
              <p:cNvSpPr/>
              <p:nvPr/>
            </p:nvSpPr>
            <p:spPr>
              <a:xfrm>
                <a:off x="6178922" y="1125591"/>
                <a:ext cx="3094557" cy="192841"/>
              </a:xfrm>
              <a:prstGeom prst="rect">
                <a:avLst/>
              </a:prstGeom>
              <a:solidFill>
                <a:schemeClr val="bg2">
                  <a:lumMod val="50000"/>
                  <a:alpha val="85098"/>
                </a:schemeClr>
              </a:solidFill>
              <a:ln>
                <a:noFill/>
              </a:ln>
              <a:effectLst/>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solidFill>
                      <a:prstClr val="white">
                        <a:lumMod val="95000"/>
                      </a:prstClr>
                    </a:solidFill>
                    <a:effectLst/>
                    <a:uLnTx/>
                    <a:uFillTx/>
                    <a:latin typeface="Segoe UI" pitchFamily="34" charset="0"/>
                    <a:ea typeface="+mn-ea"/>
                    <a:cs typeface="Segoe UI" pitchFamily="34" charset="0"/>
                  </a:rPr>
                  <a:t>Teses</a:t>
                </a:r>
              </a:p>
            </p:txBody>
          </p:sp>
          <p:sp>
            <p:nvSpPr>
              <p:cNvPr id="38" name="Retângulo 37"/>
              <p:cNvSpPr/>
              <p:nvPr/>
            </p:nvSpPr>
            <p:spPr>
              <a:xfrm>
                <a:off x="6178923" y="1512930"/>
                <a:ext cx="3094557" cy="192841"/>
              </a:xfrm>
              <a:prstGeom prst="rect">
                <a:avLst/>
              </a:prstGeom>
              <a:solidFill>
                <a:srgbClr val="993366">
                  <a:alpha val="85098"/>
                </a:srgbClr>
              </a:solidFill>
              <a:ln>
                <a:noFill/>
              </a:ln>
              <a:effectLst/>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solidFill>
                      <a:prstClr val="white">
                        <a:lumMod val="95000"/>
                      </a:prstClr>
                    </a:solidFill>
                    <a:effectLst/>
                    <a:uLnTx/>
                    <a:uFillTx/>
                    <a:latin typeface="Segoe UI" pitchFamily="34" charset="0"/>
                    <a:ea typeface="+mn-ea"/>
                    <a:cs typeface="Segoe UI" pitchFamily="34" charset="0"/>
                  </a:rPr>
                  <a:t>Dissertações</a:t>
                </a:r>
              </a:p>
            </p:txBody>
          </p:sp>
          <p:sp>
            <p:nvSpPr>
              <p:cNvPr id="39" name="Retângulo 38"/>
              <p:cNvSpPr/>
              <p:nvPr/>
            </p:nvSpPr>
            <p:spPr>
              <a:xfrm>
                <a:off x="6178921" y="731189"/>
                <a:ext cx="3094559" cy="192842"/>
              </a:xfrm>
              <a:prstGeom prst="rect">
                <a:avLst/>
              </a:prstGeom>
              <a:solidFill>
                <a:srgbClr val="FF6600">
                  <a:alpha val="85098"/>
                </a:srgbClr>
              </a:solidFill>
              <a:ln>
                <a:noFill/>
              </a:ln>
              <a:effectLst/>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solidFill>
                      <a:prstClr val="white">
                        <a:lumMod val="95000"/>
                      </a:prstClr>
                    </a:solidFill>
                    <a:effectLst/>
                    <a:uLnTx/>
                    <a:uFillTx/>
                    <a:latin typeface="Segoe UI" pitchFamily="34" charset="0"/>
                    <a:ea typeface="+mn-ea"/>
                    <a:cs typeface="Segoe UI" pitchFamily="34" charset="0"/>
                  </a:rPr>
                  <a:t>Artigos científicos</a:t>
                </a:r>
              </a:p>
            </p:txBody>
          </p:sp>
        </p:grpSp>
        <p:sp>
          <p:nvSpPr>
            <p:cNvPr id="48" name="Retângulo 47"/>
            <p:cNvSpPr/>
            <p:nvPr/>
          </p:nvSpPr>
          <p:spPr>
            <a:xfrm>
              <a:off x="2792760" y="1542470"/>
              <a:ext cx="2596832" cy="534055"/>
            </a:xfrm>
            <a:prstGeom prst="rect">
              <a:avLst/>
            </a:prstGeom>
            <a:solidFill>
              <a:schemeClr val="bg2">
                <a:lumMod val="2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1" i="1" u="none" strike="noStrike" kern="1200" cap="none" spc="0" normalizeH="0" baseline="0" noProof="0" dirty="0" smtClean="0">
                  <a:ln>
                    <a:noFill/>
                  </a:ln>
                  <a:solidFill>
                    <a:prstClr val="white"/>
                  </a:solidFill>
                  <a:effectLst/>
                  <a:uLnTx/>
                  <a:uFillTx/>
                  <a:latin typeface="Segoe UI" pitchFamily="34" charset="0"/>
                  <a:ea typeface="+mn-ea"/>
                  <a:cs typeface="Segoe UI" pitchFamily="34" charset="0"/>
                </a:rPr>
                <a:t>CARÁTER MANDATÓRIO</a:t>
              </a:r>
              <a:endParaRPr kumimoji="0" lang="pt-BR" sz="1600" b="1" i="1" u="none" strike="noStrike" kern="1200" cap="none" spc="0" normalizeH="0" baseline="0" noProof="0" dirty="0">
                <a:ln>
                  <a:noFill/>
                </a:ln>
                <a:solidFill>
                  <a:prstClr val="white"/>
                </a:solidFill>
                <a:effectLst/>
                <a:uLnTx/>
                <a:uFillTx/>
                <a:latin typeface="Segoe UI" pitchFamily="34" charset="0"/>
                <a:ea typeface="+mn-ea"/>
                <a:cs typeface="Segoe UI" pitchFamily="34" charset="0"/>
              </a:endParaRPr>
            </a:p>
          </p:txBody>
        </p:sp>
        <p:sp>
          <p:nvSpPr>
            <p:cNvPr id="50" name="Retângulo 49"/>
            <p:cNvSpPr/>
            <p:nvPr/>
          </p:nvSpPr>
          <p:spPr>
            <a:xfrm>
              <a:off x="5846890" y="1531019"/>
              <a:ext cx="2706510" cy="534054"/>
            </a:xfrm>
            <a:prstGeom prst="rect">
              <a:avLst/>
            </a:prstGeom>
            <a:solidFill>
              <a:schemeClr val="bg2">
                <a:lumMod val="2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1" i="1" u="none" strike="noStrike" kern="1200" cap="none" spc="0" normalizeH="0" baseline="0" noProof="0" dirty="0">
                  <a:ln>
                    <a:noFill/>
                  </a:ln>
                  <a:solidFill>
                    <a:prstClr val="white"/>
                  </a:solidFill>
                  <a:effectLst/>
                  <a:uLnTx/>
                  <a:uFillTx/>
                  <a:latin typeface="Segoe UI" pitchFamily="34" charset="0"/>
                  <a:ea typeface="+mn-ea"/>
                  <a:cs typeface="Segoe UI" pitchFamily="34" charset="0"/>
                </a:rPr>
                <a:t>GOVERNANÇA EM REDE</a:t>
              </a:r>
            </a:p>
          </p:txBody>
        </p:sp>
        <p:grpSp>
          <p:nvGrpSpPr>
            <p:cNvPr id="51" name="Grupo 50"/>
            <p:cNvGrpSpPr/>
            <p:nvPr/>
          </p:nvGrpSpPr>
          <p:grpSpPr>
            <a:xfrm>
              <a:off x="5846890" y="2301764"/>
              <a:ext cx="2706510" cy="1833932"/>
              <a:chOff x="6178921" y="729782"/>
              <a:chExt cx="3094559" cy="1044614"/>
            </a:xfrm>
          </p:grpSpPr>
          <p:sp>
            <p:nvSpPr>
              <p:cNvPr id="52" name="Retângulo 51"/>
              <p:cNvSpPr/>
              <p:nvPr/>
            </p:nvSpPr>
            <p:spPr>
              <a:xfrm>
                <a:off x="6178922" y="1125590"/>
                <a:ext cx="3094557" cy="192841"/>
              </a:xfrm>
              <a:prstGeom prst="rect">
                <a:avLst/>
              </a:prstGeom>
              <a:solidFill>
                <a:schemeClr val="bg2">
                  <a:lumMod val="50000"/>
                  <a:alpha val="85098"/>
                </a:schemeClr>
              </a:solidFill>
              <a:ln>
                <a:noFill/>
              </a:ln>
              <a:effectLst/>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solidFill>
                      <a:prstClr val="white">
                        <a:lumMod val="95000"/>
                      </a:prstClr>
                    </a:solidFill>
                    <a:effectLst/>
                    <a:uLnTx/>
                    <a:uFillTx/>
                    <a:latin typeface="Segoe UI" pitchFamily="34" charset="0"/>
                    <a:ea typeface="+mn-ea"/>
                    <a:cs typeface="Segoe UI" pitchFamily="34" charset="0"/>
                  </a:rPr>
                  <a:t>Comitê Gestor</a:t>
                </a:r>
              </a:p>
            </p:txBody>
          </p:sp>
          <p:sp>
            <p:nvSpPr>
              <p:cNvPr id="53" name="Retângulo 52"/>
              <p:cNvSpPr/>
              <p:nvPr/>
            </p:nvSpPr>
            <p:spPr>
              <a:xfrm>
                <a:off x="6178923" y="1444306"/>
                <a:ext cx="3094557" cy="330090"/>
              </a:xfrm>
              <a:prstGeom prst="rect">
                <a:avLst/>
              </a:prstGeom>
              <a:solidFill>
                <a:srgbClr val="993366">
                  <a:alpha val="85098"/>
                </a:srgbClr>
              </a:solidFill>
              <a:ln>
                <a:noFill/>
              </a:ln>
              <a:effectLst/>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solidFill>
                      <a:prstClr val="white">
                        <a:lumMod val="95000"/>
                      </a:prstClr>
                    </a:solidFill>
                    <a:effectLst/>
                    <a:uLnTx/>
                    <a:uFillTx/>
                    <a:latin typeface="Segoe UI" pitchFamily="34" charset="0"/>
                    <a:ea typeface="+mn-ea"/>
                    <a:cs typeface="Segoe UI" pitchFamily="34" charset="0"/>
                  </a:rPr>
                  <a:t>Núcleos de Acesso Aberto ao Conhecimento</a:t>
                </a:r>
              </a:p>
            </p:txBody>
          </p:sp>
          <p:sp>
            <p:nvSpPr>
              <p:cNvPr id="54" name="Retângulo 53"/>
              <p:cNvSpPr/>
              <p:nvPr/>
            </p:nvSpPr>
            <p:spPr>
              <a:xfrm>
                <a:off x="6178921" y="729782"/>
                <a:ext cx="3094559" cy="192841"/>
              </a:xfrm>
              <a:prstGeom prst="rect">
                <a:avLst/>
              </a:prstGeom>
              <a:solidFill>
                <a:srgbClr val="FF6600">
                  <a:alpha val="85098"/>
                </a:srgbClr>
              </a:solidFill>
              <a:ln>
                <a:noFill/>
              </a:ln>
              <a:effectLst/>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solidFill>
                      <a:prstClr val="white">
                        <a:lumMod val="95000"/>
                      </a:prstClr>
                    </a:solidFill>
                    <a:effectLst/>
                    <a:uLnTx/>
                    <a:uFillTx/>
                    <a:latin typeface="Segoe UI" pitchFamily="34" charset="0"/>
                    <a:ea typeface="+mn-ea"/>
                    <a:cs typeface="Segoe UI" pitchFamily="34" charset="0"/>
                  </a:rPr>
                  <a:t>Comitê de Regulação</a:t>
                </a:r>
              </a:p>
            </p:txBody>
          </p:sp>
        </p:grpSp>
      </p:grpSp>
      <p:pic>
        <p:nvPicPr>
          <p:cNvPr id="19" name="Imagem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95299" y="1624085"/>
            <a:ext cx="1936135" cy="1381916"/>
          </a:xfrm>
          <a:prstGeom prst="rect">
            <a:avLst/>
          </a:prstGeom>
        </p:spPr>
      </p:pic>
      <p:sp>
        <p:nvSpPr>
          <p:cNvPr id="20" name="Título 1"/>
          <p:cNvSpPr txBox="1">
            <a:spLocks/>
          </p:cNvSpPr>
          <p:nvPr/>
        </p:nvSpPr>
        <p:spPr>
          <a:xfrm>
            <a:off x="296562" y="446711"/>
            <a:ext cx="11895438" cy="72414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pt-BR" sz="3800" b="1" i="0" u="none" strike="noStrike" kern="1200" cap="none" spc="0" normalizeH="0" baseline="0" noProof="0" dirty="0" smtClean="0">
                <a:ln>
                  <a:noFill/>
                </a:ln>
                <a:solidFill>
                  <a:srgbClr val="FF6600"/>
                </a:solidFill>
                <a:effectLst/>
                <a:uLnTx/>
                <a:uFillTx/>
                <a:latin typeface="Calibri Light"/>
                <a:ea typeface="+mj-ea"/>
                <a:cs typeface="+mj-cs"/>
              </a:rPr>
              <a:t>Política de Acesso Aberto ao Conhecimento</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pt-BR" sz="4400" b="0" i="0" u="none" strike="noStrike" kern="1200" cap="none" spc="0" normalizeH="0" baseline="0" noProof="0" dirty="0" smtClean="0">
                <a:ln>
                  <a:noFill/>
                </a:ln>
                <a:solidFill>
                  <a:srgbClr val="FF6600"/>
                </a:solidFill>
                <a:effectLst/>
                <a:uLnTx/>
                <a:uFillTx/>
                <a:latin typeface="Calibri Light"/>
                <a:ea typeface="+mj-ea"/>
                <a:cs typeface="+mj-cs"/>
              </a:rPr>
              <a:t/>
            </a:r>
            <a:br>
              <a:rPr kumimoji="0" lang="pt-BR" sz="4400" b="0" i="0" u="none" strike="noStrike" kern="1200" cap="none" spc="0" normalizeH="0" baseline="0" noProof="0" dirty="0" smtClean="0">
                <a:ln>
                  <a:noFill/>
                </a:ln>
                <a:solidFill>
                  <a:srgbClr val="FF6600"/>
                </a:solidFill>
                <a:effectLst/>
                <a:uLnTx/>
                <a:uFillTx/>
                <a:latin typeface="Calibri Light"/>
                <a:ea typeface="+mj-ea"/>
                <a:cs typeface="+mj-cs"/>
              </a:rPr>
            </a:br>
            <a:endParaRPr kumimoji="0" lang="pt-BR" sz="4400" b="0" i="0" u="none" strike="noStrike" kern="1200" cap="none" spc="0" normalizeH="0" baseline="0" noProof="0" dirty="0">
              <a:ln>
                <a:noFill/>
              </a:ln>
              <a:solidFill>
                <a:srgbClr val="FF6600"/>
              </a:solidFill>
              <a:effectLst/>
              <a:uLnTx/>
              <a:uFillTx/>
              <a:latin typeface="Calibri Light"/>
              <a:ea typeface="+mj-ea"/>
              <a:cs typeface="+mj-cs"/>
            </a:endParaRPr>
          </a:p>
        </p:txBody>
      </p:sp>
    </p:spTree>
    <p:extLst>
      <p:ext uri="{BB962C8B-B14F-4D97-AF65-F5344CB8AC3E}">
        <p14:creationId xmlns:p14="http://schemas.microsoft.com/office/powerpoint/2010/main" val="345562577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592687" y="2722431"/>
            <a:ext cx="9122536" cy="2308324"/>
          </a:xfrm>
          <a:prstGeom prst="rect">
            <a:avLst/>
          </a:prstGeom>
        </p:spPr>
        <p:txBody>
          <a:bodyPr wrap="square">
            <a:spAutoFit/>
          </a:bodyPr>
          <a:lstStyle/>
          <a:p>
            <a:r>
              <a:rPr lang="pt-BR" sz="2400" dirty="0"/>
              <a:t>M</a:t>
            </a:r>
            <a:r>
              <a:rPr lang="pt-BR" sz="2400" dirty="0" smtClean="0"/>
              <a:t>omento </a:t>
            </a:r>
            <a:r>
              <a:rPr lang="pt-BR" sz="2400" dirty="0"/>
              <a:t>fundador de novas práticas e de uma nova cultura. As razões pelas quais essa mudança é necessária remetem a todo o ecossistema da ciência e o questionamento sobre sua contribuição para a sustentabilidade dos países e sua capacidade em dar respostas aos grandes desafios para a preservação e qualidade de vida das sociedades e dos povos.</a:t>
            </a:r>
          </a:p>
        </p:txBody>
      </p:sp>
      <p:sp>
        <p:nvSpPr>
          <p:cNvPr id="3" name="Retângulo 2"/>
          <p:cNvSpPr/>
          <p:nvPr/>
        </p:nvSpPr>
        <p:spPr>
          <a:xfrm>
            <a:off x="734095" y="1126910"/>
            <a:ext cx="9131121" cy="461665"/>
          </a:xfrm>
          <a:prstGeom prst="rect">
            <a:avLst/>
          </a:prstGeom>
        </p:spPr>
        <p:txBody>
          <a:bodyPr wrap="square">
            <a:spAutoFit/>
          </a:bodyPr>
          <a:lstStyle/>
          <a:p>
            <a:pPr lvl="1"/>
            <a:r>
              <a:rPr lang="pt-BR" sz="2400" dirty="0" smtClean="0">
                <a:solidFill>
                  <a:schemeClr val="accent2"/>
                </a:solidFill>
              </a:rPr>
              <a:t>Participação cidadã</a:t>
            </a:r>
            <a:endParaRPr lang="pt-BR" sz="2400" dirty="0">
              <a:solidFill>
                <a:schemeClr val="accent2"/>
              </a:solidFill>
            </a:endParaRPr>
          </a:p>
        </p:txBody>
      </p:sp>
      <p:sp>
        <p:nvSpPr>
          <p:cNvPr id="4" name="Retângulo 3"/>
          <p:cNvSpPr/>
          <p:nvPr/>
        </p:nvSpPr>
        <p:spPr>
          <a:xfrm>
            <a:off x="1374785" y="282193"/>
            <a:ext cx="10542501" cy="584775"/>
          </a:xfrm>
          <a:prstGeom prst="rect">
            <a:avLst/>
          </a:prstGeom>
        </p:spPr>
        <p:txBody>
          <a:bodyPr wrap="none">
            <a:spAutoFit/>
          </a:bodyPr>
          <a:lstStyle/>
          <a:p>
            <a:r>
              <a:rPr lang="pt-BR" sz="3200" dirty="0">
                <a:solidFill>
                  <a:schemeClr val="accent2"/>
                </a:solidFill>
              </a:rPr>
              <a:t>Perspectivas em Ciência aberta: questões sobre sua relevância</a:t>
            </a:r>
          </a:p>
        </p:txBody>
      </p:sp>
    </p:spTree>
    <p:extLst>
      <p:ext uri="{BB962C8B-B14F-4D97-AF65-F5344CB8AC3E}">
        <p14:creationId xmlns:p14="http://schemas.microsoft.com/office/powerpoint/2010/main" val="10207514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283594" y="1975456"/>
            <a:ext cx="9122536" cy="3416320"/>
          </a:xfrm>
          <a:prstGeom prst="rect">
            <a:avLst/>
          </a:prstGeom>
        </p:spPr>
        <p:txBody>
          <a:bodyPr wrap="square">
            <a:spAutoFit/>
          </a:bodyPr>
          <a:lstStyle/>
          <a:p>
            <a:r>
              <a:rPr lang="pt-BR" sz="2400" dirty="0" smtClean="0"/>
              <a:t>O </a:t>
            </a:r>
            <a:r>
              <a:rPr lang="pt-BR" sz="2400" dirty="0"/>
              <a:t>Brasil </a:t>
            </a:r>
            <a:r>
              <a:rPr lang="pt-BR" sz="2400" dirty="0" smtClean="0"/>
              <a:t>tem </a:t>
            </a:r>
            <a:r>
              <a:rPr lang="pt-BR" sz="2400" dirty="0"/>
              <a:t>um vácuo legal </a:t>
            </a:r>
            <a:r>
              <a:rPr lang="pt-BR" sz="2400" dirty="0" smtClean="0"/>
              <a:t>e normativo sobre proteção </a:t>
            </a:r>
            <a:r>
              <a:rPr lang="pt-BR" sz="2400" dirty="0"/>
              <a:t>e tratamento de dados </a:t>
            </a:r>
            <a:r>
              <a:rPr lang="pt-BR" sz="2400" dirty="0" smtClean="0"/>
              <a:t>pessoais. Está tramitando na Câmara </a:t>
            </a:r>
            <a:r>
              <a:rPr lang="pt-BR" sz="2400" dirty="0"/>
              <a:t>o Projeto de Lei </a:t>
            </a:r>
            <a:r>
              <a:rPr lang="pt-BR" sz="2400" dirty="0" smtClean="0"/>
              <a:t>5276/2016.</a:t>
            </a:r>
          </a:p>
          <a:p>
            <a:r>
              <a:rPr lang="pt-BR" sz="2400" dirty="0"/>
              <a:t>U</a:t>
            </a:r>
            <a:r>
              <a:rPr lang="pt-BR" sz="2400" dirty="0" smtClean="0"/>
              <a:t>ma </a:t>
            </a:r>
            <a:r>
              <a:rPr lang="pt-BR" sz="2400" dirty="0"/>
              <a:t>questão de outra natureza, bem mais complexa, se </a:t>
            </a:r>
            <a:r>
              <a:rPr lang="pt-BR" sz="2400" dirty="0" smtClean="0"/>
              <a:t>coloca: a </a:t>
            </a:r>
            <a:r>
              <a:rPr lang="pt-BR" sz="2400" dirty="0"/>
              <a:t>necessidade de acesso à base de dados com dados pessoais para que seja possível a vinculação de dados de saúde, em geral mantidas pelos gestores máximos do setor, no caso do Brasil, o Ministério da Saúde, com dados de outra natureza, originados em bases de dados não necessariamente do campo da saúde.</a:t>
            </a:r>
          </a:p>
        </p:txBody>
      </p:sp>
      <p:sp>
        <p:nvSpPr>
          <p:cNvPr id="3" name="Retângulo 2"/>
          <p:cNvSpPr/>
          <p:nvPr/>
        </p:nvSpPr>
        <p:spPr>
          <a:xfrm>
            <a:off x="734095" y="1126910"/>
            <a:ext cx="9131121" cy="461665"/>
          </a:xfrm>
          <a:prstGeom prst="rect">
            <a:avLst/>
          </a:prstGeom>
        </p:spPr>
        <p:txBody>
          <a:bodyPr wrap="square">
            <a:spAutoFit/>
          </a:bodyPr>
          <a:lstStyle/>
          <a:p>
            <a:pPr lvl="1"/>
            <a:r>
              <a:rPr lang="pt-BR" sz="2400" dirty="0" smtClean="0">
                <a:solidFill>
                  <a:schemeClr val="accent2"/>
                </a:solidFill>
              </a:rPr>
              <a:t>Marcos legais</a:t>
            </a:r>
            <a:endParaRPr lang="pt-BR" sz="2400" dirty="0">
              <a:solidFill>
                <a:schemeClr val="accent2"/>
              </a:solidFill>
            </a:endParaRPr>
          </a:p>
        </p:txBody>
      </p:sp>
      <p:sp>
        <p:nvSpPr>
          <p:cNvPr id="4" name="Retângulo 3"/>
          <p:cNvSpPr/>
          <p:nvPr/>
        </p:nvSpPr>
        <p:spPr>
          <a:xfrm>
            <a:off x="1374785" y="282193"/>
            <a:ext cx="10542501" cy="584775"/>
          </a:xfrm>
          <a:prstGeom prst="rect">
            <a:avLst/>
          </a:prstGeom>
        </p:spPr>
        <p:txBody>
          <a:bodyPr wrap="none">
            <a:spAutoFit/>
          </a:bodyPr>
          <a:lstStyle/>
          <a:p>
            <a:r>
              <a:rPr lang="pt-BR" sz="3200" dirty="0">
                <a:solidFill>
                  <a:schemeClr val="accent2"/>
                </a:solidFill>
              </a:rPr>
              <a:t>Perspectivas em Ciência aberta: questões sobre sua relevância</a:t>
            </a:r>
          </a:p>
        </p:txBody>
      </p:sp>
    </p:spTree>
    <p:extLst>
      <p:ext uri="{BB962C8B-B14F-4D97-AF65-F5344CB8AC3E}">
        <p14:creationId xmlns:p14="http://schemas.microsoft.com/office/powerpoint/2010/main" val="8095666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640080" y="1568781"/>
            <a:ext cx="10829107" cy="4247317"/>
          </a:xfrm>
          <a:prstGeom prst="rect">
            <a:avLst/>
          </a:prstGeom>
        </p:spPr>
        <p:txBody>
          <a:bodyPr wrap="square">
            <a:spAutoFit/>
          </a:bodyPr>
          <a:lstStyle/>
          <a:p>
            <a:r>
              <a:rPr lang="pt-BR" dirty="0" smtClean="0"/>
              <a:t>Art. 13 - O Núcleo de Acesso Aberto ao Conhecimento (NAAC) é a instância responsável no âmbito de cada</a:t>
            </a:r>
          </a:p>
          <a:p>
            <a:r>
              <a:rPr lang="pt-BR" dirty="0" smtClean="0"/>
              <a:t>unidade pela coordenação, gestão, operação, participação, promoção e acompanhamento da adesão ao</a:t>
            </a:r>
          </a:p>
          <a:p>
            <a:r>
              <a:rPr lang="pt-BR" dirty="0" smtClean="0"/>
              <a:t>Repositório Institucional Arca. Entre essas ações estão a reunião, a alimentação e o encaminhamento da</a:t>
            </a:r>
          </a:p>
          <a:p>
            <a:r>
              <a:rPr lang="pt-BR" dirty="0" smtClean="0"/>
              <a:t>produção intelectual das unidades. O NAAC deve ser coordenado por uma instância de Direção de cada unidade,</a:t>
            </a:r>
          </a:p>
          <a:p>
            <a:r>
              <a:rPr lang="pt-BR" dirty="0" smtClean="0"/>
              <a:t>de acordo com a especificidade da sua estrutura organizacional (Vice-Diretor de Pesquisa, Ensino,</a:t>
            </a:r>
          </a:p>
          <a:p>
            <a:r>
              <a:rPr lang="pt-BR" dirty="0" smtClean="0"/>
              <a:t>Desenvolvimento Institucional, Desenvolvimento Tecnológico, ou de Informação e Comunicação) e orienta-se</a:t>
            </a:r>
          </a:p>
          <a:p>
            <a:r>
              <a:rPr lang="pt-BR" dirty="0" smtClean="0"/>
              <a:t>que seja garantida em sua composição a participação de um representante da assessoria de pesquisa, da</a:t>
            </a:r>
          </a:p>
          <a:p>
            <a:r>
              <a:rPr lang="pt-BR" dirty="0" smtClean="0"/>
              <a:t>secretaria acadêmica, de profissionais da área de informação (preferencialmente bibliotecário), da biblioteca de</a:t>
            </a:r>
          </a:p>
          <a:p>
            <a:r>
              <a:rPr lang="pt-BR" dirty="0" smtClean="0"/>
              <a:t>referência da unidade, de gestão de documentos ou representação do serviço ou núcleo de gestão de</a:t>
            </a:r>
          </a:p>
          <a:p>
            <a:r>
              <a:rPr lang="pt-BR" dirty="0" smtClean="0"/>
              <a:t>documentos da unidade, quando houver, de tecnologia da informação e uma representação do Núcleo de</a:t>
            </a:r>
          </a:p>
          <a:p>
            <a:r>
              <a:rPr lang="pt-BR" dirty="0" smtClean="0"/>
              <a:t>Inovação Tecnológica (NIT) da unidade, quando houver.</a:t>
            </a:r>
          </a:p>
          <a:p>
            <a:r>
              <a:rPr lang="pt-BR" dirty="0" smtClean="0"/>
              <a:t>§ 1º- É de responsabilidade de cada NAAC garantir a qualidade e a autenticidade dos dados e do material</a:t>
            </a:r>
          </a:p>
          <a:p>
            <a:r>
              <a:rPr lang="pt-BR" dirty="0" smtClean="0"/>
              <a:t>depositados no Repositório Institucional Arca;</a:t>
            </a:r>
          </a:p>
          <a:p>
            <a:r>
              <a:rPr lang="pt-BR" dirty="0" smtClean="0"/>
              <a:t>§ 2º- Caberá ao NAAC a gestão da produção científica em período de embargo;</a:t>
            </a:r>
          </a:p>
          <a:p>
            <a:r>
              <a:rPr lang="pt-BR" dirty="0" smtClean="0"/>
              <a:t>§ 3º- A atuação do NAAC será detalhada no Plano Operativo do Repositório Institucional Arca.</a:t>
            </a:r>
            <a:endParaRPr lang="pt-BR" dirty="0"/>
          </a:p>
        </p:txBody>
      </p:sp>
      <p:sp>
        <p:nvSpPr>
          <p:cNvPr id="3" name="Retângulo 2"/>
          <p:cNvSpPr/>
          <p:nvPr/>
        </p:nvSpPr>
        <p:spPr>
          <a:xfrm>
            <a:off x="2075306" y="501135"/>
            <a:ext cx="7958654" cy="584775"/>
          </a:xfrm>
          <a:prstGeom prst="rect">
            <a:avLst/>
          </a:prstGeom>
        </p:spPr>
        <p:txBody>
          <a:bodyPr wrap="none">
            <a:spAutoFit/>
          </a:bodyPr>
          <a:lstStyle/>
          <a:p>
            <a:r>
              <a:rPr lang="pt-BR" sz="3200" dirty="0" smtClean="0">
                <a:solidFill>
                  <a:schemeClr val="accent2"/>
                </a:solidFill>
              </a:rPr>
              <a:t>Agenda estratégica de AA e o papel dos </a:t>
            </a:r>
            <a:r>
              <a:rPr lang="pt-BR" sz="3200" dirty="0" err="1" smtClean="0">
                <a:solidFill>
                  <a:schemeClr val="accent2"/>
                </a:solidFill>
              </a:rPr>
              <a:t>NAACs</a:t>
            </a:r>
            <a:endParaRPr lang="pt-BR" sz="3200" dirty="0">
              <a:solidFill>
                <a:schemeClr val="accent2"/>
              </a:solidFill>
            </a:endParaRPr>
          </a:p>
        </p:txBody>
      </p:sp>
    </p:spTree>
    <p:extLst>
      <p:ext uri="{BB962C8B-B14F-4D97-AF65-F5344CB8AC3E}">
        <p14:creationId xmlns:p14="http://schemas.microsoft.com/office/powerpoint/2010/main" val="1354053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2075306" y="501135"/>
            <a:ext cx="7958654" cy="584775"/>
          </a:xfrm>
          <a:prstGeom prst="rect">
            <a:avLst/>
          </a:prstGeom>
        </p:spPr>
        <p:txBody>
          <a:bodyPr wrap="none">
            <a:spAutoFit/>
          </a:bodyPr>
          <a:lstStyle/>
          <a:p>
            <a:r>
              <a:rPr lang="pt-BR" sz="3200" dirty="0" smtClean="0">
                <a:solidFill>
                  <a:schemeClr val="accent2"/>
                </a:solidFill>
              </a:rPr>
              <a:t>Agenda estratégica de AA e o papel dos </a:t>
            </a:r>
            <a:r>
              <a:rPr lang="pt-BR" sz="3200" dirty="0" err="1" smtClean="0">
                <a:solidFill>
                  <a:schemeClr val="accent2"/>
                </a:solidFill>
              </a:rPr>
              <a:t>NAACs</a:t>
            </a:r>
            <a:endParaRPr lang="pt-BR" sz="3200" dirty="0">
              <a:solidFill>
                <a:schemeClr val="accent2"/>
              </a:solidFill>
            </a:endParaRPr>
          </a:p>
        </p:txBody>
      </p:sp>
      <p:sp>
        <p:nvSpPr>
          <p:cNvPr id="4" name="CaixaDeTexto 3"/>
          <p:cNvSpPr txBox="1"/>
          <p:nvPr/>
        </p:nvSpPr>
        <p:spPr>
          <a:xfrm>
            <a:off x="868678" y="1345474"/>
            <a:ext cx="9699173" cy="6186309"/>
          </a:xfrm>
          <a:prstGeom prst="rect">
            <a:avLst/>
          </a:prstGeom>
          <a:noFill/>
        </p:spPr>
        <p:txBody>
          <a:bodyPr wrap="square" rtlCol="0">
            <a:spAutoFit/>
          </a:bodyPr>
          <a:lstStyle/>
          <a:p>
            <a:pPr marL="285750" indent="-285750">
              <a:buFont typeface="Arial" panose="020B0604020202020204" pitchFamily="34" charset="0"/>
              <a:buChar char="•"/>
            </a:pPr>
            <a:r>
              <a:rPr lang="pt-BR" sz="2400" dirty="0" smtClean="0"/>
              <a:t>Sensibilização de toda a comunidade científica e de profissionais da sua Unidade - promoção de seminários, debates, vídeos-aula, palestras nos Programas de Pós-graduação</a:t>
            </a:r>
          </a:p>
          <a:p>
            <a:pPr marL="285750" indent="-285750">
              <a:buFont typeface="Arial" panose="020B0604020202020204" pitchFamily="34" charset="0"/>
              <a:buChar char="•"/>
            </a:pPr>
            <a:endParaRPr lang="pt-BR" sz="2400" dirty="0"/>
          </a:p>
          <a:p>
            <a:pPr marL="285750" indent="-285750">
              <a:buFont typeface="Arial" panose="020B0604020202020204" pitchFamily="34" charset="0"/>
              <a:buChar char="•"/>
            </a:pPr>
            <a:r>
              <a:rPr lang="pt-BR" sz="2400" dirty="0" smtClean="0"/>
              <a:t>AA na agenda política da Unidade – participação dos </a:t>
            </a:r>
            <a:r>
              <a:rPr lang="pt-BR" sz="2400" dirty="0" err="1" smtClean="0"/>
              <a:t>Naacs</a:t>
            </a:r>
            <a:r>
              <a:rPr lang="pt-BR" sz="2400" dirty="0" smtClean="0"/>
              <a:t> nos CDs, Câmaras Técnicas </a:t>
            </a:r>
            <a:r>
              <a:rPr lang="pt-BR" sz="2400" dirty="0" err="1" smtClean="0"/>
              <a:t>etc</a:t>
            </a:r>
            <a:endParaRPr lang="pt-BR" sz="2400" dirty="0" smtClean="0"/>
          </a:p>
          <a:p>
            <a:pPr marL="285750" indent="-285750">
              <a:buFont typeface="Arial" panose="020B0604020202020204" pitchFamily="34" charset="0"/>
              <a:buChar char="•"/>
            </a:pPr>
            <a:endParaRPr lang="pt-BR" sz="2400" dirty="0"/>
          </a:p>
          <a:p>
            <a:pPr marL="285750" indent="-285750">
              <a:buFont typeface="Arial" panose="020B0604020202020204" pitchFamily="34" charset="0"/>
              <a:buChar char="•"/>
            </a:pPr>
            <a:r>
              <a:rPr lang="pt-BR" sz="2400" dirty="0" smtClean="0"/>
              <a:t>Estabelecer fluxos para monitoramento permanente da implantação da Política</a:t>
            </a:r>
          </a:p>
          <a:p>
            <a:pPr marL="285750" indent="-285750">
              <a:buFont typeface="Arial" panose="020B0604020202020204" pitchFamily="34" charset="0"/>
              <a:buChar char="•"/>
            </a:pPr>
            <a:endParaRPr lang="pt-BR" sz="2400" dirty="0"/>
          </a:p>
          <a:p>
            <a:pPr marL="285750" indent="-285750">
              <a:buFont typeface="Arial" panose="020B0604020202020204" pitchFamily="34" charset="0"/>
              <a:buChar char="•"/>
            </a:pPr>
            <a:r>
              <a:rPr lang="pt-BR" sz="2400" dirty="0" smtClean="0"/>
              <a:t>Definição de Plano de Trabalho para os próximos 2 anos</a:t>
            </a:r>
          </a:p>
          <a:p>
            <a:pPr marL="285750" indent="-285750">
              <a:buFont typeface="Arial" panose="020B0604020202020204" pitchFamily="34" charset="0"/>
              <a:buChar char="•"/>
            </a:pPr>
            <a:endParaRPr lang="pt-BR" sz="2400" dirty="0"/>
          </a:p>
          <a:p>
            <a:pPr algn="ctr"/>
            <a:r>
              <a:rPr lang="pt-BR" sz="3600" dirty="0" smtClean="0">
                <a:solidFill>
                  <a:schemeClr val="accent2"/>
                </a:solidFill>
              </a:rPr>
              <a:t>Qual a nossa agenda estratégica?</a:t>
            </a:r>
          </a:p>
          <a:p>
            <a:endParaRPr lang="pt-BR" dirty="0"/>
          </a:p>
          <a:p>
            <a:endParaRPr lang="pt-BR" dirty="0" smtClean="0"/>
          </a:p>
          <a:p>
            <a:endParaRPr lang="pt-BR" dirty="0"/>
          </a:p>
          <a:p>
            <a:endParaRPr lang="pt-BR" dirty="0"/>
          </a:p>
        </p:txBody>
      </p:sp>
    </p:spTree>
    <p:extLst>
      <p:ext uri="{BB962C8B-B14F-4D97-AF65-F5344CB8AC3E}">
        <p14:creationId xmlns:p14="http://schemas.microsoft.com/office/powerpoint/2010/main" val="30551287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91440" y="248194"/>
            <a:ext cx="11429999" cy="6635150"/>
          </a:xfrm>
          <a:prstGeom prst="rect">
            <a:avLst/>
          </a:prstGeom>
        </p:spPr>
        <p:txBody>
          <a:bodyPr wrap="square">
            <a:spAutoFit/>
          </a:bodyPr>
          <a:lstStyle/>
          <a:p>
            <a:pPr algn="ctr">
              <a:lnSpc>
                <a:spcPct val="107000"/>
              </a:lnSpc>
              <a:spcAft>
                <a:spcPts val="0"/>
              </a:spcAft>
            </a:pPr>
            <a:r>
              <a:rPr lang="pt-BR" b="1" dirty="0">
                <a:ea typeface="Calibri" panose="020F0502020204030204" pitchFamily="34" charset="0"/>
                <a:cs typeface="Times New Roman" panose="02020603050405020304" pitchFamily="18" charset="0"/>
              </a:rPr>
              <a:t>Para uma visão geral sobre Ciência Aberta</a:t>
            </a:r>
            <a:endParaRPr lang="pt-BR" dirty="0">
              <a:ea typeface="Calibri" panose="020F0502020204030204" pitchFamily="34" charset="0"/>
              <a:cs typeface="Times New Roman" panose="02020603050405020304" pitchFamily="18" charset="0"/>
            </a:endParaRPr>
          </a:p>
          <a:p>
            <a:pPr algn="ctr">
              <a:lnSpc>
                <a:spcPct val="107000"/>
              </a:lnSpc>
              <a:spcAft>
                <a:spcPts val="0"/>
              </a:spcAft>
            </a:pPr>
            <a:r>
              <a:rPr lang="pt-BR" b="1" dirty="0">
                <a:ea typeface="Calibri" panose="020F0502020204030204" pitchFamily="34" charset="0"/>
                <a:cs typeface="Times New Roman" panose="02020603050405020304" pitchFamily="18" charset="0"/>
              </a:rPr>
              <a:t>Lista dos 10 artigos</a:t>
            </a:r>
            <a:endParaRPr lang="pt-BR" dirty="0">
              <a:ea typeface="Calibri" panose="020F0502020204030204" pitchFamily="34" charset="0"/>
              <a:cs typeface="Times New Roman" panose="02020603050405020304" pitchFamily="18" charset="0"/>
            </a:endParaRPr>
          </a:p>
          <a:p>
            <a:pPr algn="just">
              <a:lnSpc>
                <a:spcPct val="107000"/>
              </a:lnSpc>
              <a:spcAft>
                <a:spcPts val="0"/>
              </a:spcAft>
            </a:pPr>
            <a:r>
              <a:rPr lang="pt-BR" b="1" dirty="0">
                <a:ea typeface="Calibri" panose="020F0502020204030204" pitchFamily="34" charset="0"/>
                <a:cs typeface="Times New Roman" panose="02020603050405020304" pitchFamily="18" charset="0"/>
              </a:rPr>
              <a:t> </a:t>
            </a:r>
            <a:endParaRPr lang="pt-BR" dirty="0">
              <a:ea typeface="Calibri" panose="020F0502020204030204" pitchFamily="34" charset="0"/>
              <a:cs typeface="Times New Roman" panose="02020603050405020304" pitchFamily="18" charset="0"/>
            </a:endParaRPr>
          </a:p>
          <a:p>
            <a:pPr algn="just">
              <a:lnSpc>
                <a:spcPct val="107000"/>
              </a:lnSpc>
              <a:spcAft>
                <a:spcPts val="0"/>
              </a:spcAft>
            </a:pPr>
            <a:r>
              <a:rPr lang="pt-BR" b="1" dirty="0">
                <a:ea typeface="Calibri" panose="020F0502020204030204" pitchFamily="34" charset="0"/>
                <a:cs typeface="Times New Roman" panose="02020603050405020304" pitchFamily="18" charset="0"/>
              </a:rPr>
              <a:t> </a:t>
            </a:r>
            <a:r>
              <a:rPr lang="pt-BR" dirty="0" smtClean="0">
                <a:ea typeface="Calibri" panose="020F0502020204030204" pitchFamily="34" charset="0"/>
                <a:cs typeface="Times New Roman" panose="02020603050405020304" pitchFamily="18" charset="0"/>
              </a:rPr>
              <a:t>1</a:t>
            </a:r>
            <a:r>
              <a:rPr lang="pt-BR" dirty="0">
                <a:ea typeface="Calibri" panose="020F0502020204030204" pitchFamily="34" charset="0"/>
                <a:cs typeface="Times New Roman" panose="02020603050405020304" pitchFamily="18" charset="0"/>
              </a:rPr>
              <a:t>. </a:t>
            </a:r>
            <a:r>
              <a:rPr lang="pt-BR" dirty="0" smtClean="0">
                <a:ea typeface="Calibri" panose="020F0502020204030204" pitchFamily="34" charset="0"/>
                <a:cs typeface="Times New Roman" panose="02020603050405020304" pitchFamily="18" charset="0"/>
              </a:rPr>
              <a:t>OECD</a:t>
            </a:r>
            <a:r>
              <a:rPr lang="pt-BR"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Oecd</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principles</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and</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guidelines</a:t>
            </a:r>
            <a:r>
              <a:rPr lang="pt-BR" b="1" dirty="0">
                <a:ea typeface="Calibri" panose="020F0502020204030204" pitchFamily="34" charset="0"/>
                <a:cs typeface="Times New Roman" panose="02020603050405020304" pitchFamily="18" charset="0"/>
              </a:rPr>
              <a:t> for </a:t>
            </a:r>
            <a:r>
              <a:rPr lang="pt-BR" b="1" dirty="0" err="1">
                <a:ea typeface="Calibri" panose="020F0502020204030204" pitchFamily="34" charset="0"/>
                <a:cs typeface="Times New Roman" panose="02020603050405020304" pitchFamily="18" charset="0"/>
              </a:rPr>
              <a:t>access</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to</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research</a:t>
            </a:r>
            <a:r>
              <a:rPr lang="pt-BR" b="1" dirty="0">
                <a:ea typeface="Calibri" panose="020F0502020204030204" pitchFamily="34" charset="0"/>
                <a:cs typeface="Times New Roman" panose="02020603050405020304" pitchFamily="18" charset="0"/>
              </a:rPr>
              <a:t> data </a:t>
            </a:r>
            <a:r>
              <a:rPr lang="pt-BR" b="1" dirty="0" err="1">
                <a:ea typeface="Calibri" panose="020F0502020204030204" pitchFamily="34" charset="0"/>
                <a:cs typeface="Times New Roman" panose="02020603050405020304" pitchFamily="18" charset="0"/>
              </a:rPr>
              <a:t>from</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public</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funding</a:t>
            </a:r>
            <a:r>
              <a:rPr lang="pt-BR" b="1" dirty="0">
                <a:ea typeface="Calibri" panose="020F0502020204030204" pitchFamily="34" charset="0"/>
                <a:cs typeface="Times New Roman" panose="02020603050405020304" pitchFamily="18" charset="0"/>
              </a:rPr>
              <a:t>.</a:t>
            </a:r>
            <a:r>
              <a:rPr lang="pt-BR" dirty="0">
                <a:ea typeface="Calibri" panose="020F0502020204030204" pitchFamily="34" charset="0"/>
                <a:cs typeface="Times New Roman" panose="02020603050405020304" pitchFamily="18" charset="0"/>
              </a:rPr>
              <a:t> Paris: </a:t>
            </a:r>
            <a:r>
              <a:rPr lang="pt-BR" dirty="0" err="1">
                <a:ea typeface="Calibri" panose="020F0502020204030204" pitchFamily="34" charset="0"/>
                <a:cs typeface="Times New Roman" panose="02020603050405020304" pitchFamily="18" charset="0"/>
              </a:rPr>
              <a:t>Organization</a:t>
            </a:r>
            <a:r>
              <a:rPr lang="pt-BR" dirty="0">
                <a:ea typeface="Calibri" panose="020F0502020204030204" pitchFamily="34" charset="0"/>
                <a:cs typeface="Times New Roman" panose="02020603050405020304" pitchFamily="18" charset="0"/>
              </a:rPr>
              <a:t> for </a:t>
            </a:r>
            <a:r>
              <a:rPr lang="pt-BR" dirty="0" err="1">
                <a:ea typeface="Calibri" panose="020F0502020204030204" pitchFamily="34" charset="0"/>
                <a:cs typeface="Times New Roman" panose="02020603050405020304" pitchFamily="18" charset="0"/>
              </a:rPr>
              <a:t>Economic</a:t>
            </a:r>
            <a:r>
              <a:rPr lang="pt-BR" dirty="0">
                <a:ea typeface="Calibri" panose="020F0502020204030204" pitchFamily="34" charset="0"/>
                <a:cs typeface="Times New Roman" panose="02020603050405020304" pitchFamily="18" charset="0"/>
              </a:rPr>
              <a:t> </a:t>
            </a:r>
            <a:r>
              <a:rPr lang="pt-BR" dirty="0" err="1">
                <a:ea typeface="Calibri" panose="020F0502020204030204" pitchFamily="34" charset="0"/>
                <a:cs typeface="Times New Roman" panose="02020603050405020304" pitchFamily="18" charset="0"/>
              </a:rPr>
              <a:t>Co-operation</a:t>
            </a:r>
            <a:r>
              <a:rPr lang="pt-BR" dirty="0">
                <a:ea typeface="Calibri" panose="020F0502020204030204" pitchFamily="34" charset="0"/>
                <a:cs typeface="Times New Roman" panose="02020603050405020304" pitchFamily="18" charset="0"/>
              </a:rPr>
              <a:t> </a:t>
            </a:r>
            <a:r>
              <a:rPr lang="pt-BR" dirty="0" err="1">
                <a:ea typeface="Calibri" panose="020F0502020204030204" pitchFamily="34" charset="0"/>
                <a:cs typeface="Times New Roman" panose="02020603050405020304" pitchFamily="18" charset="0"/>
              </a:rPr>
              <a:t>and</a:t>
            </a:r>
            <a:r>
              <a:rPr lang="pt-BR" dirty="0">
                <a:ea typeface="Calibri" panose="020F0502020204030204" pitchFamily="34" charset="0"/>
                <a:cs typeface="Times New Roman" panose="02020603050405020304" pitchFamily="18" charset="0"/>
              </a:rPr>
              <a:t> </a:t>
            </a:r>
            <a:r>
              <a:rPr lang="pt-BR" dirty="0" err="1">
                <a:ea typeface="Calibri" panose="020F0502020204030204" pitchFamily="34" charset="0"/>
                <a:cs typeface="Times New Roman" panose="02020603050405020304" pitchFamily="18" charset="0"/>
              </a:rPr>
              <a:t>Development</a:t>
            </a:r>
            <a:r>
              <a:rPr lang="pt-BR" dirty="0">
                <a:ea typeface="Calibri" panose="020F0502020204030204" pitchFamily="34" charset="0"/>
                <a:cs typeface="Times New Roman" panose="02020603050405020304" pitchFamily="18" charset="0"/>
              </a:rPr>
              <a:t>, 2007. Paris: </a:t>
            </a:r>
            <a:r>
              <a:rPr lang="pt-BR" dirty="0" err="1">
                <a:ea typeface="Calibri" panose="020F0502020204030204" pitchFamily="34" charset="0"/>
                <a:cs typeface="Times New Roman" panose="02020603050405020304" pitchFamily="18" charset="0"/>
              </a:rPr>
              <a:t>Organization</a:t>
            </a:r>
            <a:r>
              <a:rPr lang="pt-BR" dirty="0">
                <a:ea typeface="Calibri" panose="020F0502020204030204" pitchFamily="34" charset="0"/>
                <a:cs typeface="Times New Roman" panose="02020603050405020304" pitchFamily="18" charset="0"/>
              </a:rPr>
              <a:t> for </a:t>
            </a:r>
            <a:r>
              <a:rPr lang="pt-BR" dirty="0" err="1">
                <a:ea typeface="Calibri" panose="020F0502020204030204" pitchFamily="34" charset="0"/>
                <a:cs typeface="Times New Roman" panose="02020603050405020304" pitchFamily="18" charset="0"/>
              </a:rPr>
              <a:t>Economic</a:t>
            </a:r>
            <a:r>
              <a:rPr lang="pt-BR" dirty="0">
                <a:ea typeface="Calibri" panose="020F0502020204030204" pitchFamily="34" charset="0"/>
                <a:cs typeface="Times New Roman" panose="02020603050405020304" pitchFamily="18" charset="0"/>
              </a:rPr>
              <a:t> </a:t>
            </a:r>
            <a:r>
              <a:rPr lang="pt-BR" dirty="0" err="1">
                <a:ea typeface="Calibri" panose="020F0502020204030204" pitchFamily="34" charset="0"/>
                <a:cs typeface="Times New Roman" panose="02020603050405020304" pitchFamily="18" charset="0"/>
              </a:rPr>
              <a:t>Co-operation</a:t>
            </a:r>
            <a:r>
              <a:rPr lang="pt-BR" dirty="0">
                <a:ea typeface="Calibri" panose="020F0502020204030204" pitchFamily="34" charset="0"/>
                <a:cs typeface="Times New Roman" panose="02020603050405020304" pitchFamily="18" charset="0"/>
              </a:rPr>
              <a:t> </a:t>
            </a:r>
            <a:r>
              <a:rPr lang="pt-BR" dirty="0" err="1">
                <a:ea typeface="Calibri" panose="020F0502020204030204" pitchFamily="34" charset="0"/>
                <a:cs typeface="Times New Roman" panose="02020603050405020304" pitchFamily="18" charset="0"/>
              </a:rPr>
              <a:t>and</a:t>
            </a:r>
            <a:r>
              <a:rPr lang="pt-BR" dirty="0">
                <a:ea typeface="Calibri" panose="020F0502020204030204" pitchFamily="34" charset="0"/>
                <a:cs typeface="Times New Roman" panose="02020603050405020304" pitchFamily="18" charset="0"/>
              </a:rPr>
              <a:t> </a:t>
            </a:r>
            <a:r>
              <a:rPr lang="pt-BR" dirty="0" err="1">
                <a:ea typeface="Calibri" panose="020F0502020204030204" pitchFamily="34" charset="0"/>
                <a:cs typeface="Times New Roman" panose="02020603050405020304" pitchFamily="18" charset="0"/>
              </a:rPr>
              <a:t>Development</a:t>
            </a:r>
            <a:r>
              <a:rPr lang="pt-BR" dirty="0">
                <a:ea typeface="Calibri" panose="020F0502020204030204" pitchFamily="34" charset="0"/>
                <a:cs typeface="Times New Roman" panose="02020603050405020304" pitchFamily="18" charset="0"/>
              </a:rPr>
              <a:t>, 2007</a:t>
            </a:r>
            <a:r>
              <a:rPr lang="pt-BR" dirty="0" smtClean="0">
                <a:ea typeface="Calibri" panose="020F0502020204030204" pitchFamily="34" charset="0"/>
                <a:cs typeface="Times New Roman" panose="02020603050405020304" pitchFamily="18" charset="0"/>
              </a:rPr>
              <a:t>. </a:t>
            </a:r>
            <a:r>
              <a:rPr lang="en-GB" u="sng" dirty="0" smtClean="0">
                <a:solidFill>
                  <a:srgbClr val="0000FF"/>
                </a:solidFill>
                <a:ea typeface="Times New Roman" panose="02020603050405020304" pitchFamily="18" charset="0"/>
                <a:cs typeface="Times New Roman" panose="02020603050405020304" pitchFamily="18" charset="0"/>
                <a:hlinkClick r:id="rId2"/>
              </a:rPr>
              <a:t>https</a:t>
            </a:r>
            <a:r>
              <a:rPr lang="en-GB" u="sng" dirty="0">
                <a:solidFill>
                  <a:srgbClr val="0000FF"/>
                </a:solidFill>
                <a:ea typeface="Times New Roman" panose="02020603050405020304" pitchFamily="18" charset="0"/>
                <a:cs typeface="Times New Roman" panose="02020603050405020304" pitchFamily="18" charset="0"/>
                <a:hlinkClick r:id="rId2"/>
              </a:rPr>
              <a:t>://</a:t>
            </a:r>
            <a:r>
              <a:rPr lang="en-GB" u="sng" dirty="0" smtClean="0">
                <a:solidFill>
                  <a:srgbClr val="0000FF"/>
                </a:solidFill>
                <a:ea typeface="Times New Roman" panose="02020603050405020304" pitchFamily="18" charset="0"/>
                <a:cs typeface="Times New Roman" panose="02020603050405020304" pitchFamily="18" charset="0"/>
                <a:hlinkClick r:id="rId2"/>
              </a:rPr>
              <a:t>www.oecd.org/sti/sci-tech/38500813.pdf</a:t>
            </a:r>
            <a:endParaRPr lang="en-GB" u="sng" dirty="0" smtClean="0">
              <a:solidFill>
                <a:srgbClr val="0000FF"/>
              </a:solidFill>
              <a:ea typeface="Times New Roman" panose="02020603050405020304" pitchFamily="18" charset="0"/>
              <a:cs typeface="Times New Roman" panose="02020603050405020304" pitchFamily="18" charset="0"/>
            </a:endParaRPr>
          </a:p>
          <a:p>
            <a:pPr algn="just">
              <a:lnSpc>
                <a:spcPct val="107000"/>
              </a:lnSpc>
              <a:spcAft>
                <a:spcPts val="0"/>
              </a:spcAft>
            </a:pPr>
            <a:endParaRPr lang="pt-BR" dirty="0">
              <a:ea typeface="Calibri" panose="020F0502020204030204" pitchFamily="34" charset="0"/>
              <a:cs typeface="Times New Roman" panose="02020603050405020304" pitchFamily="18" charset="0"/>
            </a:endParaRPr>
          </a:p>
          <a:p>
            <a:pPr algn="just">
              <a:lnSpc>
                <a:spcPct val="107000"/>
              </a:lnSpc>
              <a:spcAft>
                <a:spcPts val="800"/>
              </a:spcAft>
            </a:pPr>
            <a:r>
              <a:rPr lang="en-GB" b="1" dirty="0">
                <a:ea typeface="Times New Roman" panose="02020603050405020304" pitchFamily="18" charset="0"/>
                <a:cs typeface="Times New Roman" panose="02020603050405020304" pitchFamily="18" charset="0"/>
              </a:rPr>
              <a:t> </a:t>
            </a:r>
            <a:r>
              <a:rPr lang="pt-BR" dirty="0" smtClean="0">
                <a:ea typeface="Calibri" panose="020F0502020204030204" pitchFamily="34" charset="0"/>
                <a:cs typeface="Times New Roman" panose="02020603050405020304" pitchFamily="18" charset="0"/>
              </a:rPr>
              <a:t>2</a:t>
            </a:r>
            <a:r>
              <a:rPr lang="pt-BR" dirty="0">
                <a:ea typeface="Calibri" panose="020F0502020204030204" pitchFamily="34" charset="0"/>
                <a:cs typeface="Times New Roman" panose="02020603050405020304" pitchFamily="18" charset="0"/>
              </a:rPr>
              <a:t>. </a:t>
            </a:r>
            <a:r>
              <a:rPr lang="pt-BR" dirty="0" smtClean="0">
                <a:ea typeface="Calibri" panose="020F0502020204030204" pitchFamily="34" charset="0"/>
                <a:cs typeface="Times New Roman" panose="02020603050405020304" pitchFamily="18" charset="0"/>
              </a:rPr>
              <a:t>EUROPEAN </a:t>
            </a:r>
            <a:r>
              <a:rPr lang="pt-BR" dirty="0">
                <a:ea typeface="Calibri" panose="020F0502020204030204" pitchFamily="34" charset="0"/>
                <a:cs typeface="Times New Roman" panose="02020603050405020304" pitchFamily="18" charset="0"/>
              </a:rPr>
              <a:t>COMMISSION,  </a:t>
            </a:r>
            <a:r>
              <a:rPr lang="pt-BR" b="1" dirty="0" err="1">
                <a:ea typeface="Calibri" panose="020F0502020204030204" pitchFamily="34" charset="0"/>
                <a:cs typeface="Times New Roman" panose="02020603050405020304" pitchFamily="18" charset="0"/>
              </a:rPr>
              <a:t>Guidelines</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on</a:t>
            </a:r>
            <a:r>
              <a:rPr lang="pt-BR" b="1" dirty="0">
                <a:ea typeface="Calibri" panose="020F0502020204030204" pitchFamily="34" charset="0"/>
                <a:cs typeface="Times New Roman" panose="02020603050405020304" pitchFamily="18" charset="0"/>
              </a:rPr>
              <a:t> open </a:t>
            </a:r>
            <a:r>
              <a:rPr lang="pt-BR" b="1" dirty="0" err="1">
                <a:ea typeface="Calibri" panose="020F0502020204030204" pitchFamily="34" charset="0"/>
                <a:cs typeface="Times New Roman" panose="02020603050405020304" pitchFamily="18" charset="0"/>
              </a:rPr>
              <a:t>access</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to</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scientific</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publications</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and</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research</a:t>
            </a:r>
            <a:r>
              <a:rPr lang="pt-BR" b="1" dirty="0">
                <a:ea typeface="Calibri" panose="020F0502020204030204" pitchFamily="34" charset="0"/>
                <a:cs typeface="Times New Roman" panose="02020603050405020304" pitchFamily="18" charset="0"/>
              </a:rPr>
              <a:t> data in </a:t>
            </a:r>
            <a:r>
              <a:rPr lang="pt-BR" b="1" dirty="0" err="1">
                <a:ea typeface="Calibri" panose="020F0502020204030204" pitchFamily="34" charset="0"/>
                <a:cs typeface="Times New Roman" panose="02020603050405020304" pitchFamily="18" charset="0"/>
              </a:rPr>
              <a:t>Horizon</a:t>
            </a:r>
            <a:r>
              <a:rPr lang="pt-BR" b="1" dirty="0">
                <a:ea typeface="Calibri" panose="020F0502020204030204" pitchFamily="34" charset="0"/>
                <a:cs typeface="Times New Roman" panose="02020603050405020304" pitchFamily="18" charset="0"/>
              </a:rPr>
              <a:t> 2020</a:t>
            </a:r>
            <a:r>
              <a:rPr lang="pt-BR" dirty="0">
                <a:ea typeface="Calibri" panose="020F0502020204030204" pitchFamily="34" charset="0"/>
                <a:cs typeface="Times New Roman" panose="02020603050405020304" pitchFamily="18" charset="0"/>
              </a:rPr>
              <a:t>. [</a:t>
            </a:r>
            <a:r>
              <a:rPr lang="pt-BR" dirty="0" err="1">
                <a:ea typeface="Calibri" panose="020F0502020204030204" pitchFamily="34" charset="0"/>
                <a:cs typeface="Times New Roman" panose="02020603050405020304" pitchFamily="18" charset="0"/>
              </a:rPr>
              <a:t>S.l</a:t>
            </a:r>
            <a:r>
              <a:rPr lang="pt-BR" dirty="0">
                <a:ea typeface="Calibri" panose="020F0502020204030204" pitchFamily="34" charset="0"/>
                <a:cs typeface="Times New Roman" panose="02020603050405020304" pitchFamily="18" charset="0"/>
              </a:rPr>
              <a:t>.], 2014</a:t>
            </a:r>
            <a:r>
              <a:rPr lang="pt-BR" dirty="0" smtClean="0">
                <a:ea typeface="Calibri" panose="020F0502020204030204" pitchFamily="34" charset="0"/>
                <a:cs typeface="Times New Roman" panose="02020603050405020304" pitchFamily="18" charset="0"/>
              </a:rPr>
              <a:t>. </a:t>
            </a:r>
            <a:r>
              <a:rPr lang="en-US" u="sng" dirty="0" smtClean="0">
                <a:solidFill>
                  <a:srgbClr val="0000FF"/>
                </a:solidFill>
                <a:ea typeface="Calibri" panose="020F0502020204030204" pitchFamily="34" charset="0"/>
                <a:cs typeface="Times New Roman" panose="02020603050405020304" pitchFamily="18" charset="0"/>
                <a:hlinkClick r:id="rId3"/>
              </a:rPr>
              <a:t>https</a:t>
            </a:r>
            <a:r>
              <a:rPr lang="en-US" u="sng" dirty="0">
                <a:solidFill>
                  <a:srgbClr val="0000FF"/>
                </a:solidFill>
                <a:ea typeface="Calibri" panose="020F0502020204030204" pitchFamily="34" charset="0"/>
                <a:cs typeface="Times New Roman" panose="02020603050405020304" pitchFamily="18" charset="0"/>
                <a:hlinkClick r:id="rId3"/>
              </a:rPr>
              <a:t>://</a:t>
            </a:r>
            <a:r>
              <a:rPr lang="en-US" u="sng" dirty="0" smtClean="0">
                <a:solidFill>
                  <a:srgbClr val="0000FF"/>
                </a:solidFill>
                <a:ea typeface="Calibri" panose="020F0502020204030204" pitchFamily="34" charset="0"/>
                <a:cs typeface="Times New Roman" panose="02020603050405020304" pitchFamily="18" charset="0"/>
                <a:hlinkClick r:id="rId3"/>
              </a:rPr>
              <a:t>www.openaire.eu/guidelines-on-open-access-to-scientific-publications-and-research-data-in-horizon-2020</a:t>
            </a:r>
            <a:endParaRPr lang="en-US" u="sng" dirty="0" smtClean="0">
              <a:solidFill>
                <a:srgbClr val="0000FF"/>
              </a:solidFill>
              <a:ea typeface="Calibri" panose="020F0502020204030204" pitchFamily="34" charset="0"/>
              <a:cs typeface="Times New Roman" panose="02020603050405020304" pitchFamily="18" charset="0"/>
            </a:endParaRPr>
          </a:p>
          <a:p>
            <a:pPr algn="just">
              <a:lnSpc>
                <a:spcPct val="107000"/>
              </a:lnSpc>
              <a:spcAft>
                <a:spcPts val="800"/>
              </a:spcAft>
            </a:pPr>
            <a:endParaRPr lang="pt-BR" dirty="0">
              <a:ea typeface="Calibri" panose="020F0502020204030204" pitchFamily="34" charset="0"/>
              <a:cs typeface="Times New Roman" panose="02020603050405020304" pitchFamily="18" charset="0"/>
            </a:endParaRPr>
          </a:p>
          <a:p>
            <a:pPr algn="just">
              <a:lnSpc>
                <a:spcPct val="107000"/>
              </a:lnSpc>
              <a:spcAft>
                <a:spcPts val="800"/>
              </a:spcAft>
            </a:pPr>
            <a:r>
              <a:rPr lang="pt-BR" dirty="0" smtClean="0">
                <a:ea typeface="Calibri" panose="020F0502020204030204" pitchFamily="34" charset="0"/>
                <a:cs typeface="Times New Roman" panose="02020603050405020304" pitchFamily="18" charset="0"/>
              </a:rPr>
              <a:t>3.EUROPEAN </a:t>
            </a:r>
            <a:r>
              <a:rPr lang="pt-BR" dirty="0">
                <a:ea typeface="Calibri" panose="020F0502020204030204" pitchFamily="34" charset="0"/>
                <a:cs typeface="Times New Roman" panose="02020603050405020304" pitchFamily="18" charset="0"/>
              </a:rPr>
              <a:t>COMMISSION, </a:t>
            </a:r>
            <a:r>
              <a:rPr lang="pt-BR" b="1" dirty="0" err="1">
                <a:ea typeface="Calibri" panose="020F0502020204030204" pitchFamily="34" charset="0"/>
                <a:cs typeface="Times New Roman" panose="02020603050405020304" pitchFamily="18" charset="0"/>
              </a:rPr>
              <a:t>Realising</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the</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European</a:t>
            </a:r>
            <a:r>
              <a:rPr lang="pt-BR" b="1" dirty="0">
                <a:ea typeface="Calibri" panose="020F0502020204030204" pitchFamily="34" charset="0"/>
                <a:cs typeface="Times New Roman" panose="02020603050405020304" pitchFamily="18" charset="0"/>
              </a:rPr>
              <a:t> Open Science </a:t>
            </a:r>
            <a:r>
              <a:rPr lang="pt-BR" b="1" dirty="0" err="1">
                <a:ea typeface="Calibri" panose="020F0502020204030204" pitchFamily="34" charset="0"/>
                <a:cs typeface="Times New Roman" panose="02020603050405020304" pitchFamily="18" charset="0"/>
              </a:rPr>
              <a:t>Cloud</a:t>
            </a:r>
            <a:r>
              <a:rPr lang="pt-BR" dirty="0">
                <a:ea typeface="Calibri" panose="020F0502020204030204" pitchFamily="34" charset="0"/>
                <a:cs typeface="Times New Roman" panose="02020603050405020304" pitchFamily="18" charset="0"/>
              </a:rPr>
              <a:t>, 2016</a:t>
            </a:r>
            <a:r>
              <a:rPr lang="pt-BR" dirty="0" smtClean="0">
                <a:ea typeface="Calibri" panose="020F0502020204030204" pitchFamily="34" charset="0"/>
                <a:cs typeface="Times New Roman" panose="02020603050405020304" pitchFamily="18" charset="0"/>
              </a:rPr>
              <a:t>. </a:t>
            </a:r>
            <a:r>
              <a:rPr lang="en-US" u="sng" dirty="0" smtClean="0">
                <a:solidFill>
                  <a:srgbClr val="0000FF"/>
                </a:solidFill>
                <a:ea typeface="Calibri" panose="020F0502020204030204" pitchFamily="34" charset="0"/>
                <a:cs typeface="Times New Roman" panose="02020603050405020304" pitchFamily="18" charset="0"/>
                <a:hlinkClick r:id="rId4"/>
              </a:rPr>
              <a:t>https</a:t>
            </a:r>
            <a:r>
              <a:rPr lang="en-US" u="sng" dirty="0">
                <a:solidFill>
                  <a:srgbClr val="0000FF"/>
                </a:solidFill>
                <a:ea typeface="Calibri" panose="020F0502020204030204" pitchFamily="34" charset="0"/>
                <a:cs typeface="Times New Roman" panose="02020603050405020304" pitchFamily="18" charset="0"/>
                <a:hlinkClick r:id="rId4"/>
              </a:rPr>
              <a:t>://</a:t>
            </a:r>
            <a:r>
              <a:rPr lang="en-US" u="sng" dirty="0" smtClean="0">
                <a:solidFill>
                  <a:srgbClr val="0000FF"/>
                </a:solidFill>
                <a:ea typeface="Calibri" panose="020F0502020204030204" pitchFamily="34" charset="0"/>
                <a:cs typeface="Times New Roman" panose="02020603050405020304" pitchFamily="18" charset="0"/>
                <a:hlinkClick r:id="rId4"/>
              </a:rPr>
              <a:t>ec.europa.eu/research/openscience/pdf/realising_the_european_open_science_cloud_2016.pdf#view=fit&amp;pagemode=none</a:t>
            </a:r>
            <a:endParaRPr lang="en-US" u="sng" dirty="0" smtClean="0">
              <a:solidFill>
                <a:srgbClr val="0000FF"/>
              </a:solidFill>
              <a:ea typeface="Calibri" panose="020F0502020204030204" pitchFamily="34" charset="0"/>
              <a:cs typeface="Times New Roman" panose="02020603050405020304" pitchFamily="18" charset="0"/>
            </a:endParaRPr>
          </a:p>
          <a:p>
            <a:pPr algn="just">
              <a:lnSpc>
                <a:spcPct val="107000"/>
              </a:lnSpc>
              <a:spcAft>
                <a:spcPts val="800"/>
              </a:spcAft>
            </a:pPr>
            <a:endParaRPr lang="pt-BR" dirty="0">
              <a:ea typeface="Calibri" panose="020F0502020204030204" pitchFamily="34" charset="0"/>
              <a:cs typeface="Times New Roman" panose="02020603050405020304" pitchFamily="18" charset="0"/>
            </a:endParaRPr>
          </a:p>
          <a:p>
            <a:pPr algn="just">
              <a:lnSpc>
                <a:spcPct val="107000"/>
              </a:lnSpc>
              <a:spcAft>
                <a:spcPts val="800"/>
              </a:spcAft>
            </a:pPr>
            <a:r>
              <a:rPr lang="pt-BR" dirty="0">
                <a:ea typeface="Calibri" panose="020F0502020204030204" pitchFamily="34" charset="0"/>
                <a:cs typeface="Times New Roman" panose="02020603050405020304" pitchFamily="18" charset="0"/>
              </a:rPr>
              <a:t> </a:t>
            </a:r>
            <a:r>
              <a:rPr lang="pt-BR" dirty="0" smtClean="0">
                <a:ea typeface="Calibri" panose="020F0502020204030204" pitchFamily="34" charset="0"/>
                <a:cs typeface="Times New Roman" panose="02020603050405020304" pitchFamily="18" charset="0"/>
              </a:rPr>
              <a:t>4.WILKINSON</a:t>
            </a:r>
            <a:r>
              <a:rPr lang="pt-BR" dirty="0">
                <a:ea typeface="Calibri" panose="020F0502020204030204" pitchFamily="34" charset="0"/>
                <a:cs typeface="Times New Roman" panose="02020603050405020304" pitchFamily="18" charset="0"/>
              </a:rPr>
              <a:t>, M. D. et al. </a:t>
            </a:r>
            <a:r>
              <a:rPr lang="pt-BR" b="1" dirty="0">
                <a:ea typeface="Calibri" panose="020F0502020204030204" pitchFamily="34" charset="0"/>
                <a:cs typeface="Times New Roman" panose="02020603050405020304" pitchFamily="18" charset="0"/>
              </a:rPr>
              <a:t>The FAIR </a:t>
            </a:r>
            <a:r>
              <a:rPr lang="pt-BR" b="1" dirty="0" err="1">
                <a:ea typeface="Calibri" panose="020F0502020204030204" pitchFamily="34" charset="0"/>
                <a:cs typeface="Times New Roman" panose="02020603050405020304" pitchFamily="18" charset="0"/>
              </a:rPr>
              <a:t>Guiding</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Principles</a:t>
            </a:r>
            <a:r>
              <a:rPr lang="pt-BR" b="1" dirty="0">
                <a:ea typeface="Calibri" panose="020F0502020204030204" pitchFamily="34" charset="0"/>
                <a:cs typeface="Times New Roman" panose="02020603050405020304" pitchFamily="18" charset="0"/>
              </a:rPr>
              <a:t> for </a:t>
            </a:r>
            <a:r>
              <a:rPr lang="pt-BR" b="1" dirty="0" err="1">
                <a:ea typeface="Calibri" panose="020F0502020204030204" pitchFamily="34" charset="0"/>
                <a:cs typeface="Times New Roman" panose="02020603050405020304" pitchFamily="18" charset="0"/>
              </a:rPr>
              <a:t>scientific</a:t>
            </a:r>
            <a:r>
              <a:rPr lang="pt-BR" b="1" dirty="0">
                <a:ea typeface="Calibri" panose="020F0502020204030204" pitchFamily="34" charset="0"/>
                <a:cs typeface="Times New Roman" panose="02020603050405020304" pitchFamily="18" charset="0"/>
              </a:rPr>
              <a:t> data management </a:t>
            </a:r>
            <a:r>
              <a:rPr lang="pt-BR" b="1" dirty="0" err="1">
                <a:ea typeface="Calibri" panose="020F0502020204030204" pitchFamily="34" charset="0"/>
                <a:cs typeface="Times New Roman" panose="02020603050405020304" pitchFamily="18" charset="0"/>
              </a:rPr>
              <a:t>and</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stewardship</a:t>
            </a:r>
            <a:r>
              <a:rPr lang="pt-BR" dirty="0">
                <a:ea typeface="Calibri" panose="020F0502020204030204" pitchFamily="34" charset="0"/>
                <a:cs typeface="Times New Roman" panose="02020603050405020304" pitchFamily="18" charset="0"/>
              </a:rPr>
              <a:t>. </a:t>
            </a:r>
            <a:r>
              <a:rPr lang="pt-BR" dirty="0" err="1">
                <a:ea typeface="Calibri" panose="020F0502020204030204" pitchFamily="34" charset="0"/>
                <a:cs typeface="Times New Roman" panose="02020603050405020304" pitchFamily="18" charset="0"/>
              </a:rPr>
              <a:t>Sci</a:t>
            </a:r>
            <a:r>
              <a:rPr lang="pt-BR" dirty="0">
                <a:ea typeface="Calibri" panose="020F0502020204030204" pitchFamily="34" charset="0"/>
                <a:cs typeface="Times New Roman" panose="02020603050405020304" pitchFamily="18" charset="0"/>
              </a:rPr>
              <a:t>. Data3:160018 </a:t>
            </a:r>
            <a:r>
              <a:rPr lang="pt-BR" dirty="0" err="1">
                <a:ea typeface="Calibri" panose="020F0502020204030204" pitchFamily="34" charset="0"/>
                <a:cs typeface="Times New Roman" panose="02020603050405020304" pitchFamily="18" charset="0"/>
              </a:rPr>
              <a:t>doi</a:t>
            </a:r>
            <a:r>
              <a:rPr lang="pt-BR" dirty="0">
                <a:ea typeface="Calibri" panose="020F0502020204030204" pitchFamily="34" charset="0"/>
                <a:cs typeface="Times New Roman" panose="02020603050405020304" pitchFamily="18" charset="0"/>
              </a:rPr>
              <a:t>: 10.1038/sdata.2016.18 (2016</a:t>
            </a:r>
            <a:r>
              <a:rPr lang="pt-BR" dirty="0" smtClean="0">
                <a:ea typeface="Calibri" panose="020F0502020204030204" pitchFamily="34" charset="0"/>
                <a:cs typeface="Times New Roman" panose="02020603050405020304" pitchFamily="18" charset="0"/>
              </a:rPr>
              <a:t>). </a:t>
            </a:r>
            <a:r>
              <a:rPr lang="en-US" u="sng" dirty="0" smtClean="0">
                <a:solidFill>
                  <a:srgbClr val="0000FF"/>
                </a:solidFill>
                <a:ea typeface="Calibri" panose="020F0502020204030204" pitchFamily="34" charset="0"/>
                <a:cs typeface="Times New Roman" panose="02020603050405020304" pitchFamily="18" charset="0"/>
                <a:hlinkClick r:id="rId5"/>
              </a:rPr>
              <a:t>https</a:t>
            </a:r>
            <a:r>
              <a:rPr lang="en-US" u="sng" dirty="0">
                <a:solidFill>
                  <a:srgbClr val="0000FF"/>
                </a:solidFill>
                <a:ea typeface="Calibri" panose="020F0502020204030204" pitchFamily="34" charset="0"/>
                <a:cs typeface="Times New Roman" panose="02020603050405020304" pitchFamily="18" charset="0"/>
                <a:hlinkClick r:id="rId5"/>
              </a:rPr>
              <a:t>://</a:t>
            </a:r>
            <a:r>
              <a:rPr lang="en-US" u="sng" dirty="0" smtClean="0">
                <a:solidFill>
                  <a:srgbClr val="0000FF"/>
                </a:solidFill>
                <a:ea typeface="Calibri" panose="020F0502020204030204" pitchFamily="34" charset="0"/>
                <a:cs typeface="Times New Roman" panose="02020603050405020304" pitchFamily="18" charset="0"/>
                <a:hlinkClick r:id="rId5"/>
              </a:rPr>
              <a:t>www.nature.com/articles/sdata201618.pdf</a:t>
            </a:r>
            <a:endParaRPr lang="en-US" u="sng" dirty="0" smtClean="0">
              <a:solidFill>
                <a:srgbClr val="0000FF"/>
              </a:solidFill>
              <a:ea typeface="Calibri" panose="020F0502020204030204" pitchFamily="34" charset="0"/>
              <a:cs typeface="Times New Roman" panose="02020603050405020304" pitchFamily="18" charset="0"/>
            </a:endParaRPr>
          </a:p>
          <a:p>
            <a:pPr algn="just">
              <a:lnSpc>
                <a:spcPct val="107000"/>
              </a:lnSpc>
              <a:spcAft>
                <a:spcPts val="800"/>
              </a:spcAft>
            </a:pPr>
            <a:endParaRPr lang="pt-BR" dirty="0">
              <a:ea typeface="Calibri" panose="020F0502020204030204" pitchFamily="34" charset="0"/>
              <a:cs typeface="Times New Roman" panose="02020603050405020304" pitchFamily="18" charset="0"/>
            </a:endParaRPr>
          </a:p>
          <a:p>
            <a:pPr algn="just">
              <a:lnSpc>
                <a:spcPct val="107000"/>
              </a:lnSpc>
              <a:spcAft>
                <a:spcPts val="800"/>
              </a:spcAft>
            </a:pPr>
            <a:r>
              <a:rPr lang="pt-BR" dirty="0">
                <a:ea typeface="Calibri" panose="020F0502020204030204" pitchFamily="34" charset="0"/>
                <a:cs typeface="Times New Roman" panose="02020603050405020304" pitchFamily="18" charset="0"/>
              </a:rPr>
              <a:t> </a:t>
            </a:r>
            <a:r>
              <a:rPr lang="pt-BR" dirty="0" smtClean="0">
                <a:ea typeface="Calibri" panose="020F0502020204030204" pitchFamily="34" charset="0"/>
                <a:cs typeface="Times New Roman" panose="02020603050405020304" pitchFamily="18" charset="0"/>
              </a:rPr>
              <a:t>5</a:t>
            </a:r>
            <a:r>
              <a:rPr lang="pt-BR" dirty="0">
                <a:ea typeface="Calibri" panose="020F0502020204030204" pitchFamily="34" charset="0"/>
                <a:cs typeface="Times New Roman" panose="02020603050405020304" pitchFamily="18" charset="0"/>
              </a:rPr>
              <a:t>. </a:t>
            </a:r>
            <a:r>
              <a:rPr lang="pt-BR" dirty="0" smtClean="0">
                <a:ea typeface="Calibri" panose="020F0502020204030204" pitchFamily="34" charset="0"/>
                <a:cs typeface="Times New Roman" panose="02020603050405020304" pitchFamily="18" charset="0"/>
              </a:rPr>
              <a:t>SPARC </a:t>
            </a:r>
            <a:r>
              <a:rPr lang="pt-BR" dirty="0">
                <a:ea typeface="Calibri" panose="020F0502020204030204" pitchFamily="34" charset="0"/>
                <a:cs typeface="Times New Roman" panose="02020603050405020304" pitchFamily="18" charset="0"/>
              </a:rPr>
              <a:t>EUROPE, DIGITAL CURATION CENTRE. </a:t>
            </a:r>
            <a:r>
              <a:rPr lang="pt-BR" b="1" dirty="0" err="1">
                <a:ea typeface="Calibri" panose="020F0502020204030204" pitchFamily="34" charset="0"/>
                <a:cs typeface="Times New Roman" panose="02020603050405020304" pitchFamily="18" charset="0"/>
              </a:rPr>
              <a:t>An</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analysis</a:t>
            </a:r>
            <a:r>
              <a:rPr lang="pt-BR" b="1" dirty="0">
                <a:ea typeface="Calibri" panose="020F0502020204030204" pitchFamily="34" charset="0"/>
                <a:cs typeface="Times New Roman" panose="02020603050405020304" pitchFamily="18" charset="0"/>
              </a:rPr>
              <a:t> </a:t>
            </a:r>
            <a:r>
              <a:rPr lang="pt-BR" b="1" dirty="0" err="1">
                <a:ea typeface="Calibri" panose="020F0502020204030204" pitchFamily="34" charset="0"/>
                <a:cs typeface="Times New Roman" panose="02020603050405020304" pitchFamily="18" charset="0"/>
              </a:rPr>
              <a:t>of</a:t>
            </a:r>
            <a:r>
              <a:rPr lang="pt-BR" b="1" dirty="0">
                <a:ea typeface="Calibri" panose="020F0502020204030204" pitchFamily="34" charset="0"/>
                <a:cs typeface="Times New Roman" panose="02020603050405020304" pitchFamily="18" charset="0"/>
              </a:rPr>
              <a:t> Open Data </a:t>
            </a:r>
            <a:r>
              <a:rPr lang="pt-BR" b="1" dirty="0" err="1">
                <a:ea typeface="Calibri" panose="020F0502020204030204" pitchFamily="34" charset="0"/>
                <a:cs typeface="Times New Roman" panose="02020603050405020304" pitchFamily="18" charset="0"/>
              </a:rPr>
              <a:t>and</a:t>
            </a:r>
            <a:r>
              <a:rPr lang="pt-BR" b="1" dirty="0">
                <a:ea typeface="Calibri" panose="020F0502020204030204" pitchFamily="34" charset="0"/>
                <a:cs typeface="Times New Roman" panose="02020603050405020304" pitchFamily="18" charset="0"/>
              </a:rPr>
              <a:t> Open Science Policies in </a:t>
            </a:r>
            <a:r>
              <a:rPr lang="pt-BR" b="1" dirty="0" err="1">
                <a:ea typeface="Calibri" panose="020F0502020204030204" pitchFamily="34" charset="0"/>
                <a:cs typeface="Times New Roman" panose="02020603050405020304" pitchFamily="18" charset="0"/>
              </a:rPr>
              <a:t>Europe</a:t>
            </a:r>
            <a:r>
              <a:rPr lang="pt-BR" dirty="0">
                <a:ea typeface="Calibri" panose="020F0502020204030204" pitchFamily="34" charset="0"/>
                <a:cs typeface="Times New Roman" panose="02020603050405020304" pitchFamily="18" charset="0"/>
              </a:rPr>
              <a:t>, May 2017</a:t>
            </a:r>
            <a:r>
              <a:rPr lang="pt-BR" dirty="0" smtClean="0">
                <a:ea typeface="Calibri" panose="020F0502020204030204" pitchFamily="34" charset="0"/>
                <a:cs typeface="Times New Roman" panose="02020603050405020304" pitchFamily="18" charset="0"/>
              </a:rPr>
              <a:t>. </a:t>
            </a:r>
            <a:r>
              <a:rPr lang="en-GB" u="sng" dirty="0" smtClean="0">
                <a:solidFill>
                  <a:srgbClr val="0000FF"/>
                </a:solidFill>
                <a:ea typeface="Calibri" panose="020F0502020204030204" pitchFamily="34" charset="0"/>
                <a:cs typeface="Times New Roman" panose="02020603050405020304" pitchFamily="18" charset="0"/>
                <a:hlinkClick r:id="rId6"/>
              </a:rPr>
              <a:t>http</a:t>
            </a:r>
            <a:r>
              <a:rPr lang="en-GB" u="sng" dirty="0">
                <a:solidFill>
                  <a:srgbClr val="0000FF"/>
                </a:solidFill>
                <a:ea typeface="Calibri" panose="020F0502020204030204" pitchFamily="34" charset="0"/>
                <a:cs typeface="Times New Roman" panose="02020603050405020304" pitchFamily="18" charset="0"/>
                <a:hlinkClick r:id="rId6"/>
              </a:rPr>
              <a:t>://sparceurope.org/new-sparc-europe-report-analyses-open-data-open-science-policies-europe</a:t>
            </a:r>
            <a:r>
              <a:rPr lang="en-GB" u="sng" dirty="0" smtClean="0">
                <a:solidFill>
                  <a:srgbClr val="0000FF"/>
                </a:solidFill>
                <a:ea typeface="Calibri" panose="020F0502020204030204" pitchFamily="34" charset="0"/>
                <a:cs typeface="Times New Roman" panose="02020603050405020304" pitchFamily="18" charset="0"/>
                <a:hlinkClick r:id="rId6"/>
              </a:rPr>
              <a:t>/</a:t>
            </a:r>
            <a:endParaRPr lang="pt-BR"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849324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69669" y="873935"/>
            <a:ext cx="12122331" cy="5671040"/>
          </a:xfrm>
          <a:prstGeom prst="rect">
            <a:avLst/>
          </a:prstGeom>
        </p:spPr>
        <p:txBody>
          <a:bodyPr wrap="square">
            <a:spAutoFit/>
          </a:bodyPr>
          <a:lstStyle/>
          <a:p>
            <a:pPr algn="ctr">
              <a:lnSpc>
                <a:spcPct val="107000"/>
              </a:lnSpc>
              <a:spcAft>
                <a:spcPts val="0"/>
              </a:spcAft>
            </a:pPr>
            <a:r>
              <a:rPr lang="pt-BR" b="1" dirty="0">
                <a:ea typeface="Calibri" panose="020F0502020204030204" pitchFamily="34" charset="0"/>
                <a:cs typeface="Times New Roman" panose="02020603050405020304" pitchFamily="18" charset="0"/>
              </a:rPr>
              <a:t>Para uma visão geral sobre Ciência Aberta</a:t>
            </a:r>
            <a:endParaRPr lang="pt-BR" dirty="0">
              <a:ea typeface="Calibri" panose="020F0502020204030204" pitchFamily="34" charset="0"/>
              <a:cs typeface="Times New Roman" panose="02020603050405020304" pitchFamily="18" charset="0"/>
            </a:endParaRPr>
          </a:p>
          <a:p>
            <a:pPr algn="ctr">
              <a:lnSpc>
                <a:spcPct val="107000"/>
              </a:lnSpc>
              <a:spcAft>
                <a:spcPts val="0"/>
              </a:spcAft>
            </a:pPr>
            <a:r>
              <a:rPr lang="pt-BR" b="1" dirty="0">
                <a:ea typeface="Calibri" panose="020F0502020204030204" pitchFamily="34" charset="0"/>
                <a:cs typeface="Times New Roman" panose="02020603050405020304" pitchFamily="18" charset="0"/>
              </a:rPr>
              <a:t>Lista dos 10 artigos</a:t>
            </a:r>
            <a:endParaRPr lang="pt-BR" dirty="0">
              <a:ea typeface="Calibri" panose="020F0502020204030204" pitchFamily="34" charset="0"/>
              <a:cs typeface="Times New Roman" panose="02020603050405020304" pitchFamily="18" charset="0"/>
            </a:endParaRPr>
          </a:p>
          <a:p>
            <a:endParaRPr lang="pt-BR" dirty="0" smtClean="0"/>
          </a:p>
          <a:p>
            <a:r>
              <a:rPr lang="pt-BR" dirty="0" smtClean="0"/>
              <a:t>6</a:t>
            </a:r>
            <a:r>
              <a:rPr lang="pt-BR" dirty="0"/>
              <a:t>.   NATIONAL INSTITUTES OF HEALTH. NIH data </a:t>
            </a:r>
            <a:r>
              <a:rPr lang="pt-BR" dirty="0" err="1"/>
              <a:t>sharing</a:t>
            </a:r>
            <a:r>
              <a:rPr lang="pt-BR" dirty="0"/>
              <a:t> </a:t>
            </a:r>
            <a:r>
              <a:rPr lang="pt-BR" dirty="0" err="1"/>
              <a:t>policy</a:t>
            </a:r>
            <a:r>
              <a:rPr lang="pt-BR" dirty="0"/>
              <a:t> </a:t>
            </a:r>
            <a:r>
              <a:rPr lang="pt-BR" dirty="0" err="1"/>
              <a:t>and</a:t>
            </a:r>
            <a:r>
              <a:rPr lang="pt-BR" dirty="0"/>
              <a:t> </a:t>
            </a:r>
            <a:r>
              <a:rPr lang="pt-BR" dirty="0" err="1"/>
              <a:t>implementation</a:t>
            </a:r>
            <a:r>
              <a:rPr lang="pt-BR" dirty="0"/>
              <a:t> </a:t>
            </a:r>
            <a:r>
              <a:rPr lang="pt-BR" dirty="0" err="1"/>
              <a:t>guidance</a:t>
            </a:r>
            <a:r>
              <a:rPr lang="pt-BR" dirty="0"/>
              <a:t>. 2003.</a:t>
            </a:r>
          </a:p>
          <a:p>
            <a:r>
              <a:rPr lang="pt-BR" dirty="0"/>
              <a:t>https://grants.nih.gov/grants/policy/data_sharing/data_sharing_guidance.htm</a:t>
            </a:r>
          </a:p>
          <a:p>
            <a:r>
              <a:rPr lang="pt-BR" dirty="0"/>
              <a:t> </a:t>
            </a:r>
          </a:p>
          <a:p>
            <a:r>
              <a:rPr lang="pt-BR" dirty="0"/>
              <a:t>7.  MOLLOY, J. C. The open </a:t>
            </a:r>
            <a:r>
              <a:rPr lang="pt-BR" dirty="0" err="1"/>
              <a:t>knowledge</a:t>
            </a:r>
            <a:r>
              <a:rPr lang="pt-BR" dirty="0"/>
              <a:t> </a:t>
            </a:r>
            <a:r>
              <a:rPr lang="pt-BR" dirty="0" err="1"/>
              <a:t>foundation</a:t>
            </a:r>
            <a:r>
              <a:rPr lang="pt-BR" dirty="0"/>
              <a:t>: open data </a:t>
            </a:r>
            <a:r>
              <a:rPr lang="pt-BR" dirty="0" err="1"/>
              <a:t>means</a:t>
            </a:r>
            <a:r>
              <a:rPr lang="pt-BR" dirty="0"/>
              <a:t> </a:t>
            </a:r>
            <a:r>
              <a:rPr lang="pt-BR" dirty="0" err="1"/>
              <a:t>better</a:t>
            </a:r>
            <a:r>
              <a:rPr lang="pt-BR" dirty="0"/>
              <a:t> </a:t>
            </a:r>
            <a:r>
              <a:rPr lang="pt-BR" dirty="0" err="1"/>
              <a:t>science</a:t>
            </a:r>
            <a:r>
              <a:rPr lang="pt-BR" dirty="0"/>
              <a:t>. </a:t>
            </a:r>
            <a:r>
              <a:rPr lang="pt-BR" dirty="0" err="1"/>
              <a:t>PLoS</a:t>
            </a:r>
            <a:r>
              <a:rPr lang="pt-BR" dirty="0"/>
              <a:t> </a:t>
            </a:r>
            <a:r>
              <a:rPr lang="pt-BR" dirty="0" err="1"/>
              <a:t>Biology</a:t>
            </a:r>
            <a:r>
              <a:rPr lang="pt-BR" dirty="0"/>
              <a:t>, [</a:t>
            </a:r>
            <a:r>
              <a:rPr lang="pt-BR" dirty="0" err="1"/>
              <a:t>S.l</a:t>
            </a:r>
            <a:r>
              <a:rPr lang="pt-BR" dirty="0"/>
              <a:t>.], v. 9, n. 12, p. 1-4, Dec. 2011.</a:t>
            </a:r>
          </a:p>
          <a:p>
            <a:r>
              <a:rPr lang="pt-BR" dirty="0"/>
              <a:t>https://www.ncbi.nlm.nih.gov/pmc/articles/PMC3232214</a:t>
            </a:r>
          </a:p>
          <a:p>
            <a:r>
              <a:rPr lang="pt-BR" dirty="0"/>
              <a:t> </a:t>
            </a:r>
          </a:p>
          <a:p>
            <a:r>
              <a:rPr lang="pt-BR" dirty="0"/>
              <a:t>8.   BORGMAN, Christine L. </a:t>
            </a:r>
            <a:r>
              <a:rPr lang="pt-BR" dirty="0" err="1"/>
              <a:t>Research</a:t>
            </a:r>
            <a:r>
              <a:rPr lang="pt-BR" dirty="0"/>
              <a:t> Data: </a:t>
            </a:r>
            <a:r>
              <a:rPr lang="pt-BR" dirty="0" err="1"/>
              <a:t>who</a:t>
            </a:r>
            <a:r>
              <a:rPr lang="pt-BR" dirty="0"/>
              <a:t> </a:t>
            </a:r>
            <a:r>
              <a:rPr lang="pt-BR" dirty="0" err="1"/>
              <a:t>will</a:t>
            </a:r>
            <a:r>
              <a:rPr lang="pt-BR" dirty="0"/>
              <a:t> </a:t>
            </a:r>
            <a:r>
              <a:rPr lang="pt-BR" dirty="0" err="1"/>
              <a:t>share</a:t>
            </a:r>
            <a:r>
              <a:rPr lang="pt-BR" dirty="0"/>
              <a:t> </a:t>
            </a:r>
            <a:r>
              <a:rPr lang="pt-BR" dirty="0" err="1"/>
              <a:t>what</a:t>
            </a:r>
            <a:r>
              <a:rPr lang="pt-BR" dirty="0"/>
              <a:t>, </a:t>
            </a:r>
            <a:r>
              <a:rPr lang="pt-BR" dirty="0" err="1"/>
              <a:t>with</a:t>
            </a:r>
            <a:r>
              <a:rPr lang="pt-BR" dirty="0"/>
              <a:t> </a:t>
            </a:r>
            <a:r>
              <a:rPr lang="pt-BR" dirty="0" err="1"/>
              <a:t>whom</a:t>
            </a:r>
            <a:r>
              <a:rPr lang="pt-BR" dirty="0"/>
              <a:t>, </a:t>
            </a:r>
            <a:r>
              <a:rPr lang="pt-BR" dirty="0" err="1"/>
              <a:t>when</a:t>
            </a:r>
            <a:r>
              <a:rPr lang="pt-BR" dirty="0"/>
              <a:t> </a:t>
            </a:r>
            <a:r>
              <a:rPr lang="pt-BR" dirty="0" err="1"/>
              <a:t>and</a:t>
            </a:r>
            <a:r>
              <a:rPr lang="pt-BR" dirty="0"/>
              <a:t> </a:t>
            </a:r>
            <a:r>
              <a:rPr lang="pt-BR" dirty="0" err="1"/>
              <a:t>why</a:t>
            </a:r>
            <a:r>
              <a:rPr lang="pt-BR" dirty="0"/>
              <a:t>.</a:t>
            </a:r>
          </a:p>
          <a:p>
            <a:r>
              <a:rPr lang="pt-BR" dirty="0"/>
              <a:t>https://papers.ssrn.com/sol3/papers.cfm?abstract_id=1714427</a:t>
            </a:r>
          </a:p>
          <a:p>
            <a:r>
              <a:rPr lang="pt-BR" dirty="0"/>
              <a:t> </a:t>
            </a:r>
          </a:p>
          <a:p>
            <a:r>
              <a:rPr lang="pt-BR" dirty="0"/>
              <a:t>9. ALBAGLI Sarita, CLINIO, Anne, RAYCHTOCK, </a:t>
            </a:r>
            <a:r>
              <a:rPr lang="pt-BR" dirty="0" err="1"/>
              <a:t>Sabryna</a:t>
            </a:r>
            <a:r>
              <a:rPr lang="pt-BR" dirty="0"/>
              <a:t>. Ciência Aberta: correntes interpretativas e tipos de ação. </a:t>
            </a:r>
            <a:r>
              <a:rPr lang="pt-BR" dirty="0" err="1"/>
              <a:t>Liinc</a:t>
            </a:r>
            <a:r>
              <a:rPr lang="pt-BR" dirty="0"/>
              <a:t> em Revista, Rio de Janeiro, v.10, n.2, p. 434-450, novembro 2014.</a:t>
            </a:r>
          </a:p>
          <a:p>
            <a:r>
              <a:rPr lang="pt-BR" dirty="0"/>
              <a:t> http://seer.ufrgs.br/index.php/EmQuestao/article/view/65623/3890</a:t>
            </a:r>
          </a:p>
          <a:p>
            <a:r>
              <a:rPr lang="pt-BR" dirty="0"/>
              <a:t> </a:t>
            </a:r>
          </a:p>
          <a:p>
            <a:r>
              <a:rPr lang="pt-BR" dirty="0"/>
              <a:t>10.   AVENTURIER, Pascal; ALENCAR, Maria de </a:t>
            </a:r>
            <a:r>
              <a:rPr lang="pt-BR" dirty="0" err="1"/>
              <a:t>Cléofas</a:t>
            </a:r>
            <a:r>
              <a:rPr lang="pt-BR" dirty="0"/>
              <a:t> </a:t>
            </a:r>
            <a:r>
              <a:rPr lang="pt-BR" dirty="0" err="1"/>
              <a:t>Faggion</a:t>
            </a:r>
            <a:r>
              <a:rPr lang="pt-BR" dirty="0"/>
              <a:t>. Os desafios dos dados de pesquisa abertos. RECIIS, v. 10, n. 3, jul.-set.; 2016.</a:t>
            </a:r>
          </a:p>
          <a:p>
            <a:r>
              <a:rPr lang="pt-BR" dirty="0"/>
              <a:t>https://www.reciis.icict.fiocruz.br/index.php/reciis/article/view/1069</a:t>
            </a:r>
          </a:p>
        </p:txBody>
      </p:sp>
    </p:spTree>
    <p:extLst>
      <p:ext uri="{BB962C8B-B14F-4D97-AF65-F5344CB8AC3E}">
        <p14:creationId xmlns:p14="http://schemas.microsoft.com/office/powerpoint/2010/main" val="2246682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842447" y="1455313"/>
            <a:ext cx="8718229" cy="2123658"/>
          </a:xfrm>
          <a:prstGeom prst="rect">
            <a:avLst/>
          </a:prstGeom>
          <a:noFill/>
        </p:spPr>
        <p:txBody>
          <a:bodyPr wrap="square" rtlCol="0">
            <a:spAutoFit/>
          </a:bodyPr>
          <a:lstStyle/>
          <a:p>
            <a:pPr algn="r"/>
            <a:r>
              <a:rPr lang="pt-BR" sz="4400" dirty="0" smtClean="0">
                <a:solidFill>
                  <a:schemeClr val="accent2"/>
                </a:solidFill>
              </a:rPr>
              <a:t>Obrigada!</a:t>
            </a:r>
          </a:p>
          <a:p>
            <a:pPr algn="r"/>
            <a:endParaRPr lang="pt-BR" sz="4400" dirty="0" smtClean="0">
              <a:solidFill>
                <a:schemeClr val="accent2"/>
              </a:solidFill>
            </a:endParaRPr>
          </a:p>
          <a:p>
            <a:pPr algn="r"/>
            <a:r>
              <a:rPr lang="pt-BR" sz="4400" dirty="0" smtClean="0">
                <a:solidFill>
                  <a:schemeClr val="accent2"/>
                </a:solidFill>
              </a:rPr>
              <a:t>paula.xavier@fiocruz.br</a:t>
            </a:r>
            <a:endParaRPr lang="pt-BR" sz="4400" dirty="0">
              <a:solidFill>
                <a:schemeClr val="accent2"/>
              </a:solidFill>
            </a:endParaRPr>
          </a:p>
        </p:txBody>
      </p:sp>
    </p:spTree>
    <p:extLst>
      <p:ext uri="{BB962C8B-B14F-4D97-AF65-F5344CB8AC3E}">
        <p14:creationId xmlns:p14="http://schemas.microsoft.com/office/powerpoint/2010/main" val="35236269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5538539" y="3244334"/>
            <a:ext cx="2722925" cy="83099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4800" b="0" i="0" u="none" strike="noStrike" kern="1200" cap="none" spc="0" normalizeH="0" baseline="0" noProof="0" dirty="0">
                <a:ln>
                  <a:noFill/>
                </a:ln>
                <a:solidFill>
                  <a:srgbClr val="ED7D31"/>
                </a:solidFill>
                <a:effectLst/>
                <a:uLnTx/>
                <a:uFillTx/>
                <a:latin typeface="Calibri"/>
                <a:ea typeface="+mn-ea"/>
                <a:cs typeface="+mn-cs"/>
              </a:rPr>
              <a:t>Obrigada!</a:t>
            </a:r>
          </a:p>
        </p:txBody>
      </p:sp>
      <p:sp>
        <p:nvSpPr>
          <p:cNvPr id="4" name="CaixaDeTexto 3"/>
          <p:cNvSpPr txBox="1"/>
          <p:nvPr/>
        </p:nvSpPr>
        <p:spPr>
          <a:xfrm>
            <a:off x="5769735" y="4327301"/>
            <a:ext cx="5589431"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pt-BR" sz="2400" b="0" i="0" u="none" strike="noStrike" kern="1200" cap="none" spc="0" normalizeH="0" baseline="0" noProof="0" dirty="0" smtClean="0">
                <a:ln>
                  <a:noFill/>
                </a:ln>
                <a:solidFill>
                  <a:srgbClr val="ED7D31"/>
                </a:solidFill>
                <a:effectLst/>
                <a:uLnTx/>
                <a:uFillTx/>
                <a:latin typeface="Calibri"/>
                <a:ea typeface="+mn-ea"/>
                <a:cs typeface="+mn-cs"/>
              </a:rPr>
              <a:t>paula.xaxier@fiocruz.br</a:t>
            </a:r>
            <a:endParaRPr kumimoji="0" lang="pt-BR" sz="2400" b="0" i="0" u="none" strike="noStrike" kern="1200" cap="none" spc="0" normalizeH="0" baseline="0" noProof="0" dirty="0">
              <a:ln>
                <a:noFill/>
              </a:ln>
              <a:solidFill>
                <a:srgbClr val="ED7D31"/>
              </a:solidFill>
              <a:effectLst/>
              <a:uLnTx/>
              <a:uFillTx/>
              <a:latin typeface="Calibri"/>
              <a:ea typeface="+mn-ea"/>
              <a:cs typeface="+mn-cs"/>
            </a:endParaRPr>
          </a:p>
        </p:txBody>
      </p:sp>
      <p:pic>
        <p:nvPicPr>
          <p:cNvPr id="2" name="Imagem 1"/>
          <p:cNvPicPr>
            <a:picLocks noChangeAspect="1"/>
          </p:cNvPicPr>
          <p:nvPr/>
        </p:nvPicPr>
        <p:blipFill>
          <a:blip r:embed="rId2"/>
          <a:stretch>
            <a:fillRect/>
          </a:stretch>
        </p:blipFill>
        <p:spPr>
          <a:xfrm>
            <a:off x="2120201" y="1039295"/>
            <a:ext cx="7742591" cy="1670449"/>
          </a:xfrm>
          <a:prstGeom prst="rect">
            <a:avLst/>
          </a:prstGeom>
        </p:spPr>
      </p:pic>
    </p:spTree>
    <p:extLst>
      <p:ext uri="{BB962C8B-B14F-4D97-AF65-F5344CB8AC3E}">
        <p14:creationId xmlns:p14="http://schemas.microsoft.com/office/powerpoint/2010/main" val="1482213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BR" sz="3800" b="1" dirty="0" smtClean="0">
                <a:solidFill>
                  <a:schemeClr val="accent2"/>
                </a:solidFill>
              </a:rPr>
              <a:t>Repositório Institucional (produção científica)</a:t>
            </a:r>
            <a:endParaRPr lang="pt-BR" sz="3800" b="1" dirty="0">
              <a:solidFill>
                <a:schemeClr val="accent2"/>
              </a:solidFill>
            </a:endParaRPr>
          </a:p>
        </p:txBody>
      </p:sp>
      <p:pic>
        <p:nvPicPr>
          <p:cNvPr id="4098" name="Picture 2" descr="C:\Users\Patricia\Dropbox\Fiocruz 2017\Logos\ARCA.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1824610"/>
            <a:ext cx="10972800" cy="3227139"/>
          </a:xfrm>
          <a:prstGeom prst="rect">
            <a:avLst/>
          </a:prstGeom>
          <a:noFill/>
          <a:extLst>
            <a:ext uri="{909E8E84-426E-40DD-AFC4-6F175D3DCCD1}">
              <a14:hiddenFill xmlns:a14="http://schemas.microsoft.com/office/drawing/2010/main">
                <a:solidFill>
                  <a:srgbClr val="FFFFFF"/>
                </a:solidFill>
              </a14:hiddenFill>
            </a:ext>
          </a:extLst>
        </p:spPr>
      </p:pic>
      <p:sp>
        <p:nvSpPr>
          <p:cNvPr id="3" name="Retângulo 2"/>
          <p:cNvSpPr/>
          <p:nvPr/>
        </p:nvSpPr>
        <p:spPr>
          <a:xfrm>
            <a:off x="1790163" y="5765220"/>
            <a:ext cx="9465972" cy="830997"/>
          </a:xfrm>
          <a:prstGeom prst="rect">
            <a:avLst/>
          </a:prstGeom>
        </p:spPr>
        <p:txBody>
          <a:bodyPr wrap="square">
            <a:spAutoFit/>
          </a:bodyPr>
          <a:lstStyle/>
          <a:p>
            <a:r>
              <a:rPr lang="pt-BR" sz="2400" dirty="0" smtClean="0"/>
              <a:t>Crescimento com a aprovação da política: de 3.000 </a:t>
            </a:r>
            <a:r>
              <a:rPr lang="pt-BR" sz="2400" dirty="0"/>
              <a:t>objetos </a:t>
            </a:r>
            <a:r>
              <a:rPr lang="pt-BR" sz="2400" dirty="0" smtClean="0"/>
              <a:t>em 2014 para </a:t>
            </a:r>
            <a:r>
              <a:rPr lang="pt-BR" sz="2400" dirty="0"/>
              <a:t>mais de </a:t>
            </a:r>
            <a:r>
              <a:rPr lang="pt-BR" sz="2400" dirty="0" smtClean="0"/>
              <a:t>15.000 em 2017</a:t>
            </a:r>
            <a:endParaRPr lang="pt-BR" sz="2400" dirty="0"/>
          </a:p>
        </p:txBody>
      </p:sp>
    </p:spTree>
    <p:extLst>
      <p:ext uri="{BB962C8B-B14F-4D97-AF65-F5344CB8AC3E}">
        <p14:creationId xmlns:p14="http://schemas.microsoft.com/office/powerpoint/2010/main" val="9709039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BR" sz="3800" b="1" dirty="0" smtClean="0">
                <a:solidFill>
                  <a:schemeClr val="accent2"/>
                </a:solidFill>
              </a:rPr>
              <a:t>Portal de Periódicos (7 revistas científicas)</a:t>
            </a:r>
            <a:endParaRPr lang="pt-BR" sz="3800" b="1" dirty="0">
              <a:solidFill>
                <a:schemeClr val="accent2"/>
              </a:solidFill>
            </a:endParaRPr>
          </a:p>
        </p:txBody>
      </p:sp>
      <p:pic>
        <p:nvPicPr>
          <p:cNvPr id="5122" name="Picture 2" descr="C:\Users\Patricia\Dropbox\Fiocruz 2017\Logos\portal de periodicos.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2182002"/>
            <a:ext cx="10972800" cy="3362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79253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BR" sz="3800" b="1" dirty="0" smtClean="0">
                <a:solidFill>
                  <a:schemeClr val="accent2"/>
                </a:solidFill>
              </a:rPr>
              <a:t>Campus Virtual (Recursos Educacionais Abertos)</a:t>
            </a:r>
            <a:endParaRPr lang="pt-BR" sz="3800" b="1" dirty="0">
              <a:solidFill>
                <a:schemeClr val="accent2"/>
              </a:solidFill>
            </a:endParaRPr>
          </a:p>
        </p:txBody>
      </p:sp>
      <p:pic>
        <p:nvPicPr>
          <p:cNvPr id="6146" name="Picture 2" descr="C:\Users\Patricia\Dropbox\Fiocruz 2017\Logos\campus virtua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9457" y="2060848"/>
            <a:ext cx="10489167"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7650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6837" y="261629"/>
            <a:ext cx="10515600" cy="1325563"/>
          </a:xfrm>
        </p:spPr>
        <p:txBody>
          <a:bodyPr/>
          <a:lstStyle/>
          <a:p>
            <a:r>
              <a:rPr lang="pt-BR" b="1" dirty="0" smtClean="0">
                <a:solidFill>
                  <a:schemeClr val="accent2"/>
                </a:solidFill>
              </a:rPr>
              <a:t>Editora Fiocruz (livros abertos e </a:t>
            </a:r>
            <a:r>
              <a:rPr lang="pt-BR" b="1" dirty="0" err="1" smtClean="0">
                <a:solidFill>
                  <a:schemeClr val="accent2"/>
                </a:solidFill>
              </a:rPr>
              <a:t>ebook</a:t>
            </a:r>
            <a:r>
              <a:rPr lang="pt-BR" b="1" dirty="0" smtClean="0">
                <a:solidFill>
                  <a:schemeClr val="accent2"/>
                </a:solidFill>
              </a:rPr>
              <a:t>)</a:t>
            </a:r>
            <a:endParaRPr lang="pt-BR"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18281" y="1587192"/>
            <a:ext cx="5625697" cy="3138265"/>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5834130" y="2839703"/>
            <a:ext cx="6091707" cy="3771507"/>
          </a:xfrm>
          <a:prstGeom prst="rect">
            <a:avLst/>
          </a:prstGeom>
          <a:noFill/>
          <a:ln w="9525">
            <a:noFill/>
            <a:miter lim="800000"/>
            <a:headEnd/>
            <a:tailEnd/>
          </a:ln>
        </p:spPr>
      </p:pic>
    </p:spTree>
    <p:extLst>
      <p:ext uri="{BB962C8B-B14F-4D97-AF65-F5344CB8AC3E}">
        <p14:creationId xmlns:p14="http://schemas.microsoft.com/office/powerpoint/2010/main" val="1222106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rotWithShape="1">
          <a:blip r:embed="rId2"/>
          <a:srcRect l="16850" t="19160" r="18523" b="9184"/>
          <a:stretch/>
        </p:blipFill>
        <p:spPr>
          <a:xfrm>
            <a:off x="2070561" y="800672"/>
            <a:ext cx="8347934" cy="5784794"/>
          </a:xfrm>
          <a:prstGeom prst="rect">
            <a:avLst/>
          </a:prstGeom>
        </p:spPr>
      </p:pic>
      <p:pic>
        <p:nvPicPr>
          <p:cNvPr id="8" name="Imagem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18495" y="5592161"/>
            <a:ext cx="1773505" cy="1265839"/>
          </a:xfrm>
          <a:prstGeom prst="rect">
            <a:avLst/>
          </a:prstGeom>
        </p:spPr>
      </p:pic>
      <p:sp>
        <p:nvSpPr>
          <p:cNvPr id="9" name="CaixaDeTexto 8"/>
          <p:cNvSpPr txBox="1"/>
          <p:nvPr/>
        </p:nvSpPr>
        <p:spPr>
          <a:xfrm>
            <a:off x="333487" y="268941"/>
            <a:ext cx="4572000" cy="369332"/>
          </a:xfrm>
          <a:prstGeom prst="rect">
            <a:avLst/>
          </a:prstGeom>
          <a:noFill/>
        </p:spPr>
        <p:txBody>
          <a:bodyPr wrap="square" rtlCol="0">
            <a:spAutoFit/>
          </a:bodyPr>
          <a:lstStyle/>
          <a:p>
            <a:r>
              <a:rPr lang="pt-BR" b="1" dirty="0" smtClean="0">
                <a:solidFill>
                  <a:schemeClr val="accent1"/>
                </a:solidFill>
              </a:rPr>
              <a:t>TERMO DE CESSÃO DE DIREITOS AUTORIAS</a:t>
            </a:r>
            <a:endParaRPr lang="pt-BR" b="1" dirty="0">
              <a:solidFill>
                <a:schemeClr val="accent1"/>
              </a:solidFill>
            </a:endParaRPr>
          </a:p>
        </p:txBody>
      </p:sp>
    </p:spTree>
    <p:extLst>
      <p:ext uri="{BB962C8B-B14F-4D97-AF65-F5344CB8AC3E}">
        <p14:creationId xmlns:p14="http://schemas.microsoft.com/office/powerpoint/2010/main" val="131466564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TotalTime>
  <Words>2341</Words>
  <Application>Microsoft Office PowerPoint</Application>
  <PresentationFormat>Widescreen</PresentationFormat>
  <Paragraphs>257</Paragraphs>
  <Slides>47</Slides>
  <Notes>10</Notes>
  <HiddenSlides>0</HiddenSlides>
  <MMClips>0</MMClips>
  <ScaleCrop>false</ScaleCrop>
  <HeadingPairs>
    <vt:vector size="6" baseType="variant">
      <vt:variant>
        <vt:lpstr>Fontes usadas</vt:lpstr>
      </vt:variant>
      <vt:variant>
        <vt:i4>12</vt:i4>
      </vt:variant>
      <vt:variant>
        <vt:lpstr>Tema</vt:lpstr>
      </vt:variant>
      <vt:variant>
        <vt:i4>1</vt:i4>
      </vt:variant>
      <vt:variant>
        <vt:lpstr>Títulos de slides</vt:lpstr>
      </vt:variant>
      <vt:variant>
        <vt:i4>47</vt:i4>
      </vt:variant>
    </vt:vector>
  </HeadingPairs>
  <TitlesOfParts>
    <vt:vector size="60" baseType="lpstr">
      <vt:lpstr>MS PGothic</vt:lpstr>
      <vt:lpstr>MS PGothic</vt:lpstr>
      <vt:lpstr>Arial</vt:lpstr>
      <vt:lpstr>Calibri</vt:lpstr>
      <vt:lpstr>Calibri Light</vt:lpstr>
      <vt:lpstr>Gotham Book</vt:lpstr>
      <vt:lpstr>Gotham Medium</vt:lpstr>
      <vt:lpstr>Gotham-Book</vt:lpstr>
      <vt:lpstr>Gotham-Medium</vt:lpstr>
      <vt:lpstr>Segoe UI</vt:lpstr>
      <vt:lpstr>Segoe UI Light</vt:lpstr>
      <vt:lpstr>Times New Roman</vt:lpstr>
      <vt:lpstr>1_Tema do Office</vt:lpstr>
      <vt:lpstr>Do Acesso Aberto à Ciência Aberta Balanço e Perspectivas na Fiocruz</vt:lpstr>
      <vt:lpstr>Sumário</vt:lpstr>
      <vt:lpstr>Apresentação do PowerPoint</vt:lpstr>
      <vt:lpstr>Apresentação do PowerPoint</vt:lpstr>
      <vt:lpstr>Repositório Institucional (produção científica)</vt:lpstr>
      <vt:lpstr>Portal de Periódicos (7 revistas científicas)</vt:lpstr>
      <vt:lpstr>Campus Virtual (Recursos Educacionais Abertos)</vt:lpstr>
      <vt:lpstr>Editora Fiocruz (livros abertos e ebook)</vt:lpstr>
      <vt:lpstr>Apresentação do PowerPoint</vt:lpstr>
      <vt:lpstr>Apresentação do PowerPoint</vt:lpstr>
      <vt:lpstr>Especificidades legais        USO NÃO COMERCIAL  - Direitos cedidos - Autorização a terceiros - Usos não comerciais - Não exclusividade - Direitos reservados - Autoria e titularidade - Gratuidade</vt:lpstr>
      <vt:lpstr>Apresentação do PowerPoint</vt:lpstr>
      <vt:lpstr>Aprendizado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     </vt:lpstr>
      <vt:lpstr>Apresentação do PowerPoint</vt:lpstr>
      <vt:lpstr>Apresentação do PowerPoint</vt:lpstr>
      <vt:lpstr>Apresentação do PowerPoint</vt:lpstr>
      <vt:lpstr>Políticas dos editores para os dados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Paula Xavier dos Santos</dc:creator>
  <cp:lastModifiedBy>Eder Freyre</cp:lastModifiedBy>
  <cp:revision>8</cp:revision>
  <dcterms:created xsi:type="dcterms:W3CDTF">2017-09-27T18:14:36Z</dcterms:created>
  <dcterms:modified xsi:type="dcterms:W3CDTF">2017-09-29T17:42:23Z</dcterms:modified>
</cp:coreProperties>
</file>