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0"/>
  </p:notesMasterIdLst>
  <p:sldIdLst>
    <p:sldId id="256" r:id="rId2"/>
    <p:sldId id="261" r:id="rId3"/>
    <p:sldId id="260" r:id="rId4"/>
    <p:sldId id="336" r:id="rId5"/>
    <p:sldId id="259" r:id="rId6"/>
    <p:sldId id="265" r:id="rId7"/>
    <p:sldId id="333" r:id="rId8"/>
    <p:sldId id="334" r:id="rId9"/>
    <p:sldId id="266" r:id="rId10"/>
    <p:sldId id="280" r:id="rId11"/>
    <p:sldId id="294" r:id="rId12"/>
    <p:sldId id="331" r:id="rId13"/>
    <p:sldId id="347" r:id="rId14"/>
    <p:sldId id="299" r:id="rId15"/>
    <p:sldId id="349" r:id="rId16"/>
    <p:sldId id="348" r:id="rId17"/>
    <p:sldId id="301" r:id="rId18"/>
    <p:sldId id="343" r:id="rId19"/>
    <p:sldId id="346" r:id="rId20"/>
    <p:sldId id="344" r:id="rId21"/>
    <p:sldId id="341" r:id="rId22"/>
    <p:sldId id="342" r:id="rId23"/>
    <p:sldId id="350" r:id="rId24"/>
    <p:sldId id="323" r:id="rId25"/>
    <p:sldId id="326" r:id="rId26"/>
    <p:sldId id="327" r:id="rId27"/>
    <p:sldId id="288" r:id="rId28"/>
    <p:sldId id="257" r:id="rId29"/>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408"/>
    <p:restoredTop sz="93111"/>
  </p:normalViewPr>
  <p:slideViewPr>
    <p:cSldViewPr snapToGrid="0" snapToObjects="1">
      <p:cViewPr varScale="1">
        <p:scale>
          <a:sx n="108" d="100"/>
          <a:sy n="108" d="100"/>
        </p:scale>
        <p:origin x="-170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3788D1-54A9-4848-B2DD-C0CC2DAE9BD3}" type="datetimeFigureOut">
              <a:rPr lang="pt-BR" smtClean="0"/>
              <a:pPr/>
              <a:t>18/09/2017</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99D8FF-D5A4-42EF-B3A2-9D54A9ED95FE}" type="slidenum">
              <a:rPr lang="pt-BR" smtClean="0"/>
              <a:pPr/>
              <a:t>‹nº›</a:t>
            </a:fld>
            <a:endParaRPr lang="pt-BR"/>
          </a:p>
        </p:txBody>
      </p:sp>
    </p:spTree>
    <p:extLst>
      <p:ext uri="{BB962C8B-B14F-4D97-AF65-F5344CB8AC3E}">
        <p14:creationId xmlns:p14="http://schemas.microsoft.com/office/powerpoint/2010/main" xmlns="" val="19506967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Espaço Reservado para Imagem de Slide 1"/>
          <p:cNvSpPr>
            <a:spLocks noGrp="1" noRot="1" noChangeAspect="1" noTextEdit="1"/>
          </p:cNvSpPr>
          <p:nvPr>
            <p:ph type="sldImg"/>
          </p:nvPr>
        </p:nvSpPr>
        <p:spPr>
          <a:xfrm>
            <a:off x="-14222413" y="-11796713"/>
            <a:ext cx="16619538" cy="12465051"/>
          </a:xfrm>
          <a:ln>
            <a:solidFill>
              <a:srgbClr val="000000"/>
            </a:solidFill>
            <a:miter lim="800000"/>
            <a:headEnd/>
            <a:tailEnd/>
          </a:ln>
        </p:spPr>
      </p:sp>
      <p:sp>
        <p:nvSpPr>
          <p:cNvPr id="51203" name="Espaço Reservado para Anotaçõ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altLang="pt-BR" dirty="0"/>
          </a:p>
        </p:txBody>
      </p:sp>
      <p:sp>
        <p:nvSpPr>
          <p:cNvPr id="51204" name="Espaço Reservado para Número de Slide 3"/>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buClr>
                <a:srgbClr val="000000"/>
              </a:buClr>
              <a:buSzPct val="100000"/>
              <a:buFont typeface="Times New Roman" pitchFamily="18" charset="0"/>
              <a:defRPr sz="1200">
                <a:solidFill>
                  <a:srgbClr val="000000"/>
                </a:solidFill>
                <a:latin typeface="Times New Roman" pitchFamily="18" charset="0"/>
              </a:defRPr>
            </a:lvl1pPr>
            <a:lvl2pPr marL="742950" indent="-285750">
              <a:spcBef>
                <a:spcPct val="30000"/>
              </a:spcBef>
              <a:buClr>
                <a:srgbClr val="000000"/>
              </a:buClr>
              <a:buSzPct val="100000"/>
              <a:buFont typeface="Times New Roman" pitchFamily="18" charset="0"/>
              <a:defRPr sz="1200">
                <a:solidFill>
                  <a:srgbClr val="000000"/>
                </a:solidFill>
                <a:latin typeface="Times New Roman" pitchFamily="18" charset="0"/>
              </a:defRPr>
            </a:lvl2pPr>
            <a:lvl3pPr marL="1143000" indent="-228600">
              <a:spcBef>
                <a:spcPct val="30000"/>
              </a:spcBef>
              <a:buClr>
                <a:srgbClr val="000000"/>
              </a:buClr>
              <a:buSzPct val="100000"/>
              <a:buFont typeface="Times New Roman" pitchFamily="18" charset="0"/>
              <a:defRPr sz="1200">
                <a:solidFill>
                  <a:srgbClr val="000000"/>
                </a:solidFill>
                <a:latin typeface="Times New Roman" pitchFamily="18" charset="0"/>
              </a:defRPr>
            </a:lvl3pPr>
            <a:lvl4pPr marL="1600200" indent="-228600">
              <a:spcBef>
                <a:spcPct val="30000"/>
              </a:spcBef>
              <a:buClr>
                <a:srgbClr val="000000"/>
              </a:buClr>
              <a:buSzPct val="100000"/>
              <a:buFont typeface="Times New Roman" pitchFamily="18" charset="0"/>
              <a:defRPr sz="1200">
                <a:solidFill>
                  <a:srgbClr val="000000"/>
                </a:solidFill>
                <a:latin typeface="Times New Roman" pitchFamily="18" charset="0"/>
              </a:defRPr>
            </a:lvl4pPr>
            <a:lvl5pPr marL="2057400" indent="-228600">
              <a:spcBef>
                <a:spcPct val="30000"/>
              </a:spcBef>
              <a:buClr>
                <a:srgbClr val="000000"/>
              </a:buClr>
              <a:buSzPct val="100000"/>
              <a:buFont typeface="Times New Roman" pitchFamily="18" charset="0"/>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a:spcBef>
                <a:spcPct val="0"/>
              </a:spcBef>
              <a:buClrTx/>
              <a:buSzTx/>
              <a:buFontTx/>
              <a:buNone/>
            </a:pPr>
            <a:fld id="{A9B96195-B939-4B5F-B272-687B3623739D}" type="slidenum">
              <a:rPr lang="en-US" altLang="pt-BR" sz="2400">
                <a:solidFill>
                  <a:schemeClr val="bg1"/>
                </a:solidFill>
              </a:rPr>
              <a:pPr>
                <a:spcBef>
                  <a:spcPct val="0"/>
                </a:spcBef>
                <a:buClrTx/>
                <a:buSzTx/>
                <a:buFontTx/>
                <a:buNone/>
              </a:pPr>
              <a:t>10</a:t>
            </a:fld>
            <a:endParaRPr lang="en-US" altLang="pt-BR" sz="2400">
              <a:solidFill>
                <a:schemeClr val="bg1"/>
              </a:solidFill>
            </a:endParaRPr>
          </a:p>
        </p:txBody>
      </p:sp>
    </p:spTree>
    <p:extLst>
      <p:ext uri="{BB962C8B-B14F-4D97-AF65-F5344CB8AC3E}">
        <p14:creationId xmlns:p14="http://schemas.microsoft.com/office/powerpoint/2010/main" xmlns="" val="459067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9599D8FF-D5A4-42EF-B3A2-9D54A9ED95FE}" type="slidenum">
              <a:rPr lang="pt-BR" smtClean="0"/>
              <a:pPr/>
              <a:t>12</a:t>
            </a:fld>
            <a:endParaRPr lang="pt-BR"/>
          </a:p>
        </p:txBody>
      </p:sp>
    </p:spTree>
    <p:extLst>
      <p:ext uri="{BB962C8B-B14F-4D97-AF65-F5344CB8AC3E}">
        <p14:creationId xmlns:p14="http://schemas.microsoft.com/office/powerpoint/2010/main" xmlns="" val="4168277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100" dirty="0"/>
              <a:t>OAIS Reference model of </a:t>
            </a:r>
            <a:r>
              <a:rPr lang="it-IT" sz="1100" dirty="0" err="1"/>
              <a:t>good</a:t>
            </a:r>
            <a:r>
              <a:rPr lang="it-IT" sz="1100" dirty="0"/>
              <a:t> </a:t>
            </a:r>
            <a:r>
              <a:rPr lang="it-IT" sz="1100" dirty="0" err="1"/>
              <a:t>practice</a:t>
            </a:r>
            <a:r>
              <a:rPr lang="it-IT" sz="1100" dirty="0"/>
              <a:t> in </a:t>
            </a:r>
            <a:r>
              <a:rPr lang="it-IT" sz="1100" dirty="0" err="1"/>
              <a:t>digital</a:t>
            </a:r>
            <a:r>
              <a:rPr lang="it-IT" sz="1100" dirty="0"/>
              <a:t> </a:t>
            </a:r>
            <a:r>
              <a:rPr lang="it-IT" sz="1100" dirty="0" err="1"/>
              <a:t>curation</a:t>
            </a:r>
            <a:endParaRPr lang="it-IT" sz="1100" dirty="0"/>
          </a:p>
          <a:p>
            <a:r>
              <a:rPr lang="it-IT" sz="1100" dirty="0"/>
              <a:t>DCC:</a:t>
            </a:r>
            <a:r>
              <a:rPr lang="it-IT" sz="1100" baseline="0" dirty="0"/>
              <a:t> core </a:t>
            </a:r>
            <a:r>
              <a:rPr lang="it-IT" sz="1100" baseline="0" dirty="0" err="1"/>
              <a:t>actions</a:t>
            </a:r>
            <a:r>
              <a:rPr lang="it-IT" sz="1100" baseline="0" dirty="0"/>
              <a:t> for the </a:t>
            </a:r>
            <a:r>
              <a:rPr lang="it-IT" sz="1100" baseline="0" dirty="0" err="1"/>
              <a:t>entire</a:t>
            </a:r>
            <a:r>
              <a:rPr lang="it-IT" sz="1100" baseline="0" dirty="0"/>
              <a:t> </a:t>
            </a:r>
            <a:r>
              <a:rPr lang="it-IT" sz="1100" baseline="0" dirty="0" err="1"/>
              <a:t>lifecycle</a:t>
            </a:r>
            <a:r>
              <a:rPr lang="it-IT" sz="1100" baseline="0" dirty="0"/>
              <a:t>; </a:t>
            </a:r>
            <a:r>
              <a:rPr lang="it-IT" sz="1100" baseline="0" dirty="0" err="1"/>
              <a:t>designated</a:t>
            </a:r>
            <a:r>
              <a:rPr lang="it-IT" sz="1100" baseline="0" dirty="0"/>
              <a:t> Community </a:t>
            </a:r>
            <a:r>
              <a:rPr lang="it-IT" sz="1100" baseline="0" dirty="0" err="1"/>
              <a:t>is</a:t>
            </a:r>
            <a:r>
              <a:rPr lang="it-IT" sz="1100" baseline="0" dirty="0"/>
              <a:t> the </a:t>
            </a:r>
            <a:r>
              <a:rPr lang="it-IT" sz="1200" b="0" i="0" u="none" strike="noStrike" kern="1200" baseline="0" dirty="0">
                <a:solidFill>
                  <a:schemeClr val="tx1"/>
                </a:solidFill>
                <a:latin typeface="+mn-lt"/>
                <a:ea typeface="+mn-ea"/>
                <a:cs typeface="+mn-cs"/>
              </a:rPr>
              <a:t>subset of </a:t>
            </a:r>
            <a:r>
              <a:rPr lang="en-US" sz="1200" b="0" i="0" u="none" strike="noStrike" kern="1200" baseline="0" dirty="0">
                <a:solidFill>
                  <a:schemeClr val="tx1"/>
                </a:solidFill>
                <a:latin typeface="+mn-lt"/>
                <a:ea typeface="+mn-ea"/>
                <a:cs typeface="+mn-cs"/>
              </a:rPr>
              <a:t>Consumers expected to independently understand the archived information in the form in which it is preserved and made available in the archive. Representation Information: attribution of </a:t>
            </a:r>
            <a:r>
              <a:rPr lang="pt-BR" sz="1200" b="0" i="0" u="none" strike="noStrike" kern="1200" baseline="0" dirty="0">
                <a:solidFill>
                  <a:schemeClr val="tx1"/>
                </a:solidFill>
                <a:latin typeface="+mn-lt"/>
                <a:ea typeface="+mn-ea"/>
                <a:cs typeface="+mn-cs"/>
              </a:rPr>
              <a:t>administrative, technical, structural e representation metadata.</a:t>
            </a:r>
            <a:endParaRPr lang="it-IT" sz="1100" dirty="0"/>
          </a:p>
          <a:p>
            <a:r>
              <a:rPr lang="it-IT" sz="1100" dirty="0"/>
              <a:t>DDI International standard for </a:t>
            </a:r>
            <a:r>
              <a:rPr lang="it-IT" sz="1100" dirty="0" err="1"/>
              <a:t>metadata</a:t>
            </a:r>
            <a:r>
              <a:rPr lang="it-IT" sz="1100" dirty="0"/>
              <a:t> </a:t>
            </a:r>
            <a:r>
              <a:rPr lang="it-IT" sz="1100" dirty="0" err="1"/>
              <a:t>annotation</a:t>
            </a:r>
            <a:r>
              <a:rPr lang="it-IT" sz="1100" dirty="0"/>
              <a:t>; </a:t>
            </a:r>
            <a:r>
              <a:rPr lang="it-IT" sz="1100" dirty="0" err="1"/>
              <a:t>recommended</a:t>
            </a:r>
            <a:r>
              <a:rPr lang="it-IT" sz="1100" dirty="0"/>
              <a:t> </a:t>
            </a:r>
            <a:r>
              <a:rPr lang="it-IT" sz="1100" dirty="0" err="1"/>
              <a:t>among</a:t>
            </a:r>
            <a:r>
              <a:rPr lang="it-IT" sz="1100" dirty="0"/>
              <a:t> </a:t>
            </a:r>
            <a:r>
              <a:rPr lang="it-IT" sz="1100" dirty="0" err="1"/>
              <a:t>others</a:t>
            </a:r>
            <a:r>
              <a:rPr lang="it-IT" sz="1100" dirty="0"/>
              <a:t> by </a:t>
            </a:r>
            <a:r>
              <a:rPr lang="it-IT" sz="1100" dirty="0" err="1"/>
              <a:t>Medical</a:t>
            </a:r>
            <a:r>
              <a:rPr lang="it-IT" sz="1100" dirty="0"/>
              <a:t> </a:t>
            </a:r>
            <a:r>
              <a:rPr lang="it-IT" sz="1100" dirty="0" err="1"/>
              <a:t>Research</a:t>
            </a:r>
            <a:r>
              <a:rPr lang="it-IT" sz="1100" dirty="0"/>
              <a:t> </a:t>
            </a:r>
            <a:r>
              <a:rPr lang="it-IT" sz="1100" dirty="0" err="1"/>
              <a:t>Council</a:t>
            </a:r>
            <a:r>
              <a:rPr lang="it-IT" sz="1100" dirty="0"/>
              <a:t> and Wellcome Trust. </a:t>
            </a:r>
            <a:r>
              <a:rPr lang="en-US" sz="1200" b="0" i="0" u="none" strike="noStrike" kern="1200" baseline="0" dirty="0">
                <a:solidFill>
                  <a:schemeClr val="tx1"/>
                </a:solidFill>
                <a:latin typeface="+mn-lt"/>
                <a:ea typeface="+mn-ea"/>
                <a:cs typeface="+mn-cs"/>
              </a:rPr>
              <a:t>The Combined Life Cycle Model incorporates either direct dissemination to users or dissemination through data archives, and recognizes that data can be reprocessed at later points in its life cycle, creating an iterative process (e.g., when existing data are re-used as part of an unanticipated, later study) : the life cycle is no longer linear but has become circular. </a:t>
            </a:r>
            <a:endParaRPr lang="it-IT" sz="1100" dirty="0"/>
          </a:p>
        </p:txBody>
      </p:sp>
      <p:sp>
        <p:nvSpPr>
          <p:cNvPr id="4" name="Segnaposto numero diapositiva 3"/>
          <p:cNvSpPr>
            <a:spLocks noGrp="1"/>
          </p:cNvSpPr>
          <p:nvPr>
            <p:ph type="sldNum" sz="quarter" idx="10"/>
          </p:nvPr>
        </p:nvSpPr>
        <p:spPr/>
        <p:txBody>
          <a:bodyPr/>
          <a:lstStyle/>
          <a:p>
            <a:fld id="{02831CDC-2E7A-6C40-91FB-F3771F929B92}" type="slidenum">
              <a:rPr lang="es-ES_tradnl" smtClean="0"/>
              <a:pPr/>
              <a:t>14</a:t>
            </a:fld>
            <a:endParaRPr lang="es-ES_tradnl"/>
          </a:p>
        </p:txBody>
      </p:sp>
    </p:spTree>
    <p:extLst>
      <p:ext uri="{BB962C8B-B14F-4D97-AF65-F5344CB8AC3E}">
        <p14:creationId xmlns:p14="http://schemas.microsoft.com/office/powerpoint/2010/main" xmlns="" val="1850780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n-GB" dirty="0"/>
          </a:p>
        </p:txBody>
      </p:sp>
      <p:sp>
        <p:nvSpPr>
          <p:cNvPr id="4" name="Espaço Reservado para Número de Slide 3"/>
          <p:cNvSpPr>
            <a:spLocks noGrp="1"/>
          </p:cNvSpPr>
          <p:nvPr>
            <p:ph type="sldNum" sz="quarter" idx="10"/>
          </p:nvPr>
        </p:nvSpPr>
        <p:spPr/>
        <p:txBody>
          <a:bodyPr/>
          <a:lstStyle/>
          <a:p>
            <a:fld id="{9599D8FF-D5A4-42EF-B3A2-9D54A9ED95FE}" type="slidenum">
              <a:rPr lang="pt-BR" smtClean="0"/>
              <a:pPr/>
              <a:t>16</a:t>
            </a:fld>
            <a:endParaRPr lang="pt-BR"/>
          </a:p>
        </p:txBody>
      </p:sp>
    </p:spTree>
    <p:extLst>
      <p:ext uri="{BB962C8B-B14F-4D97-AF65-F5344CB8AC3E}">
        <p14:creationId xmlns:p14="http://schemas.microsoft.com/office/powerpoint/2010/main" xmlns="" val="4199607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n-GB" dirty="0"/>
          </a:p>
        </p:txBody>
      </p:sp>
      <p:sp>
        <p:nvSpPr>
          <p:cNvPr id="4" name="Espaço Reservado para Número de Slide 3"/>
          <p:cNvSpPr>
            <a:spLocks noGrp="1"/>
          </p:cNvSpPr>
          <p:nvPr>
            <p:ph type="sldNum" sz="quarter" idx="10"/>
          </p:nvPr>
        </p:nvSpPr>
        <p:spPr/>
        <p:txBody>
          <a:bodyPr/>
          <a:lstStyle/>
          <a:p>
            <a:fld id="{9599D8FF-D5A4-42EF-B3A2-9D54A9ED95FE}" type="slidenum">
              <a:rPr lang="pt-BR" smtClean="0"/>
              <a:pPr/>
              <a:t>17</a:t>
            </a:fld>
            <a:endParaRPr lang="pt-BR"/>
          </a:p>
        </p:txBody>
      </p:sp>
    </p:spTree>
    <p:extLst>
      <p:ext uri="{BB962C8B-B14F-4D97-AF65-F5344CB8AC3E}">
        <p14:creationId xmlns:p14="http://schemas.microsoft.com/office/powerpoint/2010/main" xmlns="" val="4199607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9599D8FF-D5A4-42EF-B3A2-9D54A9ED95FE}" type="slidenum">
              <a:rPr lang="pt-BR" smtClean="0"/>
              <a:pPr/>
              <a:t>19</a:t>
            </a:fld>
            <a:endParaRPr lang="pt-BR"/>
          </a:p>
        </p:txBody>
      </p:sp>
    </p:spTree>
    <p:extLst>
      <p:ext uri="{BB962C8B-B14F-4D97-AF65-F5344CB8AC3E}">
        <p14:creationId xmlns:p14="http://schemas.microsoft.com/office/powerpoint/2010/main" xmlns="" val="4186874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9599D8FF-D5A4-42EF-B3A2-9D54A9ED95FE}" type="slidenum">
              <a:rPr lang="pt-BR" smtClean="0"/>
              <a:pPr/>
              <a:t>23</a:t>
            </a:fld>
            <a:endParaRPr lang="pt-B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9599D8FF-D5A4-42EF-B3A2-9D54A9ED95FE}" type="slidenum">
              <a:rPr lang="pt-BR" smtClean="0"/>
              <a:pPr/>
              <a:t>26</a:t>
            </a:fld>
            <a:endParaRPr lang="pt-BR"/>
          </a:p>
        </p:txBody>
      </p:sp>
    </p:spTree>
    <p:extLst>
      <p:ext uri="{BB962C8B-B14F-4D97-AF65-F5344CB8AC3E}">
        <p14:creationId xmlns:p14="http://schemas.microsoft.com/office/powerpoint/2010/main" xmlns="" val="6433317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9599D8FF-D5A4-42EF-B3A2-9D54A9ED95FE}" type="slidenum">
              <a:rPr lang="pt-BR" smtClean="0"/>
              <a:pPr/>
              <a:t>27</a:t>
            </a:fld>
            <a:endParaRPr lang="pt-BR"/>
          </a:p>
        </p:txBody>
      </p:sp>
    </p:spTree>
    <p:extLst>
      <p:ext uri="{BB962C8B-B14F-4D97-AF65-F5344CB8AC3E}">
        <p14:creationId xmlns:p14="http://schemas.microsoft.com/office/powerpoint/2010/main" xmlns="" val="4171292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pt-BR"/>
              <a:t>Clique para editar estilo do título mestre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B564BA5F-C1FE-BE47-952B-D554B8330750}" type="datetimeFigureOut">
              <a:rPr lang="pt-BR" smtClean="0"/>
              <a:pPr/>
              <a:t>18/09/2017</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16E451A5-F535-D549-B2F9-DFFD15F4729F}" type="slidenum">
              <a:rPr lang="pt-BR" smtClean="0"/>
              <a:pPr/>
              <a:t>‹nº›</a:t>
            </a:fld>
            <a:endParaRPr lang="pt-BR"/>
          </a:p>
        </p:txBody>
      </p:sp>
    </p:spTree>
    <p:extLst>
      <p:ext uri="{BB962C8B-B14F-4D97-AF65-F5344CB8AC3E}">
        <p14:creationId xmlns:p14="http://schemas.microsoft.com/office/powerpoint/2010/main" xmlns="" val="350052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estilo do título mestre</a:t>
            </a:r>
            <a:endParaRPr lang="en-US" dirty="0"/>
          </a:p>
        </p:txBody>
      </p:sp>
      <p:sp>
        <p:nvSpPr>
          <p:cNvPr id="3" name="Vertical Text Placeholder 2"/>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B564BA5F-C1FE-BE47-952B-D554B8330750}" type="datetimeFigureOut">
              <a:rPr lang="pt-BR" smtClean="0"/>
              <a:pPr/>
              <a:t>18/09/2017</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16E451A5-F535-D549-B2F9-DFFD15F4729F}" type="slidenum">
              <a:rPr lang="pt-BR" smtClean="0"/>
              <a:pPr/>
              <a:t>‹nº›</a:t>
            </a:fld>
            <a:endParaRPr lang="pt-BR"/>
          </a:p>
        </p:txBody>
      </p:sp>
    </p:spTree>
    <p:extLst>
      <p:ext uri="{BB962C8B-B14F-4D97-AF65-F5344CB8AC3E}">
        <p14:creationId xmlns:p14="http://schemas.microsoft.com/office/powerpoint/2010/main" xmlns="" val="468703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pt-BR"/>
              <a:t>Clique para editar estilo do título mestre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B564BA5F-C1FE-BE47-952B-D554B8330750}" type="datetimeFigureOut">
              <a:rPr lang="pt-BR" smtClean="0"/>
              <a:pPr/>
              <a:t>18/09/2017</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16E451A5-F535-D549-B2F9-DFFD15F4729F}" type="slidenum">
              <a:rPr lang="pt-BR" smtClean="0"/>
              <a:pPr/>
              <a:t>‹nº›</a:t>
            </a:fld>
            <a:endParaRPr lang="pt-BR"/>
          </a:p>
        </p:txBody>
      </p:sp>
    </p:spTree>
    <p:extLst>
      <p:ext uri="{BB962C8B-B14F-4D97-AF65-F5344CB8AC3E}">
        <p14:creationId xmlns:p14="http://schemas.microsoft.com/office/powerpoint/2010/main" xmlns="" val="1101513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estilo do título mestre</a:t>
            </a:r>
            <a:endParaRPr lang="en-US" dirty="0"/>
          </a:p>
        </p:txBody>
      </p:sp>
      <p:sp>
        <p:nvSpPr>
          <p:cNvPr id="3" name="Content Placeholder 2"/>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B564BA5F-C1FE-BE47-952B-D554B8330750}" type="datetimeFigureOut">
              <a:rPr lang="pt-BR" smtClean="0"/>
              <a:pPr/>
              <a:t>18/09/2017</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16E451A5-F535-D549-B2F9-DFFD15F4729F}" type="slidenum">
              <a:rPr lang="pt-BR" smtClean="0"/>
              <a:pPr/>
              <a:t>‹nº›</a:t>
            </a:fld>
            <a:endParaRPr lang="pt-BR"/>
          </a:p>
        </p:txBody>
      </p:sp>
    </p:spTree>
    <p:extLst>
      <p:ext uri="{BB962C8B-B14F-4D97-AF65-F5344CB8AC3E}">
        <p14:creationId xmlns:p14="http://schemas.microsoft.com/office/powerpoint/2010/main" xmlns="" val="521595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pt-BR"/>
              <a:t>Clique para editar estilo do título mestre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Date Placeholder 3"/>
          <p:cNvSpPr>
            <a:spLocks noGrp="1"/>
          </p:cNvSpPr>
          <p:nvPr>
            <p:ph type="dt" sz="half" idx="10"/>
          </p:nvPr>
        </p:nvSpPr>
        <p:spPr/>
        <p:txBody>
          <a:bodyPr/>
          <a:lstStyle/>
          <a:p>
            <a:fld id="{B564BA5F-C1FE-BE47-952B-D554B8330750}" type="datetimeFigureOut">
              <a:rPr lang="pt-BR" smtClean="0"/>
              <a:pPr/>
              <a:t>18/09/2017</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16E451A5-F535-D549-B2F9-DFFD15F4729F}" type="slidenum">
              <a:rPr lang="pt-BR" smtClean="0"/>
              <a:pPr/>
              <a:t>‹nº›</a:t>
            </a:fld>
            <a:endParaRPr lang="pt-BR"/>
          </a:p>
        </p:txBody>
      </p:sp>
    </p:spTree>
    <p:extLst>
      <p:ext uri="{BB962C8B-B14F-4D97-AF65-F5344CB8AC3E}">
        <p14:creationId xmlns:p14="http://schemas.microsoft.com/office/powerpoint/2010/main" xmlns="" val="294702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estilo do título mestre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B564BA5F-C1FE-BE47-952B-D554B8330750}" type="datetimeFigureOut">
              <a:rPr lang="pt-BR" smtClean="0"/>
              <a:pPr/>
              <a:t>18/09/2017</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16E451A5-F535-D549-B2F9-DFFD15F4729F}" type="slidenum">
              <a:rPr lang="pt-BR" smtClean="0"/>
              <a:pPr/>
              <a:t>‹nº›</a:t>
            </a:fld>
            <a:endParaRPr lang="pt-BR"/>
          </a:p>
        </p:txBody>
      </p:sp>
    </p:spTree>
    <p:extLst>
      <p:ext uri="{BB962C8B-B14F-4D97-AF65-F5344CB8AC3E}">
        <p14:creationId xmlns:p14="http://schemas.microsoft.com/office/powerpoint/2010/main" xmlns="" val="1726956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pt-BR"/>
              <a:t>Clique para editar estilo do título mestre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Content Placeholder 3"/>
          <p:cNvSpPr>
            <a:spLocks noGrp="1"/>
          </p:cNvSpPr>
          <p:nvPr>
            <p:ph sz="half" idx="2"/>
          </p:nvPr>
        </p:nvSpPr>
        <p:spPr>
          <a:xfrm>
            <a:off x="629842" y="2505075"/>
            <a:ext cx="3868340"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Content Placeholder 5"/>
          <p:cNvSpPr>
            <a:spLocks noGrp="1"/>
          </p:cNvSpPr>
          <p:nvPr>
            <p:ph sz="quarter" idx="4"/>
          </p:nvPr>
        </p:nvSpPr>
        <p:spPr>
          <a:xfrm>
            <a:off x="4629150" y="2505075"/>
            <a:ext cx="3887391"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B564BA5F-C1FE-BE47-952B-D554B8330750}" type="datetimeFigureOut">
              <a:rPr lang="pt-BR" smtClean="0"/>
              <a:pPr/>
              <a:t>18/09/2017</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16E451A5-F535-D549-B2F9-DFFD15F4729F}" type="slidenum">
              <a:rPr lang="pt-BR" smtClean="0"/>
              <a:pPr/>
              <a:t>‹nº›</a:t>
            </a:fld>
            <a:endParaRPr lang="pt-BR"/>
          </a:p>
        </p:txBody>
      </p:sp>
    </p:spTree>
    <p:extLst>
      <p:ext uri="{BB962C8B-B14F-4D97-AF65-F5344CB8AC3E}">
        <p14:creationId xmlns:p14="http://schemas.microsoft.com/office/powerpoint/2010/main" xmlns="" val="336465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estilo do título mestre</a:t>
            </a:r>
            <a:endParaRPr lang="en-US" dirty="0"/>
          </a:p>
        </p:txBody>
      </p:sp>
      <p:sp>
        <p:nvSpPr>
          <p:cNvPr id="3" name="Date Placeholder 2"/>
          <p:cNvSpPr>
            <a:spLocks noGrp="1"/>
          </p:cNvSpPr>
          <p:nvPr>
            <p:ph type="dt" sz="half" idx="10"/>
          </p:nvPr>
        </p:nvSpPr>
        <p:spPr/>
        <p:txBody>
          <a:bodyPr/>
          <a:lstStyle/>
          <a:p>
            <a:fld id="{B564BA5F-C1FE-BE47-952B-D554B8330750}" type="datetimeFigureOut">
              <a:rPr lang="pt-BR" smtClean="0"/>
              <a:pPr/>
              <a:t>18/09/2017</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16E451A5-F535-D549-B2F9-DFFD15F4729F}" type="slidenum">
              <a:rPr lang="pt-BR" smtClean="0"/>
              <a:pPr/>
              <a:t>‹nº›</a:t>
            </a:fld>
            <a:endParaRPr lang="pt-BR"/>
          </a:p>
        </p:txBody>
      </p:sp>
    </p:spTree>
    <p:extLst>
      <p:ext uri="{BB962C8B-B14F-4D97-AF65-F5344CB8AC3E}">
        <p14:creationId xmlns:p14="http://schemas.microsoft.com/office/powerpoint/2010/main" xmlns="" val="861021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64BA5F-C1FE-BE47-952B-D554B8330750}" type="datetimeFigureOut">
              <a:rPr lang="pt-BR" smtClean="0"/>
              <a:pPr/>
              <a:t>18/09/2017</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16E451A5-F535-D549-B2F9-DFFD15F4729F}" type="slidenum">
              <a:rPr lang="pt-BR" smtClean="0"/>
              <a:pPr/>
              <a:t>‹nº›</a:t>
            </a:fld>
            <a:endParaRPr lang="pt-BR"/>
          </a:p>
        </p:txBody>
      </p:sp>
    </p:spTree>
    <p:extLst>
      <p:ext uri="{BB962C8B-B14F-4D97-AF65-F5344CB8AC3E}">
        <p14:creationId xmlns:p14="http://schemas.microsoft.com/office/powerpoint/2010/main" xmlns="" val="278722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a:t>Clique para editar estilo do título mestre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Date Placeholder 4"/>
          <p:cNvSpPr>
            <a:spLocks noGrp="1"/>
          </p:cNvSpPr>
          <p:nvPr>
            <p:ph type="dt" sz="half" idx="10"/>
          </p:nvPr>
        </p:nvSpPr>
        <p:spPr/>
        <p:txBody>
          <a:bodyPr/>
          <a:lstStyle/>
          <a:p>
            <a:fld id="{B564BA5F-C1FE-BE47-952B-D554B8330750}" type="datetimeFigureOut">
              <a:rPr lang="pt-BR" smtClean="0"/>
              <a:pPr/>
              <a:t>18/09/2017</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16E451A5-F535-D549-B2F9-DFFD15F4729F}" type="slidenum">
              <a:rPr lang="pt-BR" smtClean="0"/>
              <a:pPr/>
              <a:t>‹nº›</a:t>
            </a:fld>
            <a:endParaRPr lang="pt-BR"/>
          </a:p>
        </p:txBody>
      </p:sp>
    </p:spTree>
    <p:extLst>
      <p:ext uri="{BB962C8B-B14F-4D97-AF65-F5344CB8AC3E}">
        <p14:creationId xmlns:p14="http://schemas.microsoft.com/office/powerpoint/2010/main" xmlns="" val="233665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a:t>Clique para editar estilo do título mestre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a:t>Arraste a imagem para o espaço reservado ou clique no ícone para adicionar</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Date Placeholder 4"/>
          <p:cNvSpPr>
            <a:spLocks noGrp="1"/>
          </p:cNvSpPr>
          <p:nvPr>
            <p:ph type="dt" sz="half" idx="10"/>
          </p:nvPr>
        </p:nvSpPr>
        <p:spPr/>
        <p:txBody>
          <a:bodyPr/>
          <a:lstStyle/>
          <a:p>
            <a:fld id="{B564BA5F-C1FE-BE47-952B-D554B8330750}" type="datetimeFigureOut">
              <a:rPr lang="pt-BR" smtClean="0"/>
              <a:pPr/>
              <a:t>18/09/2017</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16E451A5-F535-D549-B2F9-DFFD15F4729F}" type="slidenum">
              <a:rPr lang="pt-BR" smtClean="0"/>
              <a:pPr/>
              <a:t>‹nº›</a:t>
            </a:fld>
            <a:endParaRPr lang="pt-BR"/>
          </a:p>
        </p:txBody>
      </p:sp>
    </p:spTree>
    <p:extLst>
      <p:ext uri="{BB962C8B-B14F-4D97-AF65-F5344CB8AC3E}">
        <p14:creationId xmlns:p14="http://schemas.microsoft.com/office/powerpoint/2010/main" xmlns="" val="2145174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t-BR"/>
              <a:t>Clique para editar estilo do título mestre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64BA5F-C1FE-BE47-952B-D554B8330750}" type="datetimeFigureOut">
              <a:rPr lang="pt-BR" smtClean="0"/>
              <a:pPr/>
              <a:t>18/09/2017</a:t>
            </a:fld>
            <a:endParaRPr lang="pt-B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E451A5-F535-D549-B2F9-DFFD15F4729F}" type="slidenum">
              <a:rPr lang="pt-BR" smtClean="0"/>
              <a:pPr/>
              <a:t>‹nº›</a:t>
            </a:fld>
            <a:endParaRPr lang="pt-BR"/>
          </a:p>
        </p:txBody>
      </p:sp>
    </p:spTree>
    <p:extLst>
      <p:ext uri="{BB962C8B-B14F-4D97-AF65-F5344CB8AC3E}">
        <p14:creationId xmlns:p14="http://schemas.microsoft.com/office/powerpoint/2010/main" xmlns="" val="13034557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12.jpeg"/><Relationship Id="rId3" Type="http://schemas.openxmlformats.org/officeDocument/2006/relationships/image" Target="../media/image13.jpe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3.jpe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1.jpeg"/><Relationship Id="rId7" Type="http://schemas.openxmlformats.org/officeDocument/2006/relationships/image" Target="../media/image29.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jpe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1.jpeg"/><Relationship Id="rId7" Type="http://schemas.microsoft.com/office/2007/relationships/hdphoto" Target="../media/hdphoto2.wdp"/><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3.png"/><Relationship Id="rId5" Type="http://schemas.microsoft.com/office/2007/relationships/hdphoto" Target="../media/hdphoto1.wdp"/><Relationship Id="rId4" Type="http://schemas.openxmlformats.org/officeDocument/2006/relationships/image" Target="../media/image32.png"/><Relationship Id="rId9"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6.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mailto:my.ichihara@gmail.com" TargetMode="External"/><Relationship Id="rId4" Type="http://schemas.openxmlformats.org/officeDocument/2006/relationships/hyperlink" Target="mailto:Maria.Ichihara@bahia.fiocruz.br"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7588" y="-8792"/>
            <a:ext cx="9144000" cy="6858000"/>
          </a:xfrm>
          <a:prstGeom prst="rect">
            <a:avLst/>
          </a:prstGeom>
        </p:spPr>
      </p:pic>
      <p:sp>
        <p:nvSpPr>
          <p:cNvPr id="3" name="Retângulo 2"/>
          <p:cNvSpPr/>
          <p:nvPr/>
        </p:nvSpPr>
        <p:spPr>
          <a:xfrm>
            <a:off x="184638" y="1389193"/>
            <a:ext cx="8625254" cy="4924425"/>
          </a:xfrm>
          <a:prstGeom prst="rect">
            <a:avLst/>
          </a:prstGeom>
        </p:spPr>
        <p:txBody>
          <a:bodyPr wrap="square">
            <a:spAutoFit/>
          </a:bodyPr>
          <a:lstStyle/>
          <a:p>
            <a:pPr algn="ctr"/>
            <a:r>
              <a:rPr lang="pt-BR" altLang="pt-BR" sz="3200" b="1" dirty="0" smtClean="0"/>
              <a:t>POTENCIALIDADES </a:t>
            </a:r>
            <a:r>
              <a:rPr lang="pt-BR" altLang="pt-BR" sz="3200" b="1" dirty="0" smtClean="0"/>
              <a:t>E DESAFIOS DO </a:t>
            </a:r>
            <a:r>
              <a:rPr lang="pt-BR" altLang="pt-BR" sz="3200" b="1" dirty="0"/>
              <a:t>CENTRO DE INTEGRAÇÃO DE DADOS E CONHECIMENTOS PARA SAÚDE –CIDACS</a:t>
            </a:r>
          </a:p>
          <a:p>
            <a:endParaRPr lang="pt-BR" sz="3200" b="1" dirty="0"/>
          </a:p>
          <a:p>
            <a:endParaRPr lang="pt-BR" dirty="0"/>
          </a:p>
          <a:p>
            <a:endParaRPr lang="pt-BR" dirty="0"/>
          </a:p>
          <a:p>
            <a:pPr algn="ctr"/>
            <a:r>
              <a:rPr lang="pt-BR" sz="2800" dirty="0"/>
              <a:t>Maria </a:t>
            </a:r>
            <a:r>
              <a:rPr lang="pt-BR" sz="2800" dirty="0" err="1"/>
              <a:t>Yury</a:t>
            </a:r>
            <a:r>
              <a:rPr lang="pt-BR" sz="2800" dirty="0"/>
              <a:t> Travassos </a:t>
            </a:r>
            <a:r>
              <a:rPr lang="pt-BR" sz="2800" dirty="0" err="1" smtClean="0"/>
              <a:t>Ichihara</a:t>
            </a:r>
            <a:endParaRPr lang="pt-BR" sz="2800" dirty="0" smtClean="0"/>
          </a:p>
          <a:p>
            <a:pPr algn="ctr"/>
            <a:r>
              <a:rPr lang="pt-BR" sz="2800" dirty="0" smtClean="0"/>
              <a:t>Maurício Lima Barreto</a:t>
            </a:r>
            <a:endParaRPr lang="pt-BR" sz="2800" dirty="0" smtClean="0"/>
          </a:p>
          <a:p>
            <a:pPr algn="ctr"/>
            <a:r>
              <a:rPr lang="pt-BR" sz="2800" dirty="0" err="1" smtClean="0"/>
              <a:t>Cidacs</a:t>
            </a:r>
            <a:r>
              <a:rPr lang="pt-BR" sz="2800" dirty="0" smtClean="0"/>
              <a:t>/IGM/FIOCRUZ</a:t>
            </a:r>
          </a:p>
          <a:p>
            <a:endParaRPr lang="pt-BR" dirty="0"/>
          </a:p>
          <a:p>
            <a:pPr algn="ctr"/>
            <a:r>
              <a:rPr lang="pt-BR" sz="2400" dirty="0" smtClean="0"/>
              <a:t>Encontros </a:t>
            </a:r>
            <a:r>
              <a:rPr lang="pt-BR" sz="2400" dirty="0" err="1" smtClean="0"/>
              <a:t>Pré-ConfOA</a:t>
            </a:r>
            <a:r>
              <a:rPr lang="pt-BR" sz="2400" dirty="0" smtClean="0"/>
              <a:t> 2017-FIOCRUZ</a:t>
            </a:r>
          </a:p>
          <a:p>
            <a:pPr algn="ctr"/>
            <a:r>
              <a:rPr lang="pt-BR" sz="2400" dirty="0" smtClean="0"/>
              <a:t>20 de setembro de 2017</a:t>
            </a:r>
            <a:endParaRPr lang="pt-BR" sz="2400" dirty="0"/>
          </a:p>
        </p:txBody>
      </p:sp>
    </p:spTree>
    <p:extLst>
      <p:ext uri="{BB962C8B-B14F-4D97-AF65-F5344CB8AC3E}">
        <p14:creationId xmlns:p14="http://schemas.microsoft.com/office/powerpoint/2010/main" xmlns="" val="16816927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magem 2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3" name="Espaço Reservado para Conteúdo 2"/>
          <p:cNvSpPr>
            <a:spLocks noGrp="1"/>
          </p:cNvSpPr>
          <p:nvPr>
            <p:ph idx="1"/>
          </p:nvPr>
        </p:nvSpPr>
        <p:spPr>
          <a:xfrm>
            <a:off x="283352" y="1264431"/>
            <a:ext cx="4136248" cy="1593749"/>
          </a:xfrm>
          <a:solidFill>
            <a:schemeClr val="bg1"/>
          </a:solidFill>
        </p:spPr>
        <p:txBody>
          <a:bodyPr>
            <a:normAutofit fontScale="92500" lnSpcReduction="10000"/>
          </a:bodyPr>
          <a:lstStyle/>
          <a:p>
            <a:pPr marL="342900" indent="-342900" eaLnBrk="1" fontAlgn="auto" hangingPunct="1">
              <a:spcAft>
                <a:spcPts val="0"/>
              </a:spcAft>
              <a:buAutoNum type="arabicParenR"/>
              <a:defRPr/>
            </a:pPr>
            <a:r>
              <a:rPr lang="pt-BR" altLang="pt-BR" sz="1800" b="1" dirty="0">
                <a:solidFill>
                  <a:srgbClr val="3B2C24"/>
                </a:solidFill>
                <a:cs typeface="Arial" pitchFamily="34" charset="0"/>
              </a:rPr>
              <a:t>Centro de Dados - Centro de Computação de Alto Desempenho do SENAI –CIMATEC:</a:t>
            </a:r>
          </a:p>
          <a:p>
            <a:pPr marL="0" indent="0" eaLnBrk="1" fontAlgn="auto" hangingPunct="1">
              <a:spcAft>
                <a:spcPts val="0"/>
              </a:spcAft>
              <a:buNone/>
              <a:defRPr/>
            </a:pPr>
            <a:r>
              <a:rPr lang="pt-BR" altLang="pt-BR" sz="1800" dirty="0">
                <a:solidFill>
                  <a:srgbClr val="3B2C24"/>
                </a:solidFill>
                <a:cs typeface="Arial" pitchFamily="34" charset="0"/>
              </a:rPr>
              <a:t>       Abriga Cluster computacional adquirido pela FIOCRUZ- CT-INFRA-FINEP</a:t>
            </a:r>
            <a:r>
              <a:rPr lang="en-US" sz="1800" dirty="0">
                <a:solidFill>
                  <a:schemeClr val="tx2">
                    <a:lumMod val="75000"/>
                  </a:schemeClr>
                </a:solidFill>
                <a:cs typeface="Arial" panose="020B0604020202020204" pitchFamily="34" charset="0"/>
              </a:rPr>
              <a:t>     </a:t>
            </a:r>
          </a:p>
          <a:p>
            <a:pPr marL="0" indent="0" eaLnBrk="1" fontAlgn="auto" hangingPunct="1">
              <a:spcAft>
                <a:spcPts val="0"/>
              </a:spcAft>
              <a:buNone/>
              <a:defRPr/>
            </a:pPr>
            <a:r>
              <a:rPr lang="en-US" sz="1800" dirty="0">
                <a:solidFill>
                  <a:schemeClr val="tx2">
                    <a:lumMod val="75000"/>
                  </a:schemeClr>
                </a:solidFill>
                <a:cs typeface="Arial" panose="020B0604020202020204" pitchFamily="34" charset="0"/>
              </a:rPr>
              <a:t>       Bases de dados </a:t>
            </a:r>
            <a:r>
              <a:rPr lang="en-US" sz="1800" dirty="0" err="1">
                <a:solidFill>
                  <a:schemeClr val="tx2">
                    <a:lumMod val="75000"/>
                  </a:schemeClr>
                </a:solidFill>
                <a:cs typeface="Arial" panose="020B0604020202020204" pitchFamily="34" charset="0"/>
              </a:rPr>
              <a:t>identificados</a:t>
            </a:r>
            <a:endParaRPr lang="en-US" sz="1800" dirty="0">
              <a:solidFill>
                <a:schemeClr val="tx2">
                  <a:lumMod val="75000"/>
                </a:schemeClr>
              </a:solidFill>
              <a:cs typeface="Arial" panose="020B0604020202020204" pitchFamily="34" charset="0"/>
            </a:endParaRPr>
          </a:p>
          <a:p>
            <a:pPr marL="0" indent="0" eaLnBrk="1" fontAlgn="auto" hangingPunct="1">
              <a:spcAft>
                <a:spcPts val="0"/>
              </a:spcAft>
              <a:buNone/>
              <a:defRPr/>
            </a:pPr>
            <a:endParaRPr lang="en-GB" b="1" dirty="0"/>
          </a:p>
        </p:txBody>
      </p:sp>
      <p:grpSp>
        <p:nvGrpSpPr>
          <p:cNvPr id="7" name="Grupo 6"/>
          <p:cNvGrpSpPr/>
          <p:nvPr/>
        </p:nvGrpSpPr>
        <p:grpSpPr>
          <a:xfrm>
            <a:off x="229495" y="3139524"/>
            <a:ext cx="2770500" cy="2671627"/>
            <a:chOff x="373063" y="3411066"/>
            <a:chExt cx="3810000" cy="2671627"/>
          </a:xfrm>
        </p:grpSpPr>
        <p:pic>
          <p:nvPicPr>
            <p:cNvPr id="50180" name="Picture 2" descr="C:\Users\mauricio\AppData\Roaming\PixelMetrics\CaptureWiz\Temp\5.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73063" y="3411066"/>
              <a:ext cx="3810000" cy="1962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188" name="Picture 4" descr="C:\Users\mauricio\AppData\Roaming\PixelMetrics\CaptureWiz\Temp\15.pn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415055" y="4717968"/>
              <a:ext cx="1789817" cy="9603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187" name="Picture 18" descr="C:\Users\mauricio\AppData\Roaming\PixelMetrics\CaptureWiz\Temp\13.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90870" y="5094424"/>
              <a:ext cx="1840660" cy="9882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10" name="Grupo 15"/>
          <p:cNvGrpSpPr/>
          <p:nvPr/>
        </p:nvGrpSpPr>
        <p:grpSpPr>
          <a:xfrm>
            <a:off x="5302132" y="2777584"/>
            <a:ext cx="3416021" cy="1998662"/>
            <a:chOff x="6004371" y="3086522"/>
            <a:chExt cx="3032125" cy="1998662"/>
          </a:xfrm>
        </p:grpSpPr>
        <p:grpSp>
          <p:nvGrpSpPr>
            <p:cNvPr id="12" name="Grupo 12"/>
            <p:cNvGrpSpPr/>
            <p:nvPr/>
          </p:nvGrpSpPr>
          <p:grpSpPr>
            <a:xfrm>
              <a:off x="6004371" y="3086522"/>
              <a:ext cx="3032125" cy="1998662"/>
              <a:chOff x="6004371" y="3086522"/>
              <a:chExt cx="3032125" cy="1998662"/>
            </a:xfrm>
          </p:grpSpPr>
          <p:pic>
            <p:nvPicPr>
              <p:cNvPr id="50181" name="Picture 2" descr="C:\Users\mauricio\AppData\Roaming\PixelMetrics\CaptureWiz\Temp\4.png"/>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6004371" y="3086522"/>
                <a:ext cx="3032125" cy="1998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184" name="Picture 12" descr="C:\Users\mauricio\AppData\Roaming\PixelMetrics\CaptureWiz\Temp\9.png"/>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7222554" y="3108003"/>
                <a:ext cx="1741934" cy="551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50185" name="Picture 14" descr="C:\Users\mauricio\AppData\Roaming\PixelMetrics\CaptureWiz\Temp\11.png"/>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7903021" y="3609206"/>
              <a:ext cx="1133475"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3" name="Espaço Reservado para Conteúdo 2"/>
          <p:cNvSpPr txBox="1">
            <a:spLocks/>
          </p:cNvSpPr>
          <p:nvPr/>
        </p:nvSpPr>
        <p:spPr bwMode="auto">
          <a:xfrm>
            <a:off x="4536832" y="1229009"/>
            <a:ext cx="4545623" cy="1575726"/>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a:lstStyle>
          <a:p>
            <a:pPr marL="0" indent="0" eaLnBrk="1" fontAlgn="auto" hangingPunct="1">
              <a:spcAft>
                <a:spcPts val="0"/>
              </a:spcAft>
              <a:buNone/>
              <a:defRPr/>
            </a:pPr>
            <a:r>
              <a:rPr lang="en-US" sz="1400" b="1" dirty="0">
                <a:solidFill>
                  <a:schemeClr val="tx2">
                    <a:lumMod val="75000"/>
                  </a:schemeClr>
                </a:solidFill>
                <a:latin typeface="Arial" panose="020B0604020202020204" pitchFamily="34" charset="0"/>
                <a:cs typeface="Arial" panose="020B0604020202020204" pitchFamily="34" charset="0"/>
              </a:rPr>
              <a:t>2) </a:t>
            </a:r>
            <a:r>
              <a:rPr lang="pt-BR" altLang="pt-BR" sz="1400" b="1" dirty="0">
                <a:solidFill>
                  <a:srgbClr val="3B2C24"/>
                </a:solidFill>
                <a:latin typeface="Arial" pitchFamily="34" charset="0"/>
                <a:cs typeface="Arial" pitchFamily="34" charset="0"/>
              </a:rPr>
              <a:t>Escritório (incluindo sala segura) localizado no TECNOCENTRO </a:t>
            </a:r>
            <a:r>
              <a:rPr lang="en-US" sz="1400" b="1" dirty="0">
                <a:solidFill>
                  <a:schemeClr val="tx2">
                    <a:lumMod val="75000"/>
                  </a:schemeClr>
                </a:solidFill>
                <a:latin typeface="Arial" panose="020B0604020202020204" pitchFamily="34" charset="0"/>
                <a:cs typeface="Arial" panose="020B0604020202020204" pitchFamily="34" charset="0"/>
              </a:rPr>
              <a:t>:</a:t>
            </a:r>
            <a:endParaRPr lang="en-US" sz="1400" dirty="0">
              <a:solidFill>
                <a:schemeClr val="tx2">
                  <a:lumMod val="75000"/>
                </a:schemeClr>
              </a:solidFill>
              <a:latin typeface="Arial" panose="020B0604020202020204" pitchFamily="34" charset="0"/>
              <a:cs typeface="Arial" panose="020B0604020202020204" pitchFamily="34" charset="0"/>
            </a:endParaRPr>
          </a:p>
          <a:p>
            <a:pPr marL="0" indent="0" eaLnBrk="1" fontAlgn="auto" hangingPunct="1">
              <a:spcAft>
                <a:spcPts val="0"/>
              </a:spcAft>
              <a:buNone/>
              <a:defRPr/>
            </a:pPr>
            <a:r>
              <a:rPr lang="en-US" sz="1400" dirty="0">
                <a:solidFill>
                  <a:schemeClr val="tx2">
                    <a:lumMod val="75000"/>
                  </a:schemeClr>
                </a:solidFill>
                <a:latin typeface="Arial" panose="020B0604020202020204" pitchFamily="34" charset="0"/>
                <a:cs typeface="Arial" panose="020B0604020202020204" pitchFamily="34" charset="0"/>
              </a:rPr>
              <a:t>     - </a:t>
            </a:r>
            <a:r>
              <a:rPr lang="pt-BR" sz="1400" dirty="0">
                <a:solidFill>
                  <a:schemeClr val="tx2">
                    <a:lumMod val="75000"/>
                  </a:schemeClr>
                </a:solidFill>
                <a:latin typeface="Arial" panose="020B0604020202020204" pitchFamily="34" charset="0"/>
                <a:cs typeface="Arial" panose="020B0604020202020204" pitchFamily="34" charset="0"/>
              </a:rPr>
              <a:t>Uso para avaliação de qualidade de dados, vinculação, estimativa de precisão, extração de dados, </a:t>
            </a:r>
            <a:r>
              <a:rPr lang="pt-BR" sz="1400" dirty="0" err="1">
                <a:solidFill>
                  <a:schemeClr val="tx2">
                    <a:lumMod val="75000"/>
                  </a:schemeClr>
                </a:solidFill>
                <a:latin typeface="Arial" panose="020B0604020202020204" pitchFamily="34" charset="0"/>
                <a:cs typeface="Arial" panose="020B0604020202020204" pitchFamily="34" charset="0"/>
              </a:rPr>
              <a:t>desidentificação</a:t>
            </a:r>
            <a:r>
              <a:rPr lang="pt-BR" sz="1400" dirty="0">
                <a:solidFill>
                  <a:schemeClr val="tx2">
                    <a:lumMod val="75000"/>
                  </a:schemeClr>
                </a:solidFill>
                <a:latin typeface="Arial" panose="020B0604020202020204" pitchFamily="34" charset="0"/>
                <a:cs typeface="Arial" panose="020B0604020202020204" pitchFamily="34" charset="0"/>
              </a:rPr>
              <a:t> de dados e produção de </a:t>
            </a:r>
            <a:r>
              <a:rPr lang="pt-BR" sz="1400" dirty="0" err="1">
                <a:solidFill>
                  <a:schemeClr val="tx2">
                    <a:lumMod val="75000"/>
                  </a:schemeClr>
                </a:solidFill>
                <a:latin typeface="Arial" panose="020B0604020202020204" pitchFamily="34" charset="0"/>
                <a:cs typeface="Arial" panose="020B0604020202020204" pitchFamily="34" charset="0"/>
              </a:rPr>
              <a:t>datamarts</a:t>
            </a:r>
            <a:endParaRPr lang="en-US" sz="1400" dirty="0">
              <a:solidFill>
                <a:schemeClr val="tx2">
                  <a:lumMod val="75000"/>
                </a:schemeClr>
              </a:solidFill>
              <a:latin typeface="Arial" panose="020B0604020202020204" pitchFamily="34" charset="0"/>
              <a:cs typeface="Arial" panose="020B0604020202020204" pitchFamily="34" charset="0"/>
            </a:endParaRPr>
          </a:p>
          <a:p>
            <a:pPr marL="0" indent="0" defTabSz="914400" eaLnBrk="1" fontAlgn="auto" hangingPunct="1">
              <a:spcAft>
                <a:spcPts val="0"/>
              </a:spcAft>
              <a:buFont typeface="Arial" pitchFamily="34" charset="0"/>
              <a:buNone/>
              <a:defRPr/>
            </a:pPr>
            <a:r>
              <a:rPr lang="en-US" sz="1400" dirty="0">
                <a:solidFill>
                  <a:schemeClr val="tx2">
                    <a:lumMod val="75000"/>
                  </a:schemeClr>
                </a:solidFill>
                <a:latin typeface="Arial" panose="020B0604020202020204" pitchFamily="34" charset="0"/>
                <a:cs typeface="Arial" panose="020B0604020202020204" pitchFamily="34" charset="0"/>
              </a:rPr>
              <a:t>      - </a:t>
            </a:r>
            <a:r>
              <a:rPr lang="en-US" altLang="pt-BR" sz="1400" dirty="0">
                <a:latin typeface="Arial Unicode MS" panose="020B0604020202020204" pitchFamily="34" charset="-128"/>
                <a:cs typeface="Arial" panose="020B0604020202020204" pitchFamily="34" charset="0"/>
              </a:rPr>
              <a:t>Cluster </a:t>
            </a:r>
            <a:r>
              <a:rPr lang="en-US" altLang="pt-BR" sz="1400" dirty="0" err="1">
                <a:latin typeface="Arial Unicode MS" panose="020B0604020202020204" pitchFamily="34" charset="-128"/>
                <a:cs typeface="Arial" panose="020B0604020202020204" pitchFamily="34" charset="0"/>
              </a:rPr>
              <a:t>adquirido</a:t>
            </a:r>
            <a:r>
              <a:rPr lang="en-US" altLang="pt-BR" sz="1400" dirty="0">
                <a:latin typeface="Arial Unicode MS" panose="020B0604020202020204" pitchFamily="34" charset="-128"/>
                <a:cs typeface="Arial" panose="020B0604020202020204" pitchFamily="34" charset="0"/>
              </a:rPr>
              <a:t>  com </a:t>
            </a:r>
            <a:r>
              <a:rPr lang="en-US" altLang="pt-BR" sz="1400" dirty="0" err="1">
                <a:latin typeface="Arial Unicode MS" panose="020B0604020202020204" pitchFamily="34" charset="-128"/>
                <a:cs typeface="Arial" panose="020B0604020202020204" pitchFamily="34" charset="0"/>
              </a:rPr>
              <a:t>recursos</a:t>
            </a:r>
            <a:r>
              <a:rPr lang="en-US" altLang="pt-BR" sz="1400" dirty="0">
                <a:latin typeface="Arial Unicode MS" panose="020B0604020202020204" pitchFamily="34" charset="-128"/>
                <a:cs typeface="Arial" panose="020B0604020202020204" pitchFamily="34" charset="0"/>
              </a:rPr>
              <a:t> do Bill </a:t>
            </a:r>
            <a:r>
              <a:rPr lang="en-US" altLang="pt-BR" sz="1400" dirty="0" err="1">
                <a:latin typeface="Arial Unicode MS" panose="020B0604020202020204" pitchFamily="34" charset="-128"/>
                <a:cs typeface="Arial" panose="020B0604020202020204" pitchFamily="34" charset="0"/>
              </a:rPr>
              <a:t>Mellinda</a:t>
            </a:r>
            <a:r>
              <a:rPr lang="en-US" altLang="pt-BR" sz="1400" dirty="0">
                <a:latin typeface="Arial Unicode MS" panose="020B0604020202020204" pitchFamily="34" charset="-128"/>
                <a:cs typeface="Arial" panose="020B0604020202020204" pitchFamily="34" charset="0"/>
              </a:rPr>
              <a:t> </a:t>
            </a:r>
            <a:r>
              <a:rPr lang="en-US" altLang="pt-BR" sz="1400" dirty="0" smtClean="0">
                <a:latin typeface="Arial Unicode MS" panose="020B0604020202020204" pitchFamily="34" charset="-128"/>
                <a:cs typeface="Arial" panose="020B0604020202020204" pitchFamily="34" charset="0"/>
              </a:rPr>
              <a:t>Gates</a:t>
            </a:r>
            <a:endParaRPr lang="en-GB" b="1" dirty="0"/>
          </a:p>
        </p:txBody>
      </p:sp>
      <p:pic>
        <p:nvPicPr>
          <p:cNvPr id="24" name="Picture 2" descr="C:\Users\CPU\AppData\Roaming\PixelMetrics\CaptureWiz\Temp\4.png"/>
          <p:cNvPicPr/>
          <p:nvPr/>
        </p:nvPicPr>
        <p:blipFill rotWithShape="1">
          <a:blip r:embed="rId10">
            <a:extLst>
              <a:ext uri="{BEBA8EAE-BF5A-486C-A8C5-ECC9F3942E4B}">
                <a14:imgProps xmlns:a14="http://schemas.microsoft.com/office/drawing/2010/main" xmlns="">
                  <a14:imgLayer>
                    <a14:imgEffect>
                      <a14:colorTemperature colorTemp="4700"/>
                    </a14:imgEffect>
                  </a14:imgLayer>
                </a14:imgProps>
              </a:ext>
              <a:ext uri="{28A0092B-C50C-407E-A947-70E740481C1C}">
                <a14:useLocalDpi xmlns:a14="http://schemas.microsoft.com/office/drawing/2010/main" xmlns="" val="0"/>
              </a:ext>
            </a:extLst>
          </a:blip>
          <a:srcRect l="54375" t="75069" r="7419" b="5817"/>
          <a:stretch/>
        </p:blipFill>
        <p:spPr bwMode="auto">
          <a:xfrm>
            <a:off x="1610066" y="5815728"/>
            <a:ext cx="5222071" cy="792088"/>
          </a:xfrm>
          <a:prstGeom prst="rect">
            <a:avLst/>
          </a:prstGeom>
          <a:noFill/>
          <a:ln>
            <a:noFill/>
          </a:ln>
          <a:extLst>
            <a:ext uri="{53640926-AAD7-44D8-BBD7-CCE9431645EC}">
              <a14:shadowObscured xmlns:a14="http://schemas.microsoft.com/office/drawing/2010/main" xmlns=""/>
            </a:ext>
          </a:extLst>
        </p:spPr>
      </p:pic>
      <p:grpSp>
        <p:nvGrpSpPr>
          <p:cNvPr id="13" name="Grupo 18"/>
          <p:cNvGrpSpPr/>
          <p:nvPr/>
        </p:nvGrpSpPr>
        <p:grpSpPr>
          <a:xfrm>
            <a:off x="3218088" y="3326029"/>
            <a:ext cx="1733788" cy="1754326"/>
            <a:chOff x="4067945" y="2924944"/>
            <a:chExt cx="1936426" cy="1452804"/>
          </a:xfrm>
        </p:grpSpPr>
        <p:sp>
          <p:nvSpPr>
            <p:cNvPr id="17" name="Seta para a direita 16"/>
            <p:cNvSpPr/>
            <p:nvPr/>
          </p:nvSpPr>
          <p:spPr>
            <a:xfrm>
              <a:off x="5796136" y="3344970"/>
              <a:ext cx="208235" cy="2912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 name="Grupo 17"/>
            <p:cNvGrpSpPr/>
            <p:nvPr/>
          </p:nvGrpSpPr>
          <p:grpSpPr>
            <a:xfrm>
              <a:off x="4067945" y="2924944"/>
              <a:ext cx="1728191" cy="1452804"/>
              <a:chOff x="4067945" y="2924944"/>
              <a:chExt cx="1728191" cy="1452804"/>
            </a:xfrm>
          </p:grpSpPr>
          <p:sp>
            <p:nvSpPr>
              <p:cNvPr id="11" name="CaixaDeTexto 10"/>
              <p:cNvSpPr txBox="1"/>
              <p:nvPr/>
            </p:nvSpPr>
            <p:spPr>
              <a:xfrm>
                <a:off x="4283967" y="2924944"/>
                <a:ext cx="1512169" cy="1452804"/>
              </a:xfrm>
              <a:prstGeom prst="rect">
                <a:avLst/>
              </a:prstGeom>
              <a:solidFill>
                <a:schemeClr val="accent1"/>
              </a:solidFill>
              <a:ln w="6350">
                <a:solidFill>
                  <a:schemeClr val="tx1"/>
                </a:solidFill>
              </a:ln>
            </p:spPr>
            <p:txBody>
              <a:bodyPr wrap="square" rtlCol="0">
                <a:spAutoFit/>
              </a:bodyPr>
              <a:lstStyle/>
              <a:p>
                <a:pPr algn="ctr"/>
                <a:endParaRPr lang="pt-BR" sz="1400" dirty="0">
                  <a:latin typeface="Arial" panose="020B0604020202020204" pitchFamily="34" charset="0"/>
                  <a:cs typeface="Arial" panose="020B0604020202020204" pitchFamily="34" charset="0"/>
                </a:endParaRPr>
              </a:p>
              <a:p>
                <a:pPr algn="ctr"/>
                <a:r>
                  <a:rPr lang="pt-BR" sz="1600" dirty="0">
                    <a:latin typeface="Arial" panose="020B0604020202020204" pitchFamily="34" charset="0"/>
                    <a:cs typeface="Arial" panose="020B0604020202020204" pitchFamily="34" charset="0"/>
                  </a:rPr>
                  <a:t>O usuário autorizado  acessa dados no cluster SGI</a:t>
                </a:r>
              </a:p>
              <a:p>
                <a:pPr algn="ctr"/>
                <a:endParaRPr lang="en-GB" sz="1400" dirty="0">
                  <a:solidFill>
                    <a:schemeClr val="tx1"/>
                  </a:solidFill>
                  <a:latin typeface="Arial" panose="020B0604020202020204" pitchFamily="34" charset="0"/>
                  <a:cs typeface="Arial" panose="020B0604020202020204" pitchFamily="34" charset="0"/>
                </a:endParaRPr>
              </a:p>
            </p:txBody>
          </p:sp>
          <p:sp>
            <p:nvSpPr>
              <p:cNvPr id="31" name="Seta para a direita 30"/>
              <p:cNvSpPr/>
              <p:nvPr/>
            </p:nvSpPr>
            <p:spPr>
              <a:xfrm rot="10800000">
                <a:off x="4067945" y="3344970"/>
                <a:ext cx="230695" cy="3000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pic>
        <p:nvPicPr>
          <p:cNvPr id="35" name="Picture 4" descr="C:\Users\CPU\AppData\Roaming\PixelMetrics\CaptureWiz\Temp\9.png"/>
          <p:cNvPicPr>
            <a:picLocks noChangeAspect="1" noChangeArrowheads="1"/>
          </p:cNvPicPr>
          <p:nvPr/>
        </p:nvPicPr>
        <p:blipFill>
          <a:blip r:embed="rId11"/>
          <a:srcRect/>
          <a:stretch>
            <a:fillRect/>
          </a:stretch>
        </p:blipFill>
        <p:spPr bwMode="auto">
          <a:xfrm>
            <a:off x="229495" y="3105379"/>
            <a:ext cx="1667432" cy="499258"/>
          </a:xfrm>
          <a:prstGeom prst="rect">
            <a:avLst/>
          </a:prstGeom>
          <a:noFill/>
          <a:ln w="9525">
            <a:noFill/>
            <a:miter lim="800000"/>
            <a:headEnd/>
            <a:tailEnd/>
          </a:ln>
        </p:spPr>
      </p:pic>
      <p:sp>
        <p:nvSpPr>
          <p:cNvPr id="16" name="AutoShape 2" descr="Exibindo IMG-20161206-WA0011.jpg"/>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6" name="Imagem 35"/>
          <p:cNvPicPr>
            <a:picLocks noChangeAspect="1"/>
          </p:cNvPicPr>
          <p:nvPr/>
        </p:nvPicPr>
        <p:blipFill rotWithShape="1">
          <a:blip r:embed="rId12"/>
          <a:srcRect l="39348" t="31695" r="39239" b="8751"/>
          <a:stretch/>
        </p:blipFill>
        <p:spPr>
          <a:xfrm>
            <a:off x="1843324" y="4408189"/>
            <a:ext cx="1016122" cy="1394170"/>
          </a:xfrm>
          <a:prstGeom prst="rect">
            <a:avLst/>
          </a:prstGeom>
        </p:spPr>
      </p:pic>
      <p:pic>
        <p:nvPicPr>
          <p:cNvPr id="26" name="Picture 3" descr="C:\Users\Maria\Downloads\albertocoutinho_govBA.jpg"/>
          <p:cNvPicPr>
            <a:picLocks noChangeAspect="1" noChangeArrowheads="1"/>
          </p:cNvPicPr>
          <p:nvPr/>
        </p:nvPicPr>
        <p:blipFill>
          <a:blip r:embed="rId13"/>
          <a:srcRect/>
          <a:stretch>
            <a:fillRect/>
          </a:stretch>
        </p:blipFill>
        <p:spPr bwMode="auto">
          <a:xfrm>
            <a:off x="6919553" y="4723495"/>
            <a:ext cx="1596383" cy="1060254"/>
          </a:xfrm>
          <a:prstGeom prst="rect">
            <a:avLst/>
          </a:prstGeom>
          <a:noFill/>
        </p:spPr>
      </p:pic>
      <p:pic>
        <p:nvPicPr>
          <p:cNvPr id="27" name="Picture 2" descr="C:\Users\Maria\Downloads\IMG_20170328_093254181_BURST000_COVER.jpg"/>
          <p:cNvPicPr>
            <a:picLocks noChangeAspect="1" noChangeArrowheads="1"/>
          </p:cNvPicPr>
          <p:nvPr/>
        </p:nvPicPr>
        <p:blipFill>
          <a:blip r:embed="rId14"/>
          <a:srcRect l="25000"/>
          <a:stretch>
            <a:fillRect/>
          </a:stretch>
        </p:blipFill>
        <p:spPr bwMode="auto">
          <a:xfrm>
            <a:off x="5565891" y="4785039"/>
            <a:ext cx="1346041" cy="1009536"/>
          </a:xfrm>
          <a:prstGeom prst="rect">
            <a:avLst/>
          </a:prstGeom>
          <a:noFill/>
        </p:spPr>
      </p:pic>
      <p:sp>
        <p:nvSpPr>
          <p:cNvPr id="29" name="CuadroTexto 2"/>
          <p:cNvSpPr txBox="1"/>
          <p:nvPr/>
        </p:nvSpPr>
        <p:spPr>
          <a:xfrm>
            <a:off x="2631233" y="145136"/>
            <a:ext cx="6186196" cy="1077218"/>
          </a:xfrm>
          <a:prstGeom prst="rect">
            <a:avLst/>
          </a:prstGeom>
          <a:noFill/>
        </p:spPr>
        <p:txBody>
          <a:bodyPr wrap="square" rtlCol="0">
            <a:spAutoFit/>
          </a:bodyPr>
          <a:lstStyle/>
          <a:p>
            <a:pPr algn="r"/>
            <a:r>
              <a:rPr lang="pt-BR" sz="3200" dirty="0"/>
              <a:t>AMBIENTE COMPUTACIONAL E SEGURANÇA</a:t>
            </a:r>
          </a:p>
        </p:txBody>
      </p:sp>
      <p:sp>
        <p:nvSpPr>
          <p:cNvPr id="30" name="Rectángulo 12"/>
          <p:cNvSpPr/>
          <p:nvPr/>
        </p:nvSpPr>
        <p:spPr>
          <a:xfrm rot="869199" flipV="1">
            <a:off x="5885188" y="3554453"/>
            <a:ext cx="605538" cy="1172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2" name="Rectángulo 12"/>
          <p:cNvSpPr/>
          <p:nvPr/>
        </p:nvSpPr>
        <p:spPr>
          <a:xfrm rot="869199" flipV="1">
            <a:off x="5885187" y="3774629"/>
            <a:ext cx="605538" cy="1172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xmlns="" val="4165052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linds(horizontal)">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5" name="CuadroTexto 2"/>
          <p:cNvSpPr txBox="1"/>
          <p:nvPr/>
        </p:nvSpPr>
        <p:spPr>
          <a:xfrm>
            <a:off x="2631233" y="285808"/>
            <a:ext cx="6186196" cy="584775"/>
          </a:xfrm>
          <a:prstGeom prst="rect">
            <a:avLst/>
          </a:prstGeom>
          <a:noFill/>
        </p:spPr>
        <p:txBody>
          <a:bodyPr wrap="square" rtlCol="0">
            <a:spAutoFit/>
          </a:bodyPr>
          <a:lstStyle/>
          <a:p>
            <a:pPr algn="r"/>
            <a:r>
              <a:rPr lang="pt-BR" sz="3200" dirty="0" smtClean="0"/>
              <a:t>PLATAFORMAS DE PESQUISA</a:t>
            </a:r>
            <a:endParaRPr lang="pt-BR" sz="3200" dirty="0"/>
          </a:p>
        </p:txBody>
      </p:sp>
      <p:pic>
        <p:nvPicPr>
          <p:cNvPr id="50" name="Imagen 49"/>
          <p:cNvPicPr>
            <a:picLocks noChangeAspect="1"/>
          </p:cNvPicPr>
          <p:nvPr/>
        </p:nvPicPr>
        <p:blipFill>
          <a:blip r:embed="rId3"/>
          <a:stretch>
            <a:fillRect/>
          </a:stretch>
        </p:blipFill>
        <p:spPr>
          <a:xfrm>
            <a:off x="2510812" y="1919119"/>
            <a:ext cx="3643939" cy="4364182"/>
          </a:xfrm>
          <a:prstGeom prst="rect">
            <a:avLst/>
          </a:prstGeom>
        </p:spPr>
      </p:pic>
      <p:cxnSp>
        <p:nvCxnSpPr>
          <p:cNvPr id="51" name="Conector recto de flecha 50"/>
          <p:cNvCxnSpPr/>
          <p:nvPr/>
        </p:nvCxnSpPr>
        <p:spPr>
          <a:xfrm rot="10800000" flipV="1">
            <a:off x="2384855" y="4250722"/>
            <a:ext cx="1958549" cy="62607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2" name="Conector recto de flecha 51"/>
          <p:cNvCxnSpPr/>
          <p:nvPr/>
        </p:nvCxnSpPr>
        <p:spPr>
          <a:xfrm flipV="1">
            <a:off x="4383560" y="1857813"/>
            <a:ext cx="0" cy="280257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3" name="Conector recto de flecha 52"/>
          <p:cNvCxnSpPr/>
          <p:nvPr/>
        </p:nvCxnSpPr>
        <p:spPr>
          <a:xfrm>
            <a:off x="4399005" y="4234248"/>
            <a:ext cx="1767017" cy="61783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4" name="Conector recto de flecha 53"/>
          <p:cNvCxnSpPr/>
          <p:nvPr/>
        </p:nvCxnSpPr>
        <p:spPr>
          <a:xfrm rot="5400000">
            <a:off x="2844282" y="4380198"/>
            <a:ext cx="1783596" cy="126906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5" name="Conector recto de flecha 54"/>
          <p:cNvCxnSpPr/>
          <p:nvPr/>
        </p:nvCxnSpPr>
        <p:spPr>
          <a:xfrm flipV="1">
            <a:off x="4337222" y="3113903"/>
            <a:ext cx="1600200" cy="106268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6" name="Conector recto de flecha 55"/>
          <p:cNvCxnSpPr/>
          <p:nvPr/>
        </p:nvCxnSpPr>
        <p:spPr>
          <a:xfrm rot="10800000">
            <a:off x="2631234" y="3113904"/>
            <a:ext cx="1752327" cy="106268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57" name="Imagen 5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754315" y="3524423"/>
            <a:ext cx="1087523" cy="1256604"/>
          </a:xfrm>
          <a:prstGeom prst="rect">
            <a:avLst/>
          </a:prstGeom>
        </p:spPr>
      </p:pic>
      <p:grpSp>
        <p:nvGrpSpPr>
          <p:cNvPr id="2" name="Agrupar 57"/>
          <p:cNvGrpSpPr/>
          <p:nvPr/>
        </p:nvGrpSpPr>
        <p:grpSpPr>
          <a:xfrm>
            <a:off x="4270183" y="1494708"/>
            <a:ext cx="2666948" cy="830997"/>
            <a:chOff x="4313957" y="1928825"/>
            <a:chExt cx="2941866" cy="830997"/>
          </a:xfrm>
        </p:grpSpPr>
        <p:sp>
          <p:nvSpPr>
            <p:cNvPr id="59" name="Rectángulo 58"/>
            <p:cNvSpPr/>
            <p:nvPr/>
          </p:nvSpPr>
          <p:spPr>
            <a:xfrm>
              <a:off x="4632340" y="1928825"/>
              <a:ext cx="2623483" cy="830997"/>
            </a:xfrm>
            <a:prstGeom prst="rect">
              <a:avLst/>
            </a:prstGeom>
          </p:spPr>
          <p:txBody>
            <a:bodyPr wrap="square">
              <a:spAutoFit/>
            </a:bodyPr>
            <a:lstStyle/>
            <a:p>
              <a:r>
                <a:rPr lang="es-ES_tradnl" sz="1600" b="1" dirty="0" smtClean="0">
                  <a:latin typeface="Calibri" charset="0"/>
                </a:rPr>
                <a:t>Plataforma </a:t>
              </a:r>
              <a:r>
                <a:rPr lang="es-ES_tradnl" sz="1600" b="1" dirty="0" err="1" smtClean="0">
                  <a:latin typeface="Calibri" charset="0"/>
                </a:rPr>
                <a:t>Coorte</a:t>
              </a:r>
              <a:r>
                <a:rPr lang="es-ES_tradnl" sz="1600" b="1" dirty="0" smtClean="0">
                  <a:latin typeface="Calibri" charset="0"/>
                </a:rPr>
                <a:t> de </a:t>
              </a:r>
              <a:r>
                <a:rPr lang="es-ES_tradnl" sz="1600" b="1" dirty="0">
                  <a:latin typeface="Calibri" charset="0"/>
                </a:rPr>
                <a:t>100 </a:t>
              </a:r>
              <a:r>
                <a:rPr lang="es-ES_tradnl" sz="1600" b="1" dirty="0" err="1" smtClean="0">
                  <a:latin typeface="Calibri" charset="0"/>
                </a:rPr>
                <a:t>Milh</a:t>
              </a:r>
              <a:r>
                <a:rPr lang="en-US" sz="1600" b="1" dirty="0" err="1" smtClean="0">
                  <a:latin typeface="Calibri" charset="0"/>
                </a:rPr>
                <a:t>ões</a:t>
              </a:r>
              <a:r>
                <a:rPr lang="en-US" sz="1600" b="1" dirty="0" smtClean="0">
                  <a:latin typeface="Calibri" charset="0"/>
                </a:rPr>
                <a:t> </a:t>
              </a:r>
              <a:r>
                <a:rPr lang="es-ES_tradnl" sz="1600" b="1" dirty="0" smtClean="0">
                  <a:latin typeface="Calibri" charset="0"/>
                </a:rPr>
                <a:t>de </a:t>
              </a:r>
              <a:r>
                <a:rPr lang="es-ES_tradnl" sz="1600" b="1" dirty="0">
                  <a:latin typeface="Calibri" charset="0"/>
                </a:rPr>
                <a:t>B</a:t>
              </a:r>
              <a:r>
                <a:rPr lang="es-ES_tradnl" sz="1600" b="1" dirty="0" smtClean="0">
                  <a:latin typeface="Calibri" charset="0"/>
                </a:rPr>
                <a:t>rasileiros </a:t>
              </a:r>
              <a:endParaRPr lang="es-ES_tradnl" sz="1600" dirty="0"/>
            </a:p>
          </p:txBody>
        </p:sp>
        <p:sp>
          <p:nvSpPr>
            <p:cNvPr id="60" name="Elipse 59"/>
            <p:cNvSpPr/>
            <p:nvPr/>
          </p:nvSpPr>
          <p:spPr>
            <a:xfrm>
              <a:off x="4313957" y="2022454"/>
              <a:ext cx="254636" cy="24567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grpSp>
      <p:grpSp>
        <p:nvGrpSpPr>
          <p:cNvPr id="3" name="Agrupar 60"/>
          <p:cNvGrpSpPr/>
          <p:nvPr/>
        </p:nvGrpSpPr>
        <p:grpSpPr>
          <a:xfrm>
            <a:off x="528963" y="2074984"/>
            <a:ext cx="2572583" cy="1070349"/>
            <a:chOff x="-970902" y="2369781"/>
            <a:chExt cx="3430111" cy="1569119"/>
          </a:xfrm>
        </p:grpSpPr>
        <p:sp>
          <p:nvSpPr>
            <p:cNvPr id="62" name="Elipse 61"/>
            <p:cNvSpPr/>
            <p:nvPr/>
          </p:nvSpPr>
          <p:spPr>
            <a:xfrm>
              <a:off x="1353820" y="3578739"/>
              <a:ext cx="317744" cy="36016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3" name="Rectángulo 62"/>
            <p:cNvSpPr/>
            <p:nvPr/>
          </p:nvSpPr>
          <p:spPr>
            <a:xfrm>
              <a:off x="-970902" y="2369781"/>
              <a:ext cx="3430111" cy="1077218"/>
            </a:xfrm>
            <a:prstGeom prst="rect">
              <a:avLst/>
            </a:prstGeom>
          </p:spPr>
          <p:txBody>
            <a:bodyPr wrap="square">
              <a:spAutoFit/>
            </a:bodyPr>
            <a:lstStyle/>
            <a:p>
              <a:r>
                <a:rPr lang="es-ES_tradnl" sz="1600" b="1" dirty="0"/>
                <a:t>Plataforma de </a:t>
              </a:r>
              <a:r>
                <a:rPr lang="es-ES_tradnl" sz="1600" b="1" dirty="0" err="1"/>
                <a:t>Vigilância</a:t>
              </a:r>
              <a:r>
                <a:rPr lang="es-ES_tradnl" sz="1600" b="1" dirty="0"/>
                <a:t> de longo </a:t>
              </a:r>
              <a:r>
                <a:rPr lang="es-ES_tradnl" sz="1600" b="1" dirty="0" err="1"/>
                <a:t>prazo</a:t>
              </a:r>
              <a:r>
                <a:rPr lang="es-ES_tradnl" sz="1600" b="1" dirty="0"/>
                <a:t> para </a:t>
              </a:r>
              <a:r>
                <a:rPr lang="es-ES_tradnl" sz="1600" b="1" i="1" dirty="0" err="1" smtClean="0"/>
                <a:t>zika</a:t>
              </a:r>
              <a:r>
                <a:rPr lang="es-ES_tradnl" sz="1600" b="1" i="1" dirty="0" smtClean="0"/>
                <a:t> </a:t>
              </a:r>
              <a:r>
                <a:rPr lang="es-ES_tradnl" sz="1600" b="1" dirty="0" smtClean="0"/>
                <a:t>e microcefalia no </a:t>
              </a:r>
              <a:r>
                <a:rPr lang="es-ES_tradnl" sz="1600" b="1" dirty="0" err="1" smtClean="0"/>
                <a:t>âmbito</a:t>
              </a:r>
              <a:r>
                <a:rPr lang="es-ES_tradnl" sz="1600" b="1" dirty="0" smtClean="0"/>
                <a:t> do SUS </a:t>
              </a:r>
              <a:endParaRPr lang="es-ES_tradnl" sz="1600" dirty="0"/>
            </a:p>
          </p:txBody>
        </p:sp>
      </p:grpSp>
      <p:sp>
        <p:nvSpPr>
          <p:cNvPr id="66" name="Rectángulo 65"/>
          <p:cNvSpPr/>
          <p:nvPr/>
        </p:nvSpPr>
        <p:spPr>
          <a:xfrm>
            <a:off x="313590" y="4002908"/>
            <a:ext cx="1958914" cy="1077218"/>
          </a:xfrm>
          <a:prstGeom prst="rect">
            <a:avLst/>
          </a:prstGeom>
        </p:spPr>
        <p:txBody>
          <a:bodyPr wrap="square">
            <a:spAutoFit/>
          </a:bodyPr>
          <a:lstStyle/>
          <a:p>
            <a:r>
              <a:rPr lang="es-ES_tradnl" sz="1600" b="1" dirty="0" smtClean="0"/>
              <a:t>Plataforma de </a:t>
            </a:r>
            <a:r>
              <a:rPr lang="es-ES_tradnl" sz="1600" b="1" dirty="0" err="1"/>
              <a:t>bioinformática</a:t>
            </a:r>
            <a:r>
              <a:rPr lang="es-ES_tradnl" sz="1600" b="1" dirty="0"/>
              <a:t> de </a:t>
            </a:r>
            <a:r>
              <a:rPr lang="es-ES_tradnl" sz="1600" b="1" dirty="0" smtClean="0"/>
              <a:t>alta </a:t>
            </a:r>
            <a:r>
              <a:rPr lang="es-ES_tradnl" sz="1600" b="1" dirty="0" err="1"/>
              <a:t>transferência</a:t>
            </a:r>
            <a:r>
              <a:rPr lang="es-ES_tradnl" sz="1600" b="1" dirty="0"/>
              <a:t> de dados de </a:t>
            </a:r>
            <a:r>
              <a:rPr lang="es-ES_tradnl" sz="1600" b="1" dirty="0" err="1" smtClean="0"/>
              <a:t>biologia</a:t>
            </a:r>
            <a:endParaRPr lang="es-ES_tradnl" sz="1600" dirty="0"/>
          </a:p>
        </p:txBody>
      </p:sp>
      <p:sp>
        <p:nvSpPr>
          <p:cNvPr id="68" name="Rectángulo 67"/>
          <p:cNvSpPr/>
          <p:nvPr/>
        </p:nvSpPr>
        <p:spPr>
          <a:xfrm>
            <a:off x="6436183" y="4040373"/>
            <a:ext cx="2381246" cy="1815882"/>
          </a:xfrm>
          <a:prstGeom prst="rect">
            <a:avLst/>
          </a:prstGeom>
        </p:spPr>
        <p:txBody>
          <a:bodyPr wrap="square">
            <a:spAutoFit/>
          </a:bodyPr>
          <a:lstStyle/>
          <a:p>
            <a:r>
              <a:rPr lang="es-ES_tradnl" sz="1600" b="1" dirty="0"/>
              <a:t>Plataforma de </a:t>
            </a:r>
            <a:r>
              <a:rPr lang="es-ES_tradnl" sz="1600" b="1" dirty="0" err="1"/>
              <a:t>Incorporação</a:t>
            </a:r>
            <a:r>
              <a:rPr lang="es-ES_tradnl" sz="1600" b="1" dirty="0"/>
              <a:t> de </a:t>
            </a:r>
            <a:r>
              <a:rPr lang="es-ES_tradnl" sz="1600" b="1" dirty="0" err="1"/>
              <a:t>Tecnologias</a:t>
            </a:r>
            <a:r>
              <a:rPr lang="es-ES_tradnl" sz="1600" b="1" dirty="0"/>
              <a:t> e </a:t>
            </a:r>
            <a:r>
              <a:rPr lang="es-ES_tradnl" sz="1600" b="1" dirty="0" err="1"/>
              <a:t>Inovações</a:t>
            </a:r>
            <a:r>
              <a:rPr lang="es-ES_tradnl" sz="1600" b="1" dirty="0"/>
              <a:t> </a:t>
            </a:r>
            <a:r>
              <a:rPr lang="es-ES_tradnl" sz="1600" b="1" dirty="0" err="1"/>
              <a:t>em</a:t>
            </a:r>
            <a:r>
              <a:rPr lang="es-ES_tradnl" sz="1600" b="1" dirty="0"/>
              <a:t> Sistemas de </a:t>
            </a:r>
            <a:r>
              <a:rPr lang="es-ES_tradnl" sz="1600" b="1" dirty="0" err="1"/>
              <a:t>Informação</a:t>
            </a:r>
            <a:r>
              <a:rPr lang="es-ES_tradnl" sz="1600" b="1" dirty="0"/>
              <a:t> para </a:t>
            </a:r>
            <a:r>
              <a:rPr lang="es-ES_tradnl" sz="1600" b="1" dirty="0" err="1"/>
              <a:t>Apoiar</a:t>
            </a:r>
            <a:r>
              <a:rPr lang="es-ES_tradnl" sz="1600" b="1" dirty="0"/>
              <a:t> os Programas e </a:t>
            </a:r>
            <a:r>
              <a:rPr lang="es-ES_tradnl" sz="1600" b="1" dirty="0" err="1"/>
              <a:t>Ações</a:t>
            </a:r>
            <a:r>
              <a:rPr lang="es-ES_tradnl" sz="1600" b="1" dirty="0"/>
              <a:t> do SUS </a:t>
            </a:r>
            <a:endParaRPr lang="es-ES_tradnl" sz="1600" dirty="0"/>
          </a:p>
        </p:txBody>
      </p:sp>
      <p:grpSp>
        <p:nvGrpSpPr>
          <p:cNvPr id="8" name="Agrupar 69"/>
          <p:cNvGrpSpPr/>
          <p:nvPr/>
        </p:nvGrpSpPr>
        <p:grpSpPr>
          <a:xfrm>
            <a:off x="6043224" y="2509852"/>
            <a:ext cx="2952500" cy="1077218"/>
            <a:chOff x="6446620" y="2795678"/>
            <a:chExt cx="3536137" cy="1077218"/>
          </a:xfrm>
        </p:grpSpPr>
        <p:sp>
          <p:nvSpPr>
            <p:cNvPr id="71" name="Elipse 70"/>
            <p:cNvSpPr/>
            <p:nvPr/>
          </p:nvSpPr>
          <p:spPr>
            <a:xfrm>
              <a:off x="6446620" y="3185481"/>
              <a:ext cx="245678" cy="24567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2" name="Rectángulo 71"/>
            <p:cNvSpPr/>
            <p:nvPr/>
          </p:nvSpPr>
          <p:spPr>
            <a:xfrm>
              <a:off x="6721223" y="2795678"/>
              <a:ext cx="3261534" cy="1077218"/>
            </a:xfrm>
            <a:prstGeom prst="rect">
              <a:avLst/>
            </a:prstGeom>
          </p:spPr>
          <p:txBody>
            <a:bodyPr wrap="square">
              <a:spAutoFit/>
            </a:bodyPr>
            <a:lstStyle/>
            <a:p>
              <a:r>
                <a:rPr lang="es-ES_tradnl" sz="1600" b="1" dirty="0">
                  <a:latin typeface="Calibri" charset="0"/>
                </a:rPr>
                <a:t>Plataforma de </a:t>
              </a:r>
              <a:r>
                <a:rPr lang="es-ES_tradnl" sz="1600" b="1" dirty="0" err="1">
                  <a:latin typeface="Calibri" charset="0"/>
                </a:rPr>
                <a:t>Estudos</a:t>
              </a:r>
              <a:r>
                <a:rPr lang="es-ES_tradnl" sz="1600" b="1" dirty="0">
                  <a:latin typeface="Calibri" charset="0"/>
                </a:rPr>
                <a:t> de </a:t>
              </a:r>
              <a:r>
                <a:rPr lang="es-ES_tradnl" sz="1600" b="1" dirty="0" smtClean="0">
                  <a:latin typeface="Calibri" charset="0"/>
                </a:rPr>
                <a:t>Equidades </a:t>
              </a:r>
              <a:r>
                <a:rPr lang="es-ES_tradnl" sz="1600" b="1" dirty="0">
                  <a:latin typeface="Calibri" charset="0"/>
                </a:rPr>
                <a:t>e </a:t>
              </a:r>
              <a:r>
                <a:rPr lang="es-ES_tradnl" sz="1600" b="1" dirty="0" err="1">
                  <a:latin typeface="Calibri" charset="0"/>
                </a:rPr>
                <a:t>Sustentabilidade</a:t>
              </a:r>
              <a:r>
                <a:rPr lang="es-ES_tradnl" sz="1600" b="1" dirty="0">
                  <a:latin typeface="Calibri" charset="0"/>
                </a:rPr>
                <a:t> </a:t>
              </a:r>
              <a:r>
                <a:rPr lang="es-ES_tradnl" sz="1600" b="1" dirty="0" smtClean="0">
                  <a:latin typeface="Calibri" charset="0"/>
                </a:rPr>
                <a:t>urbana e </a:t>
              </a:r>
              <a:r>
                <a:rPr lang="es-ES_tradnl" sz="1600" b="1" dirty="0" err="1">
                  <a:latin typeface="Calibri" charset="0"/>
                </a:rPr>
                <a:t>seus</a:t>
              </a:r>
              <a:r>
                <a:rPr lang="es-ES_tradnl" sz="1600" b="1" dirty="0">
                  <a:latin typeface="Calibri" charset="0"/>
                </a:rPr>
                <a:t> </a:t>
              </a:r>
              <a:r>
                <a:rPr lang="es-ES_tradnl" sz="1600" b="1" dirty="0" err="1">
                  <a:latin typeface="Calibri" charset="0"/>
                </a:rPr>
                <a:t>efeitos</a:t>
              </a:r>
              <a:r>
                <a:rPr lang="es-ES_tradnl" sz="1600" b="1" dirty="0">
                  <a:latin typeface="Calibri" charset="0"/>
                </a:rPr>
                <a:t> sobre a </a:t>
              </a:r>
              <a:r>
                <a:rPr lang="es-ES_tradnl" sz="1600" b="1" dirty="0" err="1">
                  <a:latin typeface="Calibri" charset="0"/>
                </a:rPr>
                <a:t>saúde</a:t>
              </a:r>
              <a:r>
                <a:rPr lang="es-ES_tradnl" sz="1600" b="1" dirty="0">
                  <a:latin typeface="Calibri" charset="0"/>
                </a:rPr>
                <a:t> </a:t>
              </a:r>
              <a:endParaRPr lang="es-ES_tradnl" sz="1600" b="1" dirty="0"/>
            </a:p>
          </p:txBody>
        </p:sp>
      </p:grpSp>
      <p:grpSp>
        <p:nvGrpSpPr>
          <p:cNvPr id="9" name="Agrupar 72"/>
          <p:cNvGrpSpPr/>
          <p:nvPr/>
        </p:nvGrpSpPr>
        <p:grpSpPr>
          <a:xfrm>
            <a:off x="4337222" y="6049679"/>
            <a:ext cx="3886200" cy="830997"/>
            <a:chOff x="4322916" y="1928825"/>
            <a:chExt cx="4697330" cy="830997"/>
          </a:xfrm>
        </p:grpSpPr>
        <p:sp>
          <p:nvSpPr>
            <p:cNvPr id="74" name="Rectángulo 73"/>
            <p:cNvSpPr/>
            <p:nvPr/>
          </p:nvSpPr>
          <p:spPr>
            <a:xfrm>
              <a:off x="4632340" y="1928825"/>
              <a:ext cx="4387906" cy="830997"/>
            </a:xfrm>
            <a:prstGeom prst="rect">
              <a:avLst/>
            </a:prstGeom>
          </p:spPr>
          <p:txBody>
            <a:bodyPr wrap="square">
              <a:spAutoFit/>
            </a:bodyPr>
            <a:lstStyle/>
            <a:p>
              <a:r>
                <a:rPr lang="es-ES_tradnl" sz="1600" b="1" dirty="0" smtClean="0">
                  <a:latin typeface="Calibri" charset="0"/>
                </a:rPr>
                <a:t>EPIGEN </a:t>
              </a:r>
              <a:r>
                <a:rPr lang="es-ES_tradnl" sz="1600" b="1" dirty="0">
                  <a:latin typeface="Calibri" charset="0"/>
                </a:rPr>
                <a:t>- </a:t>
              </a:r>
              <a:r>
                <a:rPr lang="es-ES_tradnl" sz="1600" b="1" dirty="0" err="1" smtClean="0">
                  <a:latin typeface="Calibri" charset="0"/>
                </a:rPr>
                <a:t>Coortes</a:t>
              </a:r>
              <a:r>
                <a:rPr lang="es-ES_tradnl" sz="1600" b="1" dirty="0" smtClean="0">
                  <a:latin typeface="Calibri" charset="0"/>
                </a:rPr>
                <a:t> </a:t>
              </a:r>
              <a:r>
                <a:rPr lang="es-ES_tradnl" sz="1600" b="1" dirty="0">
                  <a:latin typeface="Calibri" charset="0"/>
                </a:rPr>
                <a:t>de base </a:t>
              </a:r>
              <a:r>
                <a:rPr lang="es-ES_tradnl" sz="1600" b="1" dirty="0" err="1">
                  <a:latin typeface="Calibri" charset="0"/>
                </a:rPr>
                <a:t>populacional</a:t>
              </a:r>
              <a:r>
                <a:rPr lang="es-ES_tradnl" sz="1600" b="1" dirty="0">
                  <a:latin typeface="Calibri" charset="0"/>
                </a:rPr>
                <a:t> de </a:t>
              </a:r>
              <a:r>
                <a:rPr lang="es-ES_tradnl" sz="1600" b="1" dirty="0" smtClean="0">
                  <a:latin typeface="Calibri" charset="0"/>
                </a:rPr>
                <a:t>epidemiologia </a:t>
              </a:r>
              <a:r>
                <a:rPr lang="es-ES_tradnl" sz="1600" b="1" dirty="0" err="1">
                  <a:latin typeface="Calibri" charset="0"/>
                </a:rPr>
                <a:t>genômica</a:t>
              </a:r>
              <a:r>
                <a:rPr lang="es-ES_tradnl" sz="1600" b="1" dirty="0">
                  <a:latin typeface="Calibri" charset="0"/>
                </a:rPr>
                <a:t> de </a:t>
              </a:r>
              <a:r>
                <a:rPr lang="es-ES_tradnl" sz="1600" b="1" dirty="0" err="1">
                  <a:latin typeface="Calibri" charset="0"/>
                </a:rPr>
                <a:t>doenças</a:t>
              </a:r>
              <a:r>
                <a:rPr lang="es-ES_tradnl" sz="1600" b="1" dirty="0">
                  <a:latin typeface="Calibri" charset="0"/>
                </a:rPr>
                <a:t> complexas </a:t>
              </a:r>
              <a:endParaRPr lang="es-ES_tradnl" sz="1600" dirty="0"/>
            </a:p>
          </p:txBody>
        </p:sp>
        <p:sp>
          <p:nvSpPr>
            <p:cNvPr id="75" name="Elipse 74"/>
            <p:cNvSpPr/>
            <p:nvPr/>
          </p:nvSpPr>
          <p:spPr>
            <a:xfrm>
              <a:off x="4322916" y="2022454"/>
              <a:ext cx="245678" cy="24567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grpSp>
      <p:grpSp>
        <p:nvGrpSpPr>
          <p:cNvPr id="10" name="Agrupar 69"/>
          <p:cNvGrpSpPr/>
          <p:nvPr/>
        </p:nvGrpSpPr>
        <p:grpSpPr>
          <a:xfrm>
            <a:off x="216877" y="5782968"/>
            <a:ext cx="2884669" cy="830997"/>
            <a:chOff x="6250990" y="2962728"/>
            <a:chExt cx="4299514" cy="788400"/>
          </a:xfrm>
        </p:grpSpPr>
        <p:sp>
          <p:nvSpPr>
            <p:cNvPr id="47" name="Elipse 46"/>
            <p:cNvSpPr/>
            <p:nvPr/>
          </p:nvSpPr>
          <p:spPr>
            <a:xfrm>
              <a:off x="10218989" y="3068247"/>
              <a:ext cx="331515" cy="27593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8" name="Rectángulo 71"/>
            <p:cNvSpPr/>
            <p:nvPr/>
          </p:nvSpPr>
          <p:spPr>
            <a:xfrm>
              <a:off x="6250990" y="2962728"/>
              <a:ext cx="4155365" cy="788400"/>
            </a:xfrm>
            <a:prstGeom prst="rect">
              <a:avLst/>
            </a:prstGeom>
          </p:spPr>
          <p:txBody>
            <a:bodyPr wrap="square">
              <a:spAutoFit/>
            </a:bodyPr>
            <a:lstStyle/>
            <a:p>
              <a:r>
                <a:rPr lang="es-ES_tradnl" sz="1600" b="1" dirty="0">
                  <a:latin typeface="Calibri" charset="0"/>
                </a:rPr>
                <a:t>Plataforma </a:t>
              </a:r>
              <a:r>
                <a:rPr lang="es-ES_tradnl" sz="1600" b="1" dirty="0" smtClean="0">
                  <a:latin typeface="Calibri" charset="0"/>
                </a:rPr>
                <a:t>da ANVISA no uso de grandes bases de dados de </a:t>
              </a:r>
              <a:r>
                <a:rPr lang="es-ES_tradnl" sz="1600" b="1" dirty="0" err="1" smtClean="0">
                  <a:latin typeface="Calibri" charset="0"/>
                </a:rPr>
                <a:t>farmaco</a:t>
              </a:r>
              <a:r>
                <a:rPr lang="es-ES_tradnl" sz="1600" b="1" dirty="0" smtClean="0">
                  <a:latin typeface="Calibri" charset="0"/>
                </a:rPr>
                <a:t> e </a:t>
              </a:r>
              <a:r>
                <a:rPr lang="es-ES_tradnl" sz="1600" b="1" dirty="0" err="1" smtClean="0">
                  <a:latin typeface="Calibri" charset="0"/>
                </a:rPr>
                <a:t>tecnovigilancia</a:t>
              </a:r>
              <a:endParaRPr lang="es-ES_tradnl" sz="1600" b="1" dirty="0"/>
            </a:p>
          </p:txBody>
        </p:sp>
      </p:grpSp>
      <p:cxnSp>
        <p:nvCxnSpPr>
          <p:cNvPr id="94" name="Conector recto de flecha 53"/>
          <p:cNvCxnSpPr/>
          <p:nvPr/>
        </p:nvCxnSpPr>
        <p:spPr>
          <a:xfrm rot="5400000">
            <a:off x="3762107" y="5538476"/>
            <a:ext cx="1212392" cy="1197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5" name="Elipse 34"/>
          <p:cNvSpPr/>
          <p:nvPr/>
        </p:nvSpPr>
        <p:spPr>
          <a:xfrm>
            <a:off x="2031023" y="4762927"/>
            <a:ext cx="238308" cy="24567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7" name="Elipse 36"/>
          <p:cNvSpPr/>
          <p:nvPr/>
        </p:nvSpPr>
        <p:spPr>
          <a:xfrm>
            <a:off x="6219686" y="4815430"/>
            <a:ext cx="216497" cy="24567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xmlns="" val="497011764"/>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275474" y="1276864"/>
            <a:ext cx="1799949" cy="300082"/>
          </a:xfrm>
          <a:prstGeom prst="rect">
            <a:avLst/>
          </a:prstGeom>
          <a:solidFill>
            <a:srgbClr val="92D050"/>
          </a:solidFill>
          <a:ln>
            <a:solidFill>
              <a:schemeClr val="accent1"/>
            </a:solidFill>
          </a:ln>
        </p:spPr>
        <p:txBody>
          <a:bodyPr wrap="square">
            <a:spAutoFit/>
          </a:bodyPr>
          <a:lstStyle/>
          <a:p>
            <a:r>
              <a:rPr lang="en-US" sz="1350" b="1" i="1" dirty="0" err="1"/>
              <a:t>Cadastro</a:t>
            </a:r>
            <a:r>
              <a:rPr lang="en-US" sz="1350" b="1" i="1" dirty="0"/>
              <a:t> </a:t>
            </a:r>
            <a:r>
              <a:rPr lang="en-US" sz="1350" b="1" i="1" dirty="0" err="1"/>
              <a:t>Único</a:t>
            </a:r>
            <a:endParaRPr lang="en-US" sz="1350" b="1" i="1" dirty="0"/>
          </a:p>
        </p:txBody>
      </p:sp>
      <p:pic>
        <p:nvPicPr>
          <p:cNvPr id="20" name="Imagem 19"/>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31659"/>
            <a:ext cx="9144000" cy="6858000"/>
          </a:xfrm>
          <a:prstGeom prst="rect">
            <a:avLst/>
          </a:prstGeom>
        </p:spPr>
      </p:pic>
      <p:grpSp>
        <p:nvGrpSpPr>
          <p:cNvPr id="2" name="Grupo 34"/>
          <p:cNvGrpSpPr/>
          <p:nvPr/>
        </p:nvGrpSpPr>
        <p:grpSpPr>
          <a:xfrm>
            <a:off x="3672936" y="2486740"/>
            <a:ext cx="1597681" cy="1586552"/>
            <a:chOff x="3518694" y="1660858"/>
            <a:chExt cx="1597681" cy="1586552"/>
          </a:xfrm>
        </p:grpSpPr>
        <p:pic>
          <p:nvPicPr>
            <p:cNvPr id="3" name="Imagen 2"/>
            <p:cNvPicPr>
              <a:picLocks noChangeAspect="1"/>
            </p:cNvPicPr>
            <p:nvPr/>
          </p:nvPicPr>
          <p:blipFill>
            <a:blip r:embed="rId4"/>
            <a:stretch>
              <a:fillRect/>
            </a:stretch>
          </p:blipFill>
          <p:spPr>
            <a:xfrm>
              <a:off x="4050101" y="2587461"/>
              <a:ext cx="561975" cy="566738"/>
            </a:xfrm>
            <a:prstGeom prst="rect">
              <a:avLst/>
            </a:prstGeom>
          </p:spPr>
        </p:pic>
        <p:sp>
          <p:nvSpPr>
            <p:cNvPr id="10" name="Rectángulo 9"/>
            <p:cNvSpPr/>
            <p:nvPr/>
          </p:nvSpPr>
          <p:spPr>
            <a:xfrm>
              <a:off x="3518694" y="1786629"/>
              <a:ext cx="1586551" cy="784830"/>
            </a:xfrm>
            <a:prstGeom prst="rect">
              <a:avLst/>
            </a:prstGeom>
          </p:spPr>
          <p:txBody>
            <a:bodyPr wrap="square">
              <a:spAutoFit/>
            </a:bodyPr>
            <a:lstStyle/>
            <a:p>
              <a:pPr algn="ctr"/>
              <a:r>
                <a:rPr lang="en-US" sz="1500" b="1" dirty="0" smtClean="0">
                  <a:solidFill>
                    <a:schemeClr val="accent1">
                      <a:lumMod val="75000"/>
                    </a:schemeClr>
                  </a:solidFill>
                </a:rPr>
                <a:t>Dados  </a:t>
              </a:r>
              <a:r>
                <a:rPr lang="en-US" sz="1500" b="1" dirty="0" err="1" smtClean="0">
                  <a:solidFill>
                    <a:schemeClr val="accent1">
                      <a:lumMod val="75000"/>
                    </a:schemeClr>
                  </a:solidFill>
                </a:rPr>
                <a:t>abrigados</a:t>
              </a:r>
              <a:r>
                <a:rPr lang="en-US" sz="1500" b="1" dirty="0" smtClean="0">
                  <a:solidFill>
                    <a:schemeClr val="accent1">
                      <a:lumMod val="75000"/>
                    </a:schemeClr>
                  </a:solidFill>
                </a:rPr>
                <a:t>/ </a:t>
              </a:r>
              <a:r>
                <a:rPr lang="en-US" sz="1500" b="1" dirty="0" err="1" smtClean="0">
                  <a:solidFill>
                    <a:schemeClr val="accent1">
                      <a:lumMod val="75000"/>
                    </a:schemeClr>
                  </a:solidFill>
                </a:rPr>
                <a:t>produzidos</a:t>
              </a:r>
              <a:endParaRPr lang="en-US" sz="1500" b="1" dirty="0">
                <a:solidFill>
                  <a:schemeClr val="accent1">
                    <a:lumMod val="75000"/>
                  </a:schemeClr>
                </a:solidFill>
              </a:endParaRPr>
            </a:p>
          </p:txBody>
        </p:sp>
        <p:sp>
          <p:nvSpPr>
            <p:cNvPr id="4" name="Elipse 3"/>
            <p:cNvSpPr/>
            <p:nvPr/>
          </p:nvSpPr>
          <p:spPr>
            <a:xfrm>
              <a:off x="3529823" y="1660858"/>
              <a:ext cx="1586552" cy="1586552"/>
            </a:xfrm>
            <a:prstGeom prst="ellipse">
              <a:avLst/>
            </a:prstGeom>
            <a:no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350"/>
            </a:p>
          </p:txBody>
        </p:sp>
      </p:grpSp>
      <p:grpSp>
        <p:nvGrpSpPr>
          <p:cNvPr id="6" name="Grupo 1"/>
          <p:cNvGrpSpPr/>
          <p:nvPr/>
        </p:nvGrpSpPr>
        <p:grpSpPr>
          <a:xfrm>
            <a:off x="3426801" y="4460377"/>
            <a:ext cx="2191485" cy="2122221"/>
            <a:chOff x="3455279" y="3754617"/>
            <a:chExt cx="2034349" cy="2122221"/>
          </a:xfrm>
        </p:grpSpPr>
        <p:sp>
          <p:nvSpPr>
            <p:cNvPr id="13" name="Rectángulo 12"/>
            <p:cNvSpPr/>
            <p:nvPr/>
          </p:nvSpPr>
          <p:spPr>
            <a:xfrm>
              <a:off x="3455279" y="4034868"/>
              <a:ext cx="2034349" cy="300082"/>
            </a:xfrm>
            <a:prstGeom prst="rect">
              <a:avLst/>
            </a:prstGeom>
            <a:solidFill>
              <a:schemeClr val="accent6">
                <a:lumMod val="20000"/>
                <a:lumOff val="80000"/>
              </a:schemeClr>
            </a:solidFill>
            <a:ln>
              <a:solidFill>
                <a:schemeClr val="accent1"/>
              </a:solidFill>
            </a:ln>
          </p:spPr>
          <p:txBody>
            <a:bodyPr wrap="square">
              <a:spAutoFit/>
            </a:bodyPr>
            <a:lstStyle/>
            <a:p>
              <a:r>
                <a:rPr lang="en-US" sz="1350" b="1" i="1" dirty="0"/>
                <a:t>Baseline da </a:t>
              </a:r>
              <a:r>
                <a:rPr lang="en-US" sz="1350" b="1" i="1" dirty="0" err="1"/>
                <a:t>Coorte</a:t>
              </a:r>
              <a:r>
                <a:rPr lang="en-US" sz="1350" b="1" i="1" dirty="0"/>
                <a:t> </a:t>
              </a:r>
              <a:r>
                <a:rPr lang="en-US" sz="1350" b="1" i="1" dirty="0" smtClean="0"/>
                <a:t>100 M</a:t>
              </a:r>
              <a:endParaRPr lang="en-US" sz="1350" b="1" dirty="0"/>
            </a:p>
          </p:txBody>
        </p:sp>
        <p:sp>
          <p:nvSpPr>
            <p:cNvPr id="14" name="Rectángulo 13"/>
            <p:cNvSpPr/>
            <p:nvPr/>
          </p:nvSpPr>
          <p:spPr>
            <a:xfrm>
              <a:off x="3476417" y="4330261"/>
              <a:ext cx="1998598" cy="1546577"/>
            </a:xfrm>
            <a:prstGeom prst="rect">
              <a:avLst/>
            </a:prstGeom>
          </p:spPr>
          <p:txBody>
            <a:bodyPr wrap="square">
              <a:spAutoFit/>
            </a:bodyPr>
            <a:lstStyle/>
            <a:p>
              <a:pPr algn="just"/>
              <a:r>
                <a:rPr lang="pt-BR" sz="1350" dirty="0" smtClean="0"/>
                <a:t>População selecionada a </a:t>
              </a:r>
              <a:r>
                <a:rPr lang="pt-BR" sz="1350" dirty="0"/>
                <a:t>partir do Cadastro </a:t>
              </a:r>
              <a:r>
                <a:rPr lang="pt-BR" sz="1350" dirty="0" smtClean="0"/>
                <a:t>Único com </a:t>
              </a:r>
              <a:r>
                <a:rPr lang="pt-BR" sz="1350" dirty="0"/>
                <a:t>o objetivo de realizar estudos </a:t>
              </a:r>
              <a:r>
                <a:rPr lang="pt-BR" sz="1350" dirty="0" smtClean="0"/>
                <a:t>longitudinais (</a:t>
              </a:r>
              <a:r>
                <a:rPr lang="en-US" sz="1350" dirty="0" smtClean="0"/>
                <a:t>2006 </a:t>
              </a:r>
              <a:r>
                <a:rPr lang="mr-IN" sz="1350" dirty="0"/>
                <a:t>–</a:t>
              </a:r>
              <a:r>
                <a:rPr lang="en-US" sz="1350" dirty="0"/>
                <a:t> </a:t>
              </a:r>
              <a:r>
                <a:rPr lang="en-US" sz="1350" dirty="0" smtClean="0"/>
                <a:t>2015)</a:t>
              </a:r>
              <a:endParaRPr lang="en-US" sz="1350" dirty="0"/>
            </a:p>
            <a:p>
              <a:r>
                <a:rPr lang="en-US" sz="1350" dirty="0"/>
                <a:t>Dataset:  </a:t>
              </a:r>
              <a:r>
                <a:rPr lang="it-IT" sz="1350" b="1" dirty="0"/>
                <a:t>±</a:t>
              </a:r>
              <a:r>
                <a:rPr lang="en-US" sz="1350" b="1" dirty="0"/>
                <a:t> 114 </a:t>
              </a:r>
              <a:r>
                <a:rPr lang="en-US" sz="1350" b="1" dirty="0" err="1" smtClean="0"/>
                <a:t>milhões</a:t>
              </a:r>
              <a:r>
                <a:rPr lang="en-US" sz="1350" b="1" dirty="0" smtClean="0"/>
                <a:t> </a:t>
              </a:r>
              <a:r>
                <a:rPr lang="en-US" sz="1350" b="1" dirty="0" err="1" smtClean="0"/>
                <a:t>indivíduos</a:t>
              </a:r>
              <a:endParaRPr lang="en-US" sz="1350" b="1" dirty="0"/>
            </a:p>
          </p:txBody>
        </p:sp>
        <p:sp>
          <p:nvSpPr>
            <p:cNvPr id="17" name="Rectángulo 16"/>
            <p:cNvSpPr/>
            <p:nvPr/>
          </p:nvSpPr>
          <p:spPr>
            <a:xfrm>
              <a:off x="3665762" y="3754617"/>
              <a:ext cx="1598245" cy="2802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err="1"/>
                <a:t>Produzido</a:t>
              </a:r>
              <a:r>
                <a:rPr lang="en-US" sz="1200" b="1" dirty="0"/>
                <a:t> </a:t>
              </a:r>
              <a:r>
                <a:rPr lang="en-US" sz="1200" b="1" dirty="0" err="1"/>
                <a:t>pelo</a:t>
              </a:r>
              <a:r>
                <a:rPr lang="en-US" sz="1200" b="1" dirty="0"/>
                <a:t> </a:t>
              </a:r>
              <a:r>
                <a:rPr lang="en-US" sz="1200" b="1" dirty="0" smtClean="0"/>
                <a:t>CIDAC</a:t>
              </a:r>
              <a:endParaRPr lang="en-US" sz="1200" b="1" dirty="0"/>
            </a:p>
          </p:txBody>
        </p:sp>
      </p:grpSp>
      <p:sp>
        <p:nvSpPr>
          <p:cNvPr id="23" name="Retângulo 22"/>
          <p:cNvSpPr/>
          <p:nvPr/>
        </p:nvSpPr>
        <p:spPr>
          <a:xfrm>
            <a:off x="3358662" y="160336"/>
            <a:ext cx="5785338" cy="677108"/>
          </a:xfrm>
          <a:prstGeom prst="rect">
            <a:avLst/>
          </a:prstGeom>
        </p:spPr>
        <p:txBody>
          <a:bodyPr wrap="square">
            <a:spAutoFit/>
          </a:bodyPr>
          <a:lstStyle/>
          <a:p>
            <a:pPr algn="r"/>
            <a:r>
              <a:rPr lang="pt-BR" sz="3800" dirty="0" smtClean="0"/>
              <a:t>USO DE DADOS</a:t>
            </a:r>
            <a:endParaRPr lang="pt-BR" sz="3800" dirty="0"/>
          </a:p>
        </p:txBody>
      </p:sp>
      <p:grpSp>
        <p:nvGrpSpPr>
          <p:cNvPr id="8" name="Grupo 57"/>
          <p:cNvGrpSpPr/>
          <p:nvPr/>
        </p:nvGrpSpPr>
        <p:grpSpPr>
          <a:xfrm>
            <a:off x="5837669" y="1193175"/>
            <a:ext cx="2984634" cy="5656033"/>
            <a:chOff x="5837669" y="1193175"/>
            <a:chExt cx="2984634" cy="5656033"/>
          </a:xfrm>
        </p:grpSpPr>
        <p:grpSp>
          <p:nvGrpSpPr>
            <p:cNvPr id="9" name="Grupo 38"/>
            <p:cNvGrpSpPr/>
            <p:nvPr/>
          </p:nvGrpSpPr>
          <p:grpSpPr>
            <a:xfrm>
              <a:off x="5837670" y="1193175"/>
              <a:ext cx="2857924" cy="1171186"/>
              <a:chOff x="5837670" y="1263511"/>
              <a:chExt cx="2857924" cy="1171186"/>
            </a:xfrm>
          </p:grpSpPr>
          <p:sp>
            <p:nvSpPr>
              <p:cNvPr id="15" name="Rectángulo 14"/>
              <p:cNvSpPr/>
              <p:nvPr/>
            </p:nvSpPr>
            <p:spPr>
              <a:xfrm>
                <a:off x="5914472" y="1263511"/>
                <a:ext cx="2754743" cy="300082"/>
              </a:xfrm>
              <a:prstGeom prst="rect">
                <a:avLst/>
              </a:prstGeom>
              <a:solidFill>
                <a:srgbClr val="FFFF00"/>
              </a:solidFill>
              <a:ln>
                <a:solidFill>
                  <a:schemeClr val="accent1"/>
                </a:solidFill>
              </a:ln>
            </p:spPr>
            <p:txBody>
              <a:bodyPr wrap="square">
                <a:spAutoFit/>
              </a:bodyPr>
              <a:lstStyle/>
              <a:p>
                <a:r>
                  <a:rPr lang="en-US" sz="1350" b="1" i="1" dirty="0" err="1"/>
                  <a:t>Óbitos</a:t>
                </a:r>
                <a:r>
                  <a:rPr lang="en-US" sz="1350" b="1" i="1" dirty="0"/>
                  <a:t> (SIM)</a:t>
                </a:r>
              </a:p>
            </p:txBody>
          </p:sp>
          <p:sp>
            <p:nvSpPr>
              <p:cNvPr id="16" name="Rectángulo 15"/>
              <p:cNvSpPr/>
              <p:nvPr/>
            </p:nvSpPr>
            <p:spPr>
              <a:xfrm>
                <a:off x="5837670" y="1511367"/>
                <a:ext cx="2857924" cy="923330"/>
              </a:xfrm>
              <a:prstGeom prst="rect">
                <a:avLst/>
              </a:prstGeom>
            </p:spPr>
            <p:txBody>
              <a:bodyPr wrap="square">
                <a:spAutoFit/>
              </a:bodyPr>
              <a:lstStyle/>
              <a:p>
                <a:pPr algn="just"/>
                <a:r>
                  <a:rPr lang="en-US" sz="1350" dirty="0" err="1" smtClean="0"/>
                  <a:t>Informações</a:t>
                </a:r>
                <a:r>
                  <a:rPr lang="en-US" sz="1350" dirty="0" smtClean="0"/>
                  <a:t> </a:t>
                </a:r>
                <a:r>
                  <a:rPr lang="en-US" sz="1350" dirty="0" err="1" smtClean="0"/>
                  <a:t>atualizadas</a:t>
                </a:r>
                <a:r>
                  <a:rPr lang="en-US" sz="1350" dirty="0" smtClean="0"/>
                  <a:t> </a:t>
                </a:r>
                <a:r>
                  <a:rPr lang="en-US" sz="1350" dirty="0"/>
                  <a:t>de </a:t>
                </a:r>
                <a:r>
                  <a:rPr lang="en-US" sz="1350" dirty="0" err="1"/>
                  <a:t>óbitos</a:t>
                </a:r>
                <a:r>
                  <a:rPr lang="en-US" sz="1350" dirty="0"/>
                  <a:t> </a:t>
                </a:r>
                <a:r>
                  <a:rPr lang="en-US" sz="1350" dirty="0" err="1"/>
                  <a:t>obtidos</a:t>
                </a:r>
                <a:r>
                  <a:rPr lang="en-US" sz="1350" dirty="0"/>
                  <a:t> a </a:t>
                </a:r>
                <a:r>
                  <a:rPr lang="en-US" sz="1350" dirty="0" err="1"/>
                  <a:t>partir</a:t>
                </a:r>
                <a:r>
                  <a:rPr lang="en-US" sz="1350" dirty="0"/>
                  <a:t> da </a:t>
                </a:r>
                <a:r>
                  <a:rPr lang="en-US" sz="1350" dirty="0" err="1"/>
                  <a:t>Declaração</a:t>
                </a:r>
                <a:r>
                  <a:rPr lang="en-US" sz="1350" dirty="0"/>
                  <a:t> de </a:t>
                </a:r>
                <a:r>
                  <a:rPr lang="en-US" sz="1350" dirty="0" err="1" smtClean="0"/>
                  <a:t>óbitos</a:t>
                </a:r>
                <a:r>
                  <a:rPr lang="en-US" sz="1350" dirty="0" smtClean="0"/>
                  <a:t> </a:t>
                </a:r>
                <a:r>
                  <a:rPr lang="en-US" sz="1350" dirty="0"/>
                  <a:t>(</a:t>
                </a:r>
                <a:r>
                  <a:rPr lang="en-US" sz="1350" b="1" dirty="0"/>
                  <a:t>2000-2015:  </a:t>
                </a:r>
                <a:r>
                  <a:rPr lang="it-IT" sz="1350" b="1" dirty="0"/>
                  <a:t>± </a:t>
                </a:r>
                <a:r>
                  <a:rPr lang="en-US" sz="1350" b="1" dirty="0"/>
                  <a:t>18 million </a:t>
                </a:r>
                <a:r>
                  <a:rPr lang="en-US" sz="1350" b="1" dirty="0" err="1" smtClean="0"/>
                  <a:t>óbitos</a:t>
                </a:r>
                <a:r>
                  <a:rPr lang="en-US" sz="1350" dirty="0" smtClean="0"/>
                  <a:t>)</a:t>
                </a:r>
                <a:endParaRPr lang="en-US" sz="1350" dirty="0"/>
              </a:p>
            </p:txBody>
          </p:sp>
        </p:grpSp>
        <p:grpSp>
          <p:nvGrpSpPr>
            <p:cNvPr id="32" name="Grupo 39"/>
            <p:cNvGrpSpPr/>
            <p:nvPr/>
          </p:nvGrpSpPr>
          <p:grpSpPr>
            <a:xfrm>
              <a:off x="5837669" y="2326240"/>
              <a:ext cx="2857924" cy="1183376"/>
              <a:chOff x="5837669" y="2361408"/>
              <a:chExt cx="2857924" cy="1183376"/>
            </a:xfrm>
          </p:grpSpPr>
          <p:sp>
            <p:nvSpPr>
              <p:cNvPr id="18" name="Rectángulo 17"/>
              <p:cNvSpPr/>
              <p:nvPr/>
            </p:nvSpPr>
            <p:spPr>
              <a:xfrm>
                <a:off x="5932058" y="2361408"/>
                <a:ext cx="2737157" cy="300082"/>
              </a:xfrm>
              <a:prstGeom prst="rect">
                <a:avLst/>
              </a:prstGeom>
              <a:solidFill>
                <a:srgbClr val="FFFF00"/>
              </a:solidFill>
              <a:ln>
                <a:solidFill>
                  <a:schemeClr val="accent1"/>
                </a:solidFill>
              </a:ln>
            </p:spPr>
            <p:txBody>
              <a:bodyPr wrap="square">
                <a:spAutoFit/>
              </a:bodyPr>
              <a:lstStyle/>
              <a:p>
                <a:r>
                  <a:rPr lang="pt-BR" altLang="pt-BR" sz="1350" b="1" i="1" dirty="0">
                    <a:ea typeface="华文楷体" charset="-122"/>
                    <a:cs typeface="华文楷体" charset="-122"/>
                  </a:rPr>
                  <a:t>Nascidos vivos (SINASC)</a:t>
                </a:r>
                <a:endParaRPr lang="en-US" sz="1350" b="1" i="1" dirty="0"/>
              </a:p>
            </p:txBody>
          </p:sp>
          <p:sp>
            <p:nvSpPr>
              <p:cNvPr id="19" name="Rectángulo 18"/>
              <p:cNvSpPr/>
              <p:nvPr/>
            </p:nvSpPr>
            <p:spPr>
              <a:xfrm>
                <a:off x="5837669" y="2621454"/>
                <a:ext cx="2857924" cy="923330"/>
              </a:xfrm>
              <a:prstGeom prst="rect">
                <a:avLst/>
              </a:prstGeom>
            </p:spPr>
            <p:txBody>
              <a:bodyPr wrap="square">
                <a:spAutoFit/>
              </a:bodyPr>
              <a:lstStyle/>
              <a:p>
                <a:pPr algn="just"/>
                <a:r>
                  <a:rPr lang="en-US" sz="1350" dirty="0" err="1" smtClean="0"/>
                  <a:t>Informações</a:t>
                </a:r>
                <a:r>
                  <a:rPr lang="en-US" sz="1350" dirty="0" smtClean="0"/>
                  <a:t> </a:t>
                </a:r>
                <a:r>
                  <a:rPr lang="en-US" sz="1350" dirty="0" err="1" smtClean="0"/>
                  <a:t>atualizadas</a:t>
                </a:r>
                <a:r>
                  <a:rPr lang="en-US" sz="1350" dirty="0" smtClean="0"/>
                  <a:t> de </a:t>
                </a:r>
                <a:r>
                  <a:rPr lang="en-US" sz="1350" dirty="0" err="1"/>
                  <a:t>nascidos</a:t>
                </a:r>
                <a:r>
                  <a:rPr lang="en-US" sz="1350" dirty="0"/>
                  <a:t> </a:t>
                </a:r>
                <a:r>
                  <a:rPr lang="en-US" sz="1350" dirty="0" err="1"/>
                  <a:t>vivos</a:t>
                </a:r>
                <a:r>
                  <a:rPr lang="en-US" sz="1350" dirty="0"/>
                  <a:t> </a:t>
                </a:r>
                <a:r>
                  <a:rPr lang="en-US" sz="1350" dirty="0" err="1"/>
                  <a:t>obtidos</a:t>
                </a:r>
                <a:r>
                  <a:rPr lang="en-US" sz="1350" dirty="0"/>
                  <a:t> a </a:t>
                </a:r>
                <a:r>
                  <a:rPr lang="en-US" sz="1350" dirty="0" err="1"/>
                  <a:t>partir</a:t>
                </a:r>
                <a:r>
                  <a:rPr lang="en-US" sz="1350" dirty="0"/>
                  <a:t> da </a:t>
                </a:r>
                <a:r>
                  <a:rPr lang="en-US" sz="1350" dirty="0" err="1"/>
                  <a:t>Declaração</a:t>
                </a:r>
                <a:r>
                  <a:rPr lang="en-US" sz="1350" dirty="0"/>
                  <a:t> de </a:t>
                </a:r>
                <a:r>
                  <a:rPr lang="en-US" sz="1350" dirty="0" err="1"/>
                  <a:t>Nascidos</a:t>
                </a:r>
                <a:r>
                  <a:rPr lang="en-US" sz="1350" dirty="0"/>
                  <a:t> </a:t>
                </a:r>
                <a:r>
                  <a:rPr lang="en-US" sz="1350" dirty="0" err="1" smtClean="0"/>
                  <a:t>Vivos</a:t>
                </a:r>
                <a:r>
                  <a:rPr lang="en-US" sz="1350" dirty="0" smtClean="0"/>
                  <a:t> (</a:t>
                </a:r>
                <a:r>
                  <a:rPr lang="en-US" sz="1350" b="1" dirty="0" smtClean="0"/>
                  <a:t>2000 </a:t>
                </a:r>
                <a:r>
                  <a:rPr lang="mr-IN" sz="1350" b="1" dirty="0"/>
                  <a:t>–</a:t>
                </a:r>
                <a:r>
                  <a:rPr lang="en-US" sz="1350" b="1" dirty="0"/>
                  <a:t> </a:t>
                </a:r>
                <a:r>
                  <a:rPr lang="en-US" sz="1350" b="1" dirty="0" smtClean="0"/>
                  <a:t>2015: </a:t>
                </a:r>
                <a:r>
                  <a:rPr lang="it-IT" sz="1350" b="1" dirty="0"/>
                  <a:t>±</a:t>
                </a:r>
                <a:r>
                  <a:rPr lang="en-US" sz="1350" b="1" dirty="0"/>
                  <a:t> 40 </a:t>
                </a:r>
                <a:r>
                  <a:rPr lang="en-US" sz="1350" b="1" dirty="0" err="1"/>
                  <a:t>milhões</a:t>
                </a:r>
                <a:r>
                  <a:rPr lang="en-US" sz="1350" b="1" dirty="0"/>
                  <a:t> de </a:t>
                </a:r>
                <a:r>
                  <a:rPr lang="en-US" sz="1350" b="1" dirty="0" err="1" smtClean="0"/>
                  <a:t>nascimentos</a:t>
                </a:r>
                <a:r>
                  <a:rPr lang="en-US" sz="1350" dirty="0" smtClean="0"/>
                  <a:t>)</a:t>
                </a:r>
                <a:endParaRPr lang="en-US" sz="1350" dirty="0"/>
              </a:p>
            </p:txBody>
          </p:sp>
        </p:grpSp>
        <p:grpSp>
          <p:nvGrpSpPr>
            <p:cNvPr id="33" name="Grupo 40"/>
            <p:cNvGrpSpPr/>
            <p:nvPr/>
          </p:nvGrpSpPr>
          <p:grpSpPr>
            <a:xfrm>
              <a:off x="5839203" y="3488428"/>
              <a:ext cx="2865180" cy="1169728"/>
              <a:chOff x="5856789" y="3600932"/>
              <a:chExt cx="2865180" cy="1169728"/>
            </a:xfrm>
          </p:grpSpPr>
          <p:sp>
            <p:nvSpPr>
              <p:cNvPr id="21" name="Rectángulo 20"/>
              <p:cNvSpPr/>
              <p:nvPr/>
            </p:nvSpPr>
            <p:spPr>
              <a:xfrm>
                <a:off x="5932058" y="3600932"/>
                <a:ext cx="2737157" cy="300082"/>
              </a:xfrm>
              <a:prstGeom prst="rect">
                <a:avLst/>
              </a:prstGeom>
              <a:solidFill>
                <a:srgbClr val="FFFF00"/>
              </a:solidFill>
              <a:ln>
                <a:solidFill>
                  <a:schemeClr val="accent1"/>
                </a:solidFill>
              </a:ln>
            </p:spPr>
            <p:txBody>
              <a:bodyPr wrap="square">
                <a:spAutoFit/>
              </a:bodyPr>
              <a:lstStyle/>
              <a:p>
                <a:r>
                  <a:rPr lang="pt-BR" altLang="pt-BR" sz="1350" b="1" i="1" dirty="0">
                    <a:ea typeface="华文楷体" charset="-122"/>
                    <a:cs typeface="华文楷体" charset="-122"/>
                  </a:rPr>
                  <a:t>SINAN</a:t>
                </a:r>
                <a:endParaRPr lang="en-US" sz="1350" b="1" i="1" dirty="0"/>
              </a:p>
            </p:txBody>
          </p:sp>
          <p:sp>
            <p:nvSpPr>
              <p:cNvPr id="22" name="Rectángulo 21"/>
              <p:cNvSpPr/>
              <p:nvPr/>
            </p:nvSpPr>
            <p:spPr>
              <a:xfrm>
                <a:off x="5856789" y="3847330"/>
                <a:ext cx="2865180" cy="923330"/>
              </a:xfrm>
              <a:prstGeom prst="rect">
                <a:avLst/>
              </a:prstGeom>
            </p:spPr>
            <p:txBody>
              <a:bodyPr wrap="square">
                <a:spAutoFit/>
              </a:bodyPr>
              <a:lstStyle/>
              <a:p>
                <a:pPr algn="just"/>
                <a:r>
                  <a:rPr lang="en-US" sz="1350" dirty="0" err="1" smtClean="0"/>
                  <a:t>Informações</a:t>
                </a:r>
                <a:r>
                  <a:rPr lang="en-US" sz="1350" dirty="0" smtClean="0"/>
                  <a:t> </a:t>
                </a:r>
                <a:r>
                  <a:rPr lang="en-US" sz="1350" dirty="0" err="1" smtClean="0"/>
                  <a:t>atualizadas</a:t>
                </a:r>
                <a:r>
                  <a:rPr lang="en-US" sz="1350" dirty="0" smtClean="0"/>
                  <a:t> </a:t>
                </a:r>
                <a:r>
                  <a:rPr lang="en-US" sz="1350" dirty="0" err="1"/>
                  <a:t>sobre</a:t>
                </a:r>
                <a:r>
                  <a:rPr lang="en-US" sz="1350" dirty="0"/>
                  <a:t> 52 </a:t>
                </a:r>
                <a:r>
                  <a:rPr lang="en-US" sz="1350" dirty="0" err="1"/>
                  <a:t>doenças</a:t>
                </a:r>
                <a:r>
                  <a:rPr lang="en-US" sz="1350" dirty="0"/>
                  <a:t> de </a:t>
                </a:r>
                <a:r>
                  <a:rPr lang="en-US" sz="1350" dirty="0" err="1"/>
                  <a:t>notificação</a:t>
                </a:r>
                <a:r>
                  <a:rPr lang="en-US" sz="1350" dirty="0"/>
                  <a:t> </a:t>
                </a:r>
                <a:r>
                  <a:rPr lang="en-US" sz="1350" dirty="0" err="1" smtClean="0"/>
                  <a:t>obrigatória</a:t>
                </a:r>
                <a:r>
                  <a:rPr lang="en-US" sz="1350" dirty="0"/>
                  <a:t> </a:t>
                </a:r>
                <a:r>
                  <a:rPr lang="en-US" sz="1350" dirty="0" smtClean="0"/>
                  <a:t>(</a:t>
                </a:r>
                <a:r>
                  <a:rPr lang="en-US" sz="1350" b="1" dirty="0" smtClean="0"/>
                  <a:t>1999 </a:t>
                </a:r>
                <a:r>
                  <a:rPr lang="mr-IN" sz="1350" b="1" dirty="0"/>
                  <a:t>–</a:t>
                </a:r>
                <a:r>
                  <a:rPr lang="en-US" sz="1350" b="1" dirty="0"/>
                  <a:t> </a:t>
                </a:r>
                <a:r>
                  <a:rPr lang="en-US" sz="1350" b="1" dirty="0" smtClean="0"/>
                  <a:t>2016: </a:t>
                </a:r>
                <a:r>
                  <a:rPr lang="it-IT" sz="1350" b="1" dirty="0"/>
                  <a:t>±</a:t>
                </a:r>
                <a:r>
                  <a:rPr lang="en-US" sz="1350" b="1" dirty="0"/>
                  <a:t> 8 </a:t>
                </a:r>
                <a:r>
                  <a:rPr lang="en-US" sz="1350" b="1" dirty="0" err="1"/>
                  <a:t>milhões</a:t>
                </a:r>
                <a:r>
                  <a:rPr lang="en-US" sz="1350" b="1" dirty="0"/>
                  <a:t> de </a:t>
                </a:r>
                <a:r>
                  <a:rPr lang="en-US" sz="1350" b="1" dirty="0" err="1"/>
                  <a:t>individuos</a:t>
                </a:r>
                <a:r>
                  <a:rPr lang="en-US" sz="1350" b="1" dirty="0"/>
                  <a:t> </a:t>
                </a:r>
                <a:r>
                  <a:rPr lang="en-US" sz="1350" b="1" dirty="0" err="1" smtClean="0"/>
                  <a:t>notificados</a:t>
                </a:r>
                <a:r>
                  <a:rPr lang="en-US" sz="1350" dirty="0" smtClean="0"/>
                  <a:t>)</a:t>
                </a:r>
                <a:endParaRPr lang="en-US" sz="1350" dirty="0"/>
              </a:p>
            </p:txBody>
          </p:sp>
        </p:grpSp>
        <p:grpSp>
          <p:nvGrpSpPr>
            <p:cNvPr id="34" name="Grupo 41"/>
            <p:cNvGrpSpPr/>
            <p:nvPr/>
          </p:nvGrpSpPr>
          <p:grpSpPr>
            <a:xfrm>
              <a:off x="5839203" y="4694185"/>
              <a:ext cx="2983100" cy="953354"/>
              <a:chOff x="5838092" y="4875514"/>
              <a:chExt cx="2983100" cy="953354"/>
            </a:xfrm>
          </p:grpSpPr>
          <p:sp>
            <p:nvSpPr>
              <p:cNvPr id="26" name="Rectángulo 6"/>
              <p:cNvSpPr/>
              <p:nvPr/>
            </p:nvSpPr>
            <p:spPr>
              <a:xfrm>
                <a:off x="5932057" y="4875514"/>
                <a:ext cx="2789910" cy="300082"/>
              </a:xfrm>
              <a:prstGeom prst="rect">
                <a:avLst/>
              </a:prstGeom>
              <a:solidFill>
                <a:schemeClr val="accent1">
                  <a:lumMod val="40000"/>
                  <a:lumOff val="60000"/>
                </a:schemeClr>
              </a:solidFill>
              <a:ln>
                <a:solidFill>
                  <a:schemeClr val="accent1"/>
                </a:solidFill>
              </a:ln>
            </p:spPr>
            <p:txBody>
              <a:bodyPr wrap="square">
                <a:spAutoFit/>
              </a:bodyPr>
              <a:lstStyle/>
              <a:p>
                <a:r>
                  <a:rPr lang="pt-BR" altLang="pt-BR" sz="1350" b="1" dirty="0">
                    <a:ea typeface="华文楷体" charset="-122"/>
                    <a:cs typeface="华文楷体" charset="-122"/>
                  </a:rPr>
                  <a:t>Hospitalização (SIH)</a:t>
                </a:r>
                <a:endParaRPr lang="en-US" sz="1350" b="1" i="1" dirty="0"/>
              </a:p>
            </p:txBody>
          </p:sp>
          <p:sp>
            <p:nvSpPr>
              <p:cNvPr id="27" name="Rectángulo 4"/>
              <p:cNvSpPr/>
              <p:nvPr/>
            </p:nvSpPr>
            <p:spPr>
              <a:xfrm>
                <a:off x="5838092" y="5113287"/>
                <a:ext cx="2983100" cy="715581"/>
              </a:xfrm>
              <a:prstGeom prst="rect">
                <a:avLst/>
              </a:prstGeom>
            </p:spPr>
            <p:txBody>
              <a:bodyPr wrap="square">
                <a:spAutoFit/>
              </a:bodyPr>
              <a:lstStyle/>
              <a:p>
                <a:pPr algn="just"/>
                <a:r>
                  <a:rPr lang="pt-BR" sz="1350" dirty="0"/>
                  <a:t>Informações </a:t>
                </a:r>
                <a:r>
                  <a:rPr lang="pt-BR" sz="1350" dirty="0" smtClean="0"/>
                  <a:t>atualizadas sobre  </a:t>
                </a:r>
                <a:r>
                  <a:rPr lang="pt-BR" sz="1350" dirty="0"/>
                  <a:t>admissões hospitalares </a:t>
                </a:r>
                <a:r>
                  <a:rPr lang="pt-BR" sz="1350" dirty="0" smtClean="0"/>
                  <a:t>financiadas </a:t>
                </a:r>
                <a:r>
                  <a:rPr lang="pt-BR" sz="1350" dirty="0"/>
                  <a:t>pelo </a:t>
                </a:r>
                <a:r>
                  <a:rPr lang="pt-BR" sz="1350" dirty="0" smtClean="0"/>
                  <a:t>SUS</a:t>
                </a:r>
                <a:endParaRPr lang="en-US" sz="1350" dirty="0"/>
              </a:p>
            </p:txBody>
          </p:sp>
        </p:grpSp>
        <p:grpSp>
          <p:nvGrpSpPr>
            <p:cNvPr id="35" name="Grupo 42"/>
            <p:cNvGrpSpPr/>
            <p:nvPr/>
          </p:nvGrpSpPr>
          <p:grpSpPr>
            <a:xfrm>
              <a:off x="5839203" y="5680151"/>
              <a:ext cx="2856389" cy="1169057"/>
              <a:chOff x="5839203" y="5644983"/>
              <a:chExt cx="2856389" cy="1169057"/>
            </a:xfrm>
          </p:grpSpPr>
          <p:sp>
            <p:nvSpPr>
              <p:cNvPr id="28" name="Rectángulo 12"/>
              <p:cNvSpPr/>
              <p:nvPr/>
            </p:nvSpPr>
            <p:spPr>
              <a:xfrm>
                <a:off x="5929082" y="5644983"/>
                <a:ext cx="2766510" cy="300082"/>
              </a:xfrm>
              <a:prstGeom prst="rect">
                <a:avLst/>
              </a:prstGeom>
              <a:solidFill>
                <a:schemeClr val="accent1">
                  <a:lumMod val="40000"/>
                  <a:lumOff val="60000"/>
                </a:schemeClr>
              </a:solidFill>
              <a:ln>
                <a:solidFill>
                  <a:schemeClr val="accent1"/>
                </a:solidFill>
              </a:ln>
            </p:spPr>
            <p:txBody>
              <a:bodyPr wrap="square">
                <a:spAutoFit/>
              </a:bodyPr>
              <a:lstStyle/>
              <a:p>
                <a:r>
                  <a:rPr lang="pt-BR" altLang="pt-BR" sz="1350" b="1" dirty="0" err="1">
                    <a:ea typeface="华文楷体" charset="-122"/>
                    <a:cs typeface="华文楷体" charset="-122"/>
                  </a:rPr>
                  <a:t>Vigilancia</a:t>
                </a:r>
                <a:r>
                  <a:rPr lang="pt-BR" altLang="pt-BR" sz="1350" b="1" dirty="0">
                    <a:ea typeface="华文楷体" charset="-122"/>
                    <a:cs typeface="华文楷体" charset="-122"/>
                  </a:rPr>
                  <a:t> Nutricional e </a:t>
                </a:r>
                <a:r>
                  <a:rPr lang="pt-BR" altLang="pt-BR" sz="1350" b="1" dirty="0" smtClean="0">
                    <a:ea typeface="华文楷体" charset="-122"/>
                    <a:cs typeface="华文楷体" charset="-122"/>
                  </a:rPr>
                  <a:t>alimentar</a:t>
                </a:r>
                <a:endParaRPr lang="en-US" sz="1350" b="1" dirty="0"/>
              </a:p>
            </p:txBody>
          </p:sp>
          <p:sp>
            <p:nvSpPr>
              <p:cNvPr id="29" name="Rectángulo 13"/>
              <p:cNvSpPr/>
              <p:nvPr/>
            </p:nvSpPr>
            <p:spPr>
              <a:xfrm>
                <a:off x="5839203" y="5890710"/>
                <a:ext cx="2856389" cy="923330"/>
              </a:xfrm>
              <a:prstGeom prst="rect">
                <a:avLst/>
              </a:prstGeom>
            </p:spPr>
            <p:txBody>
              <a:bodyPr wrap="square">
                <a:spAutoFit/>
              </a:bodyPr>
              <a:lstStyle/>
              <a:p>
                <a:pPr algn="just"/>
                <a:r>
                  <a:rPr lang="pt-BR" sz="1350" dirty="0" smtClean="0"/>
                  <a:t>Registros atualizados </a:t>
                </a:r>
                <a:r>
                  <a:rPr lang="pt-BR" sz="1350" dirty="0"/>
                  <a:t>dos atendimentos para avaliação nutricional e de consumo alimentar no âmbito da atenção primária saúde</a:t>
                </a:r>
                <a:endParaRPr lang="en-US" sz="1350" dirty="0"/>
              </a:p>
            </p:txBody>
          </p:sp>
        </p:grpSp>
      </p:grpSp>
      <p:sp>
        <p:nvSpPr>
          <p:cNvPr id="36" name="CaixaDeTexto 35"/>
          <p:cNvSpPr txBox="1"/>
          <p:nvPr/>
        </p:nvSpPr>
        <p:spPr>
          <a:xfrm>
            <a:off x="3374039" y="1456418"/>
            <a:ext cx="2175039" cy="769441"/>
          </a:xfrm>
          <a:prstGeom prst="rect">
            <a:avLst/>
          </a:prstGeom>
          <a:solidFill>
            <a:schemeClr val="accent2">
              <a:lumMod val="60000"/>
              <a:lumOff val="40000"/>
            </a:schemeClr>
          </a:solidFill>
        </p:spPr>
        <p:txBody>
          <a:bodyPr wrap="square" rtlCol="0">
            <a:spAutoFit/>
          </a:bodyPr>
          <a:lstStyle/>
          <a:p>
            <a:pPr algn="ctr"/>
            <a:r>
              <a:rPr lang="pt-BR" sz="2200" b="1" dirty="0" smtClean="0"/>
              <a:t>Dados pessoais identificados</a:t>
            </a:r>
            <a:endParaRPr lang="pt-BR" sz="2200" b="1" dirty="0"/>
          </a:p>
        </p:txBody>
      </p:sp>
      <p:grpSp>
        <p:nvGrpSpPr>
          <p:cNvPr id="38" name="Grupo 56"/>
          <p:cNvGrpSpPr/>
          <p:nvPr/>
        </p:nvGrpSpPr>
        <p:grpSpPr>
          <a:xfrm>
            <a:off x="199546" y="1193174"/>
            <a:ext cx="3001162" cy="5514818"/>
            <a:chOff x="199546" y="1193174"/>
            <a:chExt cx="3001162" cy="5514818"/>
          </a:xfrm>
        </p:grpSpPr>
        <p:grpSp>
          <p:nvGrpSpPr>
            <p:cNvPr id="39" name="Grupo 54"/>
            <p:cNvGrpSpPr/>
            <p:nvPr/>
          </p:nvGrpSpPr>
          <p:grpSpPr>
            <a:xfrm>
              <a:off x="251441" y="3980081"/>
              <a:ext cx="2894782" cy="1392771"/>
              <a:chOff x="251441" y="3980081"/>
              <a:chExt cx="2894782" cy="1392771"/>
            </a:xfrm>
          </p:grpSpPr>
          <p:grpSp>
            <p:nvGrpSpPr>
              <p:cNvPr id="40" name="Grupo 33"/>
              <p:cNvGrpSpPr/>
              <p:nvPr/>
            </p:nvGrpSpPr>
            <p:grpSpPr>
              <a:xfrm>
                <a:off x="251441" y="4108403"/>
                <a:ext cx="2894782" cy="1264449"/>
                <a:chOff x="208340" y="4126059"/>
                <a:chExt cx="2894782" cy="1264449"/>
              </a:xfrm>
            </p:grpSpPr>
            <p:sp>
              <p:nvSpPr>
                <p:cNvPr id="24" name="Rectángulo 17"/>
                <p:cNvSpPr/>
                <p:nvPr/>
              </p:nvSpPr>
              <p:spPr>
                <a:xfrm>
                  <a:off x="918200" y="4126059"/>
                  <a:ext cx="2158546" cy="300082"/>
                </a:xfrm>
                <a:prstGeom prst="rect">
                  <a:avLst/>
                </a:prstGeom>
                <a:solidFill>
                  <a:srgbClr val="FFC000"/>
                </a:solidFill>
                <a:ln>
                  <a:solidFill>
                    <a:schemeClr val="accent1"/>
                  </a:solidFill>
                </a:ln>
              </p:spPr>
              <p:txBody>
                <a:bodyPr wrap="square">
                  <a:spAutoFit/>
                </a:bodyPr>
                <a:lstStyle/>
                <a:p>
                  <a:r>
                    <a:rPr lang="pt-BR" sz="1350" b="1" dirty="0" smtClean="0">
                      <a:ea typeface="华文楷体" charset="-122"/>
                    </a:rPr>
                    <a:t>Minha </a:t>
                  </a:r>
                  <a:r>
                    <a:rPr lang="pt-BR" sz="1350" b="1" dirty="0">
                      <a:ea typeface="华文楷体" charset="-122"/>
                    </a:rPr>
                    <a:t>Casa e Minha Vida</a:t>
                  </a:r>
                  <a:endParaRPr lang="en-US" sz="1350" b="1" dirty="0"/>
                </a:p>
              </p:txBody>
            </p:sp>
            <p:sp>
              <p:nvSpPr>
                <p:cNvPr id="25" name="Rectángulo 18"/>
                <p:cNvSpPr/>
                <p:nvPr/>
              </p:nvSpPr>
              <p:spPr>
                <a:xfrm>
                  <a:off x="208340" y="4467178"/>
                  <a:ext cx="2894782" cy="923330"/>
                </a:xfrm>
                <a:prstGeom prst="rect">
                  <a:avLst/>
                </a:prstGeom>
              </p:spPr>
              <p:txBody>
                <a:bodyPr wrap="square">
                  <a:spAutoFit/>
                </a:bodyPr>
                <a:lstStyle/>
                <a:p>
                  <a:pPr algn="just"/>
                  <a:r>
                    <a:rPr lang="es-ES_tradnl" sz="1350" dirty="0" smtClean="0"/>
                    <a:t>Registros </a:t>
                  </a:r>
                  <a:r>
                    <a:rPr lang="es-ES_tradnl" sz="1350" dirty="0" err="1" smtClean="0"/>
                    <a:t>atualizados</a:t>
                  </a:r>
                  <a:r>
                    <a:rPr lang="es-ES_tradnl" sz="1350" dirty="0" smtClean="0"/>
                    <a:t> </a:t>
                  </a:r>
                  <a:r>
                    <a:rPr lang="es-ES_tradnl" sz="1350" dirty="0"/>
                    <a:t>de individuos </a:t>
                  </a:r>
                  <a:r>
                    <a:rPr lang="es-ES_tradnl" sz="1350" dirty="0" smtClean="0"/>
                    <a:t>beneficiados </a:t>
                  </a:r>
                  <a:r>
                    <a:rPr lang="es-ES_tradnl" sz="1350" dirty="0" err="1"/>
                    <a:t>com</a:t>
                  </a:r>
                  <a:r>
                    <a:rPr lang="es-ES_tradnl" sz="1350" dirty="0"/>
                    <a:t> </a:t>
                  </a:r>
                  <a:r>
                    <a:rPr lang="es-ES_tradnl" sz="1350" dirty="0" smtClean="0"/>
                    <a:t>unidades </a:t>
                  </a:r>
                  <a:r>
                    <a:rPr lang="es-ES_tradnl" sz="1350" dirty="0" err="1" smtClean="0"/>
                    <a:t>residenciais</a:t>
                  </a:r>
                  <a:r>
                    <a:rPr lang="es-ES_tradnl" sz="1350" dirty="0" smtClean="0"/>
                    <a:t> </a:t>
                  </a:r>
                  <a:r>
                    <a:rPr lang="es-ES_tradnl" sz="1350" dirty="0"/>
                    <a:t>segundo a renda </a:t>
                  </a:r>
                  <a:r>
                    <a:rPr lang="es-ES_tradnl" sz="1350" dirty="0" smtClean="0"/>
                    <a:t>(</a:t>
                  </a:r>
                  <a:r>
                    <a:rPr lang="it-IT" sz="1350" dirty="0" smtClean="0"/>
                    <a:t> </a:t>
                  </a:r>
                  <a:r>
                    <a:rPr lang="it-IT" sz="1350" b="1" dirty="0"/>
                    <a:t>± </a:t>
                  </a:r>
                  <a:r>
                    <a:rPr lang="es-ES_tradnl" sz="1350" b="1" dirty="0"/>
                    <a:t>2.3 </a:t>
                  </a:r>
                  <a:r>
                    <a:rPr lang="es-ES_tradnl" sz="1350" b="1" dirty="0" err="1"/>
                    <a:t>milhões</a:t>
                  </a:r>
                  <a:r>
                    <a:rPr lang="es-ES_tradnl" sz="1350" b="1" dirty="0"/>
                    <a:t> de </a:t>
                  </a:r>
                  <a:r>
                    <a:rPr lang="es-ES_tradnl" sz="1350" b="1" dirty="0" smtClean="0"/>
                    <a:t>unidades</a:t>
                  </a:r>
                  <a:r>
                    <a:rPr lang="es-ES_tradnl" sz="1350" dirty="0" smtClean="0"/>
                    <a:t>)</a:t>
                  </a:r>
                  <a:endParaRPr lang="en-US" sz="1350" dirty="0"/>
                </a:p>
              </p:txBody>
            </p:sp>
          </p:grpSp>
          <p:pic>
            <p:nvPicPr>
              <p:cNvPr id="47" name="Imagem 46" descr="http://www.minhacasaminhavidainscricao.com/wp-content/uploads/2014/10/Inscri%C3%A7%C3%A3o-RJ-Minha-Casa-Minha-Vida-2015-02.jpg"/>
              <p:cNvPicPr/>
              <p:nvPr/>
            </p:nvPicPr>
            <p:blipFill rotWithShape="1">
              <a:blip r:embed="rId5" cstate="print">
                <a:extLst>
                  <a:ext uri="{28A0092B-C50C-407E-A947-70E740481C1C}">
                    <a14:useLocalDpi xmlns:a14="http://schemas.microsoft.com/office/drawing/2010/main" xmlns="" val="0"/>
                  </a:ext>
                </a:extLst>
              </a:blip>
              <a:srcRect l="15450" r="18026"/>
              <a:stretch/>
            </p:blipFill>
            <p:spPr bwMode="auto">
              <a:xfrm>
                <a:off x="251441" y="3980081"/>
                <a:ext cx="689940" cy="522605"/>
              </a:xfrm>
              <a:prstGeom prst="rect">
                <a:avLst/>
              </a:prstGeom>
              <a:noFill/>
              <a:ln>
                <a:noFill/>
              </a:ln>
              <a:extLst>
                <a:ext uri="{53640926-AAD7-44D8-BBD7-CCE9431645EC}">
                  <a14:shadowObscured xmlns:a14="http://schemas.microsoft.com/office/drawing/2010/main" xmlns=""/>
                </a:ext>
              </a:extLst>
            </p:spPr>
          </p:pic>
        </p:grpSp>
        <p:grpSp>
          <p:nvGrpSpPr>
            <p:cNvPr id="41" name="Grupo 53"/>
            <p:cNvGrpSpPr/>
            <p:nvPr/>
          </p:nvGrpSpPr>
          <p:grpSpPr>
            <a:xfrm>
              <a:off x="199546" y="2674055"/>
              <a:ext cx="2894783" cy="1214620"/>
              <a:chOff x="199546" y="2674055"/>
              <a:chExt cx="2894783" cy="1214620"/>
            </a:xfrm>
          </p:grpSpPr>
          <p:grpSp>
            <p:nvGrpSpPr>
              <p:cNvPr id="42" name="Grupo 32"/>
              <p:cNvGrpSpPr/>
              <p:nvPr/>
            </p:nvGrpSpPr>
            <p:grpSpPr>
              <a:xfrm>
                <a:off x="199546" y="2682847"/>
                <a:ext cx="2894783" cy="1205828"/>
                <a:chOff x="199546" y="2814727"/>
                <a:chExt cx="2894783" cy="1205828"/>
              </a:xfrm>
            </p:grpSpPr>
            <p:sp>
              <p:nvSpPr>
                <p:cNvPr id="11" name="Rectángulo 10"/>
                <p:cNvSpPr/>
                <p:nvPr/>
              </p:nvSpPr>
              <p:spPr>
                <a:xfrm>
                  <a:off x="1479452" y="2814727"/>
                  <a:ext cx="1492347" cy="300082"/>
                </a:xfrm>
                <a:prstGeom prst="rect">
                  <a:avLst/>
                </a:prstGeom>
                <a:solidFill>
                  <a:srgbClr val="FFC000"/>
                </a:solidFill>
                <a:ln>
                  <a:solidFill>
                    <a:schemeClr val="accent1"/>
                  </a:solidFill>
                </a:ln>
              </p:spPr>
              <p:txBody>
                <a:bodyPr wrap="square">
                  <a:spAutoFit/>
                </a:bodyPr>
                <a:lstStyle/>
                <a:p>
                  <a:r>
                    <a:rPr lang="en-US" sz="1350" b="1" i="1" dirty="0" err="1" smtClean="0"/>
                    <a:t>Bolsa</a:t>
                  </a:r>
                  <a:r>
                    <a:rPr lang="en-US" sz="1350" b="1" i="1" dirty="0" smtClean="0"/>
                    <a:t> </a:t>
                  </a:r>
                  <a:r>
                    <a:rPr lang="en-US" sz="1350" b="1" i="1" dirty="0" err="1" smtClean="0"/>
                    <a:t>Família</a:t>
                  </a:r>
                  <a:endParaRPr lang="en-US" sz="1350" b="1" i="1" dirty="0"/>
                </a:p>
              </p:txBody>
            </p:sp>
            <p:sp>
              <p:nvSpPr>
                <p:cNvPr id="12" name="Rectángulo 11"/>
                <p:cNvSpPr/>
                <p:nvPr/>
              </p:nvSpPr>
              <p:spPr>
                <a:xfrm>
                  <a:off x="199546" y="3097225"/>
                  <a:ext cx="2894783" cy="923330"/>
                </a:xfrm>
                <a:prstGeom prst="rect">
                  <a:avLst/>
                </a:prstGeom>
              </p:spPr>
              <p:txBody>
                <a:bodyPr wrap="square">
                  <a:spAutoFit/>
                </a:bodyPr>
                <a:lstStyle/>
                <a:p>
                  <a:pPr algn="just"/>
                  <a:r>
                    <a:rPr lang="en-US" sz="1350" dirty="0" err="1" smtClean="0"/>
                    <a:t>Registros</a:t>
                  </a:r>
                  <a:r>
                    <a:rPr lang="en-US" sz="1350" dirty="0" smtClean="0"/>
                    <a:t> </a:t>
                  </a:r>
                  <a:r>
                    <a:rPr lang="en-US" sz="1350" dirty="0" err="1" smtClean="0"/>
                    <a:t>atualizados</a:t>
                  </a:r>
                  <a:r>
                    <a:rPr lang="en-US" sz="1350" dirty="0" smtClean="0"/>
                    <a:t> de </a:t>
                  </a:r>
                  <a:r>
                    <a:rPr lang="en-US" sz="1350" dirty="0" err="1" smtClean="0"/>
                    <a:t>pagamentos</a:t>
                  </a:r>
                  <a:r>
                    <a:rPr lang="en-US" sz="1350" dirty="0" smtClean="0"/>
                    <a:t> do </a:t>
                  </a:r>
                  <a:r>
                    <a:rPr lang="en-US" sz="1350" dirty="0" err="1" smtClean="0"/>
                    <a:t>Programa</a:t>
                  </a:r>
                  <a:r>
                    <a:rPr lang="en-US" sz="1350" dirty="0" smtClean="0"/>
                    <a:t> </a:t>
                  </a:r>
                  <a:r>
                    <a:rPr lang="en-US" sz="1350" dirty="0" err="1" smtClean="0"/>
                    <a:t>condicional</a:t>
                  </a:r>
                  <a:r>
                    <a:rPr lang="en-US" sz="1350" dirty="0" smtClean="0"/>
                    <a:t> de </a:t>
                  </a:r>
                  <a:r>
                    <a:rPr lang="en-US" sz="1350" dirty="0" err="1" smtClean="0"/>
                    <a:t>transferência</a:t>
                  </a:r>
                  <a:r>
                    <a:rPr lang="en-US" sz="1350" dirty="0" smtClean="0"/>
                    <a:t> de </a:t>
                  </a:r>
                  <a:r>
                    <a:rPr lang="en-US" sz="1350" dirty="0" err="1" smtClean="0"/>
                    <a:t>renda</a:t>
                  </a:r>
                  <a:r>
                    <a:rPr lang="en-US" sz="1350" dirty="0" smtClean="0"/>
                    <a:t> (</a:t>
                  </a:r>
                  <a:r>
                    <a:rPr lang="en-US" sz="1350" b="1" dirty="0" smtClean="0"/>
                    <a:t>2004-2015:  </a:t>
                  </a:r>
                  <a:r>
                    <a:rPr lang="it-IT" sz="1350" b="1" dirty="0" smtClean="0"/>
                    <a:t>±</a:t>
                  </a:r>
                  <a:r>
                    <a:rPr lang="en-US" sz="1350" b="1" dirty="0" smtClean="0"/>
                    <a:t> 64 </a:t>
                  </a:r>
                  <a:r>
                    <a:rPr lang="en-US" sz="1350" b="1" dirty="0" err="1" smtClean="0"/>
                    <a:t>milhões</a:t>
                  </a:r>
                  <a:r>
                    <a:rPr lang="en-US" sz="1350" b="1" dirty="0" smtClean="0"/>
                    <a:t> de </a:t>
                  </a:r>
                  <a:r>
                    <a:rPr lang="en-US" sz="1350" b="1" dirty="0" err="1" smtClean="0"/>
                    <a:t>famílias</a:t>
                  </a:r>
                  <a:r>
                    <a:rPr lang="en-US" sz="1350" b="1" dirty="0" smtClean="0"/>
                    <a:t> </a:t>
                  </a:r>
                  <a:r>
                    <a:rPr lang="en-US" sz="1350" b="1" dirty="0" err="1" smtClean="0"/>
                    <a:t>beneficiárias</a:t>
                  </a:r>
                  <a:r>
                    <a:rPr lang="en-US" sz="1350" dirty="0" smtClean="0"/>
                    <a:t>)</a:t>
                  </a:r>
                  <a:endParaRPr lang="en-US" sz="1350" dirty="0"/>
                </a:p>
              </p:txBody>
            </p:sp>
          </p:grpSp>
          <p:pic>
            <p:nvPicPr>
              <p:cNvPr id="48" name="Imagem 47" descr="http://www.caixa.gov.br/PublishingImages/Paginas/LT_T044/CartaoBolsaFamilia-SiteCAIXA-01%20(2).png"/>
              <p:cNvPicPr/>
              <p:nvPr/>
            </p:nvPicPr>
            <p:blipFill rotWithShape="1">
              <a:blip r:embed="rId6">
                <a:extLst>
                  <a:ext uri="{28A0092B-C50C-407E-A947-70E740481C1C}">
                    <a14:useLocalDpi xmlns:a14="http://schemas.microsoft.com/office/drawing/2010/main" xmlns="" val="0"/>
                  </a:ext>
                </a:extLst>
              </a:blip>
              <a:srcRect l="1702" t="-1084" r="43831" b="26355"/>
              <a:stretch/>
            </p:blipFill>
            <p:spPr bwMode="auto">
              <a:xfrm>
                <a:off x="340219" y="2674055"/>
                <a:ext cx="987419" cy="300082"/>
              </a:xfrm>
              <a:prstGeom prst="rect">
                <a:avLst/>
              </a:prstGeom>
              <a:noFill/>
              <a:ln>
                <a:noFill/>
              </a:ln>
              <a:extLst>
                <a:ext uri="{53640926-AAD7-44D8-BBD7-CCE9431645EC}">
                  <a14:shadowObscured xmlns:a14="http://schemas.microsoft.com/office/drawing/2010/main" xmlns=""/>
                </a:ext>
              </a:extLst>
            </p:spPr>
          </p:pic>
        </p:grpSp>
        <p:grpSp>
          <p:nvGrpSpPr>
            <p:cNvPr id="43" name="Grupo 52"/>
            <p:cNvGrpSpPr/>
            <p:nvPr/>
          </p:nvGrpSpPr>
          <p:grpSpPr>
            <a:xfrm>
              <a:off x="224460" y="1193174"/>
              <a:ext cx="2869869" cy="1409347"/>
              <a:chOff x="224460" y="1193174"/>
              <a:chExt cx="2869869" cy="1409347"/>
            </a:xfrm>
          </p:grpSpPr>
          <p:grpSp>
            <p:nvGrpSpPr>
              <p:cNvPr id="44" name="Grupo 31"/>
              <p:cNvGrpSpPr/>
              <p:nvPr/>
            </p:nvGrpSpPr>
            <p:grpSpPr>
              <a:xfrm>
                <a:off x="224460" y="1206528"/>
                <a:ext cx="2869869" cy="1395993"/>
                <a:chOff x="224460" y="1276864"/>
                <a:chExt cx="2869869" cy="1395993"/>
              </a:xfrm>
            </p:grpSpPr>
            <p:sp>
              <p:nvSpPr>
                <p:cNvPr id="5" name="Rectángulo 4"/>
                <p:cNvSpPr/>
                <p:nvPr/>
              </p:nvSpPr>
              <p:spPr>
                <a:xfrm>
                  <a:off x="224460" y="1541778"/>
                  <a:ext cx="2869869" cy="1131079"/>
                </a:xfrm>
                <a:prstGeom prst="rect">
                  <a:avLst/>
                </a:prstGeom>
              </p:spPr>
              <p:txBody>
                <a:bodyPr wrap="square">
                  <a:spAutoFit/>
                </a:bodyPr>
                <a:lstStyle/>
                <a:p>
                  <a:pPr algn="just"/>
                  <a:r>
                    <a:rPr lang="en-US" sz="1350" dirty="0" err="1" smtClean="0"/>
                    <a:t>Registros</a:t>
                  </a:r>
                  <a:r>
                    <a:rPr lang="en-US" sz="1350" dirty="0" smtClean="0"/>
                    <a:t> </a:t>
                  </a:r>
                  <a:r>
                    <a:rPr lang="en-US" sz="1350" dirty="0" err="1" smtClean="0"/>
                    <a:t>atualizados</a:t>
                  </a:r>
                  <a:r>
                    <a:rPr lang="en-US" sz="1350" dirty="0" smtClean="0"/>
                    <a:t> </a:t>
                  </a:r>
                  <a:r>
                    <a:rPr lang="en-US" sz="1350" dirty="0"/>
                    <a:t>de </a:t>
                  </a:r>
                  <a:r>
                    <a:rPr lang="en-US" sz="1350" dirty="0" err="1" smtClean="0"/>
                    <a:t>indivíduos</a:t>
                  </a:r>
                  <a:r>
                    <a:rPr lang="en-US" sz="1350" dirty="0" smtClean="0"/>
                    <a:t> </a:t>
                  </a:r>
                  <a:r>
                    <a:rPr lang="en-US" sz="1350" dirty="0"/>
                    <a:t>que se </a:t>
                  </a:r>
                  <a:r>
                    <a:rPr lang="en-US" sz="1350" dirty="0" err="1"/>
                    <a:t>candidatam</a:t>
                  </a:r>
                  <a:r>
                    <a:rPr lang="en-US" sz="1350" dirty="0"/>
                    <a:t> a </a:t>
                  </a:r>
                  <a:r>
                    <a:rPr lang="en-US" sz="1350" dirty="0" err="1"/>
                    <a:t>programas</a:t>
                  </a:r>
                  <a:r>
                    <a:rPr lang="en-US" sz="1350" dirty="0"/>
                    <a:t> </a:t>
                  </a:r>
                  <a:r>
                    <a:rPr lang="en-US" sz="1350" dirty="0" err="1"/>
                    <a:t>sociais</a:t>
                  </a:r>
                  <a:r>
                    <a:rPr lang="en-US" sz="1350" dirty="0"/>
                    <a:t>, com </a:t>
                  </a:r>
                  <a:r>
                    <a:rPr lang="en-US" sz="1350" dirty="0" err="1"/>
                    <a:t>informações</a:t>
                  </a:r>
                  <a:r>
                    <a:rPr lang="en-US" sz="1350" dirty="0"/>
                    <a:t> </a:t>
                  </a:r>
                  <a:r>
                    <a:rPr lang="en-US" sz="1350" dirty="0" err="1"/>
                    <a:t>sobre</a:t>
                  </a:r>
                  <a:r>
                    <a:rPr lang="en-US" sz="1350" dirty="0"/>
                    <a:t> </a:t>
                  </a:r>
                  <a:r>
                    <a:rPr lang="en-US" sz="1350" dirty="0" err="1"/>
                    <a:t>condições</a:t>
                  </a:r>
                  <a:r>
                    <a:rPr lang="en-US" sz="1350" dirty="0"/>
                    <a:t> </a:t>
                  </a:r>
                  <a:r>
                    <a:rPr lang="en-US" sz="1350" dirty="0" err="1" smtClean="0"/>
                    <a:t>sócio-econômica</a:t>
                  </a:r>
                  <a:r>
                    <a:rPr lang="en-US" sz="1350" dirty="0" smtClean="0"/>
                    <a:t> e </a:t>
                  </a:r>
                  <a:r>
                    <a:rPr lang="en-US" sz="1350" dirty="0"/>
                    <a:t>de </a:t>
                  </a:r>
                  <a:r>
                    <a:rPr lang="en-US" sz="1350" dirty="0" err="1" smtClean="0"/>
                    <a:t>domicílio</a:t>
                  </a:r>
                  <a:r>
                    <a:rPr lang="en-US" sz="1350" dirty="0" smtClean="0"/>
                    <a:t> (2007 </a:t>
                  </a:r>
                  <a:r>
                    <a:rPr lang="pt-BR" sz="1350" dirty="0"/>
                    <a:t>a</a:t>
                  </a:r>
                  <a:r>
                    <a:rPr lang="en-US" sz="1350" dirty="0"/>
                    <a:t> </a:t>
                  </a:r>
                  <a:r>
                    <a:rPr lang="en-US" sz="1350" dirty="0" smtClean="0"/>
                    <a:t>2015)</a:t>
                  </a:r>
                  <a:endParaRPr lang="en-US" sz="1350" dirty="0"/>
                </a:p>
              </p:txBody>
            </p:sp>
            <p:sp>
              <p:nvSpPr>
                <p:cNvPr id="37" name="Rectángulo 6"/>
                <p:cNvSpPr/>
                <p:nvPr/>
              </p:nvSpPr>
              <p:spPr>
                <a:xfrm>
                  <a:off x="1494692" y="1276864"/>
                  <a:ext cx="1477108" cy="300082"/>
                </a:xfrm>
                <a:prstGeom prst="rect">
                  <a:avLst/>
                </a:prstGeom>
                <a:solidFill>
                  <a:srgbClr val="92D050"/>
                </a:solidFill>
                <a:ln>
                  <a:solidFill>
                    <a:schemeClr val="accent1"/>
                  </a:solidFill>
                </a:ln>
              </p:spPr>
              <p:txBody>
                <a:bodyPr wrap="square">
                  <a:spAutoFit/>
                </a:bodyPr>
                <a:lstStyle/>
                <a:p>
                  <a:r>
                    <a:rPr lang="en-US" sz="1350" b="1" i="1" dirty="0" err="1"/>
                    <a:t>Cadastro</a:t>
                  </a:r>
                  <a:r>
                    <a:rPr lang="en-US" sz="1350" b="1" i="1" dirty="0"/>
                    <a:t> </a:t>
                  </a:r>
                  <a:r>
                    <a:rPr lang="en-US" sz="1350" b="1" i="1" dirty="0" err="1"/>
                    <a:t>Único</a:t>
                  </a:r>
                  <a:endParaRPr lang="en-US" sz="1350" b="1" i="1" dirty="0"/>
                </a:p>
              </p:txBody>
            </p:sp>
          </p:grpSp>
          <p:pic>
            <p:nvPicPr>
              <p:cNvPr id="18434" name="Picture 2" descr="Resultado de imagem para cadastro unico"/>
              <p:cNvPicPr>
                <a:picLocks noChangeAspect="1" noChangeArrowheads="1"/>
              </p:cNvPicPr>
              <p:nvPr/>
            </p:nvPicPr>
            <p:blipFill>
              <a:blip r:embed="rId7"/>
              <a:srcRect/>
              <a:stretch>
                <a:fillRect/>
              </a:stretch>
            </p:blipFill>
            <p:spPr bwMode="auto">
              <a:xfrm>
                <a:off x="251441" y="1193174"/>
                <a:ext cx="1228011" cy="313435"/>
              </a:xfrm>
              <a:prstGeom prst="rect">
                <a:avLst/>
              </a:prstGeom>
              <a:noFill/>
            </p:spPr>
          </p:pic>
        </p:grpSp>
        <p:grpSp>
          <p:nvGrpSpPr>
            <p:cNvPr id="45" name="Grupo 55"/>
            <p:cNvGrpSpPr/>
            <p:nvPr/>
          </p:nvGrpSpPr>
          <p:grpSpPr>
            <a:xfrm>
              <a:off x="302720" y="5456433"/>
              <a:ext cx="2897988" cy="1251559"/>
              <a:chOff x="302720" y="5456433"/>
              <a:chExt cx="2897988" cy="1251559"/>
            </a:xfrm>
          </p:grpSpPr>
          <p:grpSp>
            <p:nvGrpSpPr>
              <p:cNvPr id="46" name="Grupo 37"/>
              <p:cNvGrpSpPr/>
              <p:nvPr/>
            </p:nvGrpSpPr>
            <p:grpSpPr>
              <a:xfrm>
                <a:off x="302720" y="5512777"/>
                <a:ext cx="2897988" cy="1195215"/>
                <a:chOff x="199547" y="5513142"/>
                <a:chExt cx="2897988" cy="1195215"/>
              </a:xfrm>
            </p:grpSpPr>
            <p:sp>
              <p:nvSpPr>
                <p:cNvPr id="30" name="Rectángulo 10"/>
                <p:cNvSpPr/>
                <p:nvPr/>
              </p:nvSpPr>
              <p:spPr>
                <a:xfrm>
                  <a:off x="1224465" y="5513142"/>
                  <a:ext cx="1855486" cy="300082"/>
                </a:xfrm>
                <a:prstGeom prst="rect">
                  <a:avLst/>
                </a:prstGeom>
                <a:solidFill>
                  <a:srgbClr val="FFC000"/>
                </a:solidFill>
                <a:ln>
                  <a:solidFill>
                    <a:schemeClr val="accent1"/>
                  </a:solidFill>
                </a:ln>
              </p:spPr>
              <p:txBody>
                <a:bodyPr wrap="square">
                  <a:spAutoFit/>
                </a:bodyPr>
                <a:lstStyle/>
                <a:p>
                  <a:r>
                    <a:rPr lang="en-US" sz="1350" b="1" dirty="0" err="1" smtClean="0"/>
                    <a:t>Água</a:t>
                  </a:r>
                  <a:r>
                    <a:rPr lang="en-US" sz="1350" b="1" dirty="0" smtClean="0"/>
                    <a:t> </a:t>
                  </a:r>
                  <a:r>
                    <a:rPr lang="en-US" sz="1350" b="1" dirty="0"/>
                    <a:t>para </a:t>
                  </a:r>
                  <a:r>
                    <a:rPr lang="en-US" sz="1350" b="1" dirty="0" err="1"/>
                    <a:t>Todos</a:t>
                  </a:r>
                  <a:endParaRPr lang="en-US" sz="1350" b="1" dirty="0"/>
                </a:p>
              </p:txBody>
            </p:sp>
            <p:sp>
              <p:nvSpPr>
                <p:cNvPr id="31" name="Rectángulo 11"/>
                <p:cNvSpPr/>
                <p:nvPr/>
              </p:nvSpPr>
              <p:spPr>
                <a:xfrm>
                  <a:off x="199547" y="5785027"/>
                  <a:ext cx="2897988" cy="923330"/>
                </a:xfrm>
                <a:prstGeom prst="rect">
                  <a:avLst/>
                </a:prstGeom>
              </p:spPr>
              <p:txBody>
                <a:bodyPr wrap="square">
                  <a:spAutoFit/>
                </a:bodyPr>
                <a:lstStyle/>
                <a:p>
                  <a:pPr algn="just"/>
                  <a:r>
                    <a:rPr lang="pt-BR" sz="1350" dirty="0"/>
                    <a:t>Fornecer reservatórios impermeáveis para 1 milhão de famílias que vivem na região </a:t>
                  </a:r>
                  <a:r>
                    <a:rPr lang="pt-BR" sz="1350" dirty="0" err="1"/>
                    <a:t>semi-árida</a:t>
                  </a:r>
                  <a:r>
                    <a:rPr lang="pt-BR" sz="1350" dirty="0"/>
                    <a:t> do Brasil, garantindo o acesso a água de boa qualidade</a:t>
                  </a:r>
                  <a:endParaRPr lang="en-US" sz="1350" dirty="0"/>
                </a:p>
              </p:txBody>
            </p:sp>
          </p:grpSp>
          <p:pic>
            <p:nvPicPr>
              <p:cNvPr id="18436" name="Picture 4" descr="Resultado de imagem para programa agua para todos"/>
              <p:cNvPicPr>
                <a:picLocks noChangeAspect="1" noChangeArrowheads="1"/>
              </p:cNvPicPr>
              <p:nvPr/>
            </p:nvPicPr>
            <p:blipFill>
              <a:blip r:embed="rId8"/>
              <a:srcRect l="23809" r="21685" b="9767"/>
              <a:stretch>
                <a:fillRect/>
              </a:stretch>
            </p:blipFill>
            <p:spPr bwMode="auto">
              <a:xfrm>
                <a:off x="340219" y="5456433"/>
                <a:ext cx="987419" cy="382211"/>
              </a:xfrm>
              <a:prstGeom prst="rect">
                <a:avLst/>
              </a:prstGeom>
              <a:noFill/>
            </p:spPr>
          </p:pic>
        </p:grpSp>
      </p:grpSp>
      <p:sp>
        <p:nvSpPr>
          <p:cNvPr id="18438" name="AutoShape 6" descr="Resultado de imagem para programa bolsa famil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8440" name="AutoShape 8" descr="Resultado de imagem para programa bolsa famil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xmlns="" val="2079945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checkerboard(across)">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heckerboard(across)">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idx="1"/>
          </p:nvPr>
        </p:nvSpPr>
        <p:spPr/>
        <p:txBody>
          <a:bodyPr/>
          <a:lstStyle/>
          <a:p>
            <a:endParaRPr lang="pt-BR"/>
          </a:p>
        </p:txBody>
      </p:sp>
      <p:pic>
        <p:nvPicPr>
          <p:cNvPr id="4" name="Imagem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31659"/>
            <a:ext cx="9144000" cy="6858000"/>
          </a:xfrm>
          <a:prstGeom prst="rect">
            <a:avLst/>
          </a:prstGeom>
        </p:spPr>
      </p:pic>
      <p:pic>
        <p:nvPicPr>
          <p:cNvPr id="5" name="Picture 2" descr="C:\Users\Maria\Downloads\cidacs-arquitetura-bigdata.png"/>
          <p:cNvPicPr>
            <a:picLocks noChangeAspect="1" noChangeArrowheads="1"/>
          </p:cNvPicPr>
          <p:nvPr/>
        </p:nvPicPr>
        <p:blipFill>
          <a:blip r:embed="rId3"/>
          <a:srcRect l="23748" t="11979" r="2139" b="3846"/>
          <a:stretch>
            <a:fillRect/>
          </a:stretch>
        </p:blipFill>
        <p:spPr bwMode="auto">
          <a:xfrm>
            <a:off x="628650" y="1394801"/>
            <a:ext cx="8232385" cy="5188455"/>
          </a:xfrm>
          <a:prstGeom prst="rect">
            <a:avLst/>
          </a:prstGeom>
          <a:noFill/>
        </p:spPr>
      </p:pic>
      <p:sp>
        <p:nvSpPr>
          <p:cNvPr id="6" name="CaixaDeTexto 5"/>
          <p:cNvSpPr txBox="1"/>
          <p:nvPr/>
        </p:nvSpPr>
        <p:spPr>
          <a:xfrm>
            <a:off x="4035670" y="175846"/>
            <a:ext cx="4825366" cy="584775"/>
          </a:xfrm>
          <a:prstGeom prst="rect">
            <a:avLst/>
          </a:prstGeom>
          <a:noFill/>
        </p:spPr>
        <p:txBody>
          <a:bodyPr wrap="square" rtlCol="0">
            <a:spAutoFit/>
          </a:bodyPr>
          <a:lstStyle/>
          <a:p>
            <a:r>
              <a:rPr lang="pt-BR" sz="3200" dirty="0" smtClean="0"/>
              <a:t>ARQUITETURA DE BIG DATA</a:t>
            </a:r>
            <a:endParaRPr lang="pt-BR"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Imagem 30"/>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5625" y="-8792"/>
            <a:ext cx="9144000" cy="6858000"/>
          </a:xfrm>
          <a:prstGeom prst="rect">
            <a:avLst/>
          </a:prstGeom>
        </p:spPr>
      </p:pic>
      <p:cxnSp>
        <p:nvCxnSpPr>
          <p:cNvPr id="26" name="Conector recto 2"/>
          <p:cNvCxnSpPr/>
          <p:nvPr/>
        </p:nvCxnSpPr>
        <p:spPr>
          <a:xfrm>
            <a:off x="4308905" y="3910889"/>
            <a:ext cx="0" cy="1004133"/>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24" name="Conector recto 2"/>
          <p:cNvCxnSpPr/>
          <p:nvPr/>
        </p:nvCxnSpPr>
        <p:spPr>
          <a:xfrm>
            <a:off x="7386855" y="2720487"/>
            <a:ext cx="0" cy="218700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7" name="CuadroTexto 16"/>
          <p:cNvSpPr txBox="1"/>
          <p:nvPr/>
        </p:nvSpPr>
        <p:spPr>
          <a:xfrm>
            <a:off x="3459203" y="349420"/>
            <a:ext cx="5547903" cy="584775"/>
          </a:xfrm>
          <a:prstGeom prst="rect">
            <a:avLst/>
          </a:prstGeom>
          <a:noFill/>
        </p:spPr>
        <p:txBody>
          <a:bodyPr wrap="square" rtlCol="0">
            <a:spAutoFit/>
          </a:bodyPr>
          <a:lstStyle/>
          <a:p>
            <a:pPr algn="r"/>
            <a:r>
              <a:rPr lang="en-US" sz="3200" dirty="0"/>
              <a:t>CURADORIA DE </a:t>
            </a:r>
            <a:r>
              <a:rPr lang="en-US" sz="3200" dirty="0" smtClean="0"/>
              <a:t>DADOS</a:t>
            </a:r>
            <a:endParaRPr lang="en-US" sz="3200" dirty="0"/>
          </a:p>
        </p:txBody>
      </p:sp>
      <p:sp>
        <p:nvSpPr>
          <p:cNvPr id="18" name="CuadroTexto 17"/>
          <p:cNvSpPr txBox="1"/>
          <p:nvPr/>
        </p:nvSpPr>
        <p:spPr>
          <a:xfrm>
            <a:off x="2446642" y="1252704"/>
            <a:ext cx="4269374" cy="369332"/>
          </a:xfrm>
          <a:prstGeom prst="rect">
            <a:avLst/>
          </a:prstGeom>
          <a:noFill/>
        </p:spPr>
        <p:txBody>
          <a:bodyPr wrap="none" rtlCol="0">
            <a:spAutoFit/>
          </a:bodyPr>
          <a:lstStyle/>
          <a:p>
            <a:r>
              <a:rPr lang="en-US" b="1" i="1" dirty="0" err="1"/>
              <a:t>Padrões</a:t>
            </a:r>
            <a:r>
              <a:rPr lang="en-US" b="1" i="1" dirty="0"/>
              <a:t> </a:t>
            </a:r>
            <a:r>
              <a:rPr lang="en-US" b="1" i="1" dirty="0" err="1"/>
              <a:t>Internacionais</a:t>
            </a:r>
            <a:r>
              <a:rPr lang="en-US" b="1" i="1" dirty="0"/>
              <a:t> </a:t>
            </a:r>
            <a:r>
              <a:rPr lang="en-US" b="1" i="1" dirty="0" err="1"/>
              <a:t>em</a:t>
            </a:r>
            <a:r>
              <a:rPr lang="en-US" b="1" i="1" dirty="0"/>
              <a:t> </a:t>
            </a:r>
            <a:r>
              <a:rPr lang="en-US" b="1" i="1" dirty="0" err="1"/>
              <a:t>uso</a:t>
            </a:r>
            <a:r>
              <a:rPr lang="en-US" b="1" i="1" dirty="0"/>
              <a:t> / </a:t>
            </a:r>
            <a:r>
              <a:rPr lang="en-US" b="1" i="1" dirty="0" err="1"/>
              <a:t>Propostas</a:t>
            </a:r>
            <a:endParaRPr lang="en-US" b="1" i="1" dirty="0"/>
          </a:p>
        </p:txBody>
      </p:sp>
      <p:sp>
        <p:nvSpPr>
          <p:cNvPr id="19" name="Rectángulo 18"/>
          <p:cNvSpPr/>
          <p:nvPr/>
        </p:nvSpPr>
        <p:spPr>
          <a:xfrm>
            <a:off x="6414320" y="5105861"/>
            <a:ext cx="2160000" cy="54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Data Documentation Initiative (DDI)</a:t>
            </a:r>
          </a:p>
        </p:txBody>
      </p:sp>
      <p:sp>
        <p:nvSpPr>
          <p:cNvPr id="21" name="Rectángulo 20"/>
          <p:cNvSpPr/>
          <p:nvPr/>
        </p:nvSpPr>
        <p:spPr>
          <a:xfrm>
            <a:off x="3310404" y="5105861"/>
            <a:ext cx="2160000" cy="54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Digital Curation Centre (DCC)</a:t>
            </a:r>
          </a:p>
          <a:p>
            <a:pPr algn="ctr"/>
            <a:r>
              <a:rPr lang="en-US" sz="1350" dirty="0"/>
              <a:t>Lifecycle Model</a:t>
            </a:r>
          </a:p>
        </p:txBody>
      </p:sp>
      <p:grpSp>
        <p:nvGrpSpPr>
          <p:cNvPr id="2" name="Agrupar 28"/>
          <p:cNvGrpSpPr/>
          <p:nvPr/>
        </p:nvGrpSpPr>
        <p:grpSpPr>
          <a:xfrm>
            <a:off x="-73525" y="4679679"/>
            <a:ext cx="9024397" cy="323165"/>
            <a:chOff x="481788" y="1728949"/>
            <a:chExt cx="10237817" cy="384353"/>
          </a:xfrm>
        </p:grpSpPr>
        <p:sp>
          <p:nvSpPr>
            <p:cNvPr id="23" name="CuadroTexto 22"/>
            <p:cNvSpPr txBox="1"/>
            <p:nvPr/>
          </p:nvSpPr>
          <p:spPr>
            <a:xfrm>
              <a:off x="481788" y="1728949"/>
              <a:ext cx="1529977" cy="384353"/>
            </a:xfrm>
            <a:prstGeom prst="rect">
              <a:avLst/>
            </a:prstGeom>
            <a:solidFill>
              <a:schemeClr val="accent4">
                <a:lumMod val="20000"/>
                <a:lumOff val="80000"/>
              </a:schemeClr>
            </a:solidFill>
            <a:ln>
              <a:solidFill>
                <a:schemeClr val="accent1"/>
              </a:solidFill>
            </a:ln>
          </p:spPr>
          <p:txBody>
            <a:bodyPr wrap="none" rtlCol="0">
              <a:spAutoFit/>
            </a:bodyPr>
            <a:lstStyle/>
            <a:p>
              <a:pPr algn="ctr"/>
              <a:r>
                <a:rPr lang="en-US" sz="1500" dirty="0"/>
                <a:t>Breve </a:t>
              </a:r>
              <a:r>
                <a:rPr lang="en-US" sz="1500" dirty="0" err="1"/>
                <a:t>histórico</a:t>
              </a:r>
              <a:endParaRPr lang="en-US" sz="1500" dirty="0"/>
            </a:p>
          </p:txBody>
        </p:sp>
        <p:cxnSp>
          <p:nvCxnSpPr>
            <p:cNvPr id="25" name="Conector recto de flecha 24"/>
            <p:cNvCxnSpPr>
              <a:stCxn id="23" idx="3"/>
            </p:cNvCxnSpPr>
            <p:nvPr/>
          </p:nvCxnSpPr>
          <p:spPr>
            <a:xfrm>
              <a:off x="2011765" y="1921126"/>
              <a:ext cx="8707840" cy="3830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sp>
        <p:nvSpPr>
          <p:cNvPr id="12" name="CuadroTexto 11"/>
          <p:cNvSpPr txBox="1"/>
          <p:nvPr/>
        </p:nvSpPr>
        <p:spPr>
          <a:xfrm>
            <a:off x="247691" y="5262040"/>
            <a:ext cx="2214000" cy="300082"/>
          </a:xfrm>
          <a:prstGeom prst="rect">
            <a:avLst/>
          </a:prstGeom>
          <a:solidFill>
            <a:schemeClr val="accent1"/>
          </a:solidFill>
        </p:spPr>
        <p:txBody>
          <a:bodyPr wrap="square" rtlCol="0">
            <a:spAutoFit/>
          </a:bodyPr>
          <a:lstStyle/>
          <a:p>
            <a:pPr algn="ctr"/>
            <a:r>
              <a:rPr lang="en-US" sz="1350" dirty="0">
                <a:solidFill>
                  <a:schemeClr val="bg1"/>
                </a:solidFill>
              </a:rPr>
              <a:t>OAIS Model        ISO standard</a:t>
            </a:r>
          </a:p>
        </p:txBody>
      </p:sp>
      <p:sp>
        <p:nvSpPr>
          <p:cNvPr id="5" name="Freccia a destra 4"/>
          <p:cNvSpPr>
            <a:spLocks/>
          </p:cNvSpPr>
          <p:nvPr/>
        </p:nvSpPr>
        <p:spPr>
          <a:xfrm>
            <a:off x="1217769" y="5331134"/>
            <a:ext cx="189000" cy="1350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cxnSp>
        <p:nvCxnSpPr>
          <p:cNvPr id="20" name="Conector recto 2"/>
          <p:cNvCxnSpPr/>
          <p:nvPr/>
        </p:nvCxnSpPr>
        <p:spPr>
          <a:xfrm>
            <a:off x="1381067" y="3889015"/>
            <a:ext cx="0" cy="1004133"/>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10" name="Grupo 6">
            <a:extLst>
              <a:ext uri="{FF2B5EF4-FFF2-40B4-BE49-F238E27FC236}">
                <a16:creationId xmlns:a16="http://schemas.microsoft.com/office/drawing/2014/main" xmlns="" id="{C912AD34-C07D-40D9-A451-D2E73BB578C9}"/>
              </a:ext>
            </a:extLst>
          </p:cNvPr>
          <p:cNvGrpSpPr/>
          <p:nvPr/>
        </p:nvGrpSpPr>
        <p:grpSpPr>
          <a:xfrm>
            <a:off x="177229" y="1683688"/>
            <a:ext cx="8826028" cy="2871715"/>
            <a:chOff x="124845" y="1774622"/>
            <a:chExt cx="8826028" cy="2871715"/>
          </a:xfrm>
        </p:grpSpPr>
        <p:sp>
          <p:nvSpPr>
            <p:cNvPr id="33" name="CuadroTexto 14">
              <a:extLst>
                <a:ext uri="{FF2B5EF4-FFF2-40B4-BE49-F238E27FC236}">
                  <a16:creationId xmlns:a16="http://schemas.microsoft.com/office/drawing/2014/main" xmlns="" id="{2EEE1260-B5EE-44BE-9487-058910102B4F}"/>
                </a:ext>
              </a:extLst>
            </p:cNvPr>
            <p:cNvSpPr txBox="1"/>
            <p:nvPr/>
          </p:nvSpPr>
          <p:spPr>
            <a:xfrm>
              <a:off x="6012416" y="2306077"/>
              <a:ext cx="2792457" cy="507831"/>
            </a:xfrm>
            <a:prstGeom prst="rect">
              <a:avLst/>
            </a:prstGeom>
            <a:noFill/>
          </p:spPr>
          <p:txBody>
            <a:bodyPr wrap="square" rtlCol="0">
              <a:spAutoFit/>
            </a:bodyPr>
            <a:lstStyle/>
            <a:p>
              <a:r>
                <a:rPr lang="en-US" sz="1350" b="1" i="1" dirty="0"/>
                <a:t>ver. 2.x Codebook:  </a:t>
              </a:r>
              <a:r>
                <a:rPr lang="it-IT" sz="1350" b="1" i="1" dirty="0"/>
                <a:t>±</a:t>
              </a:r>
              <a:r>
                <a:rPr lang="en-US" sz="1350" b="1" i="1" dirty="0"/>
                <a:t> 350 elements</a:t>
              </a:r>
            </a:p>
            <a:p>
              <a:r>
                <a:rPr lang="en-US" sz="1350" b="1" i="1" dirty="0" err="1"/>
                <a:t>ver</a:t>
              </a:r>
              <a:r>
                <a:rPr lang="en-US" sz="1350" b="1" i="1" dirty="0"/>
                <a:t> 3.x Lifecycle:  </a:t>
              </a:r>
              <a:r>
                <a:rPr lang="it-IT" sz="1350" b="1" i="1" dirty="0"/>
                <a:t>±</a:t>
              </a:r>
              <a:r>
                <a:rPr lang="en-US" sz="1350" b="1" i="1" dirty="0"/>
                <a:t> 1,100 elements</a:t>
              </a:r>
            </a:p>
          </p:txBody>
        </p:sp>
        <p:grpSp>
          <p:nvGrpSpPr>
            <p:cNvPr id="11" name="Group 5">
              <a:extLst>
                <a:ext uri="{FF2B5EF4-FFF2-40B4-BE49-F238E27FC236}">
                  <a16:creationId xmlns:a16="http://schemas.microsoft.com/office/drawing/2014/main" xmlns="" id="{C8E79988-3BB6-4E57-85A2-B60DA10885D6}"/>
                </a:ext>
              </a:extLst>
            </p:cNvPr>
            <p:cNvGrpSpPr>
              <a:grpSpLocks noChangeAspect="1"/>
            </p:cNvGrpSpPr>
            <p:nvPr/>
          </p:nvGrpSpPr>
          <p:grpSpPr bwMode="auto">
            <a:xfrm>
              <a:off x="124845" y="2130638"/>
              <a:ext cx="2661178" cy="1758377"/>
              <a:chOff x="255" y="1253"/>
              <a:chExt cx="1916" cy="1266"/>
            </a:xfrm>
          </p:grpSpPr>
          <p:sp>
            <p:nvSpPr>
              <p:cNvPr id="40" name="AutoShape 4">
                <a:extLst>
                  <a:ext uri="{FF2B5EF4-FFF2-40B4-BE49-F238E27FC236}">
                    <a16:creationId xmlns:a16="http://schemas.microsoft.com/office/drawing/2014/main" xmlns="" id="{FD909974-38D3-4D76-B253-7FC905F766D2}"/>
                  </a:ext>
                </a:extLst>
              </p:cNvPr>
              <p:cNvSpPr>
                <a:spLocks noChangeAspect="1" noChangeArrowheads="1" noTextEdit="1"/>
              </p:cNvSpPr>
              <p:nvPr/>
            </p:nvSpPr>
            <p:spPr bwMode="auto">
              <a:xfrm>
                <a:off x="255" y="1253"/>
                <a:ext cx="1859" cy="12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t-IT" sz="1350"/>
              </a:p>
            </p:txBody>
          </p:sp>
          <p:pic>
            <p:nvPicPr>
              <p:cNvPr id="41" name="Picture 6">
                <a:extLst>
                  <a:ext uri="{FF2B5EF4-FFF2-40B4-BE49-F238E27FC236}">
                    <a16:creationId xmlns:a16="http://schemas.microsoft.com/office/drawing/2014/main" xmlns="" id="{055726B1-26F1-4022-8AAD-9821928F158B}"/>
                  </a:ext>
                </a:extLst>
              </p:cNvPr>
              <p:cNvPicPr>
                <a:picLocks noChangeAspect="1" noChangeArrowheads="1"/>
              </p:cNvPicPr>
              <p:nvPr/>
            </p:nvPicPr>
            <p:blipFill>
              <a:blip r:embed="rId4">
                <a:extLst>
                  <a:ext uri="{BEBA8EAE-BF5A-486C-A8C5-ECC9F3942E4B}">
                    <a14:imgProps xmlns:a14="http://schemas.microsoft.com/office/drawing/2010/main" xmlns="">
                      <a14:imgLayer r:embed="rId5">
                        <a14:imgEffect>
                          <a14:sharpenSoften amount="1000"/>
                        </a14:imgEffect>
                      </a14:imgLayer>
                    </a14:imgProps>
                  </a:ext>
                  <a:ext uri="{28A0092B-C50C-407E-A947-70E740481C1C}">
                    <a14:useLocalDpi xmlns:a14="http://schemas.microsoft.com/office/drawing/2010/main" xmlns="" val="0"/>
                  </a:ext>
                </a:extLst>
              </a:blip>
              <a:srcRect/>
              <a:stretch>
                <a:fillRect/>
              </a:stretch>
            </p:blipFill>
            <p:spPr bwMode="auto">
              <a:xfrm>
                <a:off x="255" y="1253"/>
                <a:ext cx="1916" cy="1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35" name="Picture 8" descr="http://www.dcc.ac.uk/sites/default/files/lifecycle_web.png">
              <a:extLst>
                <a:ext uri="{FF2B5EF4-FFF2-40B4-BE49-F238E27FC236}">
                  <a16:creationId xmlns:a16="http://schemas.microsoft.com/office/drawing/2014/main" xmlns="" id="{668C38F1-0B4C-4474-8568-A86C4FF6B037}"/>
                </a:ext>
              </a:extLst>
            </p:cNvPr>
            <p:cNvPicPr>
              <a:picLocks noChangeAspect="1" noChangeArrowheads="1"/>
            </p:cNvPicPr>
            <p:nvPr/>
          </p:nvPicPr>
          <p:blipFill>
            <a:blip r:embed="rId6">
              <a:extLst>
                <a:ext uri="{BEBA8EAE-BF5A-486C-A8C5-ECC9F3942E4B}">
                  <a14:imgProps xmlns:a14="http://schemas.microsoft.com/office/drawing/2010/main" xmlns="">
                    <a14:imgLayer r:embed="rId7">
                      <a14:imgEffect>
                        <a14:brightnessContrast bright="10000"/>
                      </a14:imgEffect>
                    </a14:imgLayer>
                  </a14:imgProps>
                </a:ext>
                <a:ext uri="{28A0092B-C50C-407E-A947-70E740481C1C}">
                  <a14:useLocalDpi xmlns:a14="http://schemas.microsoft.com/office/drawing/2010/main" xmlns="" val="0"/>
                </a:ext>
              </a:extLst>
            </a:blip>
            <a:srcRect/>
            <a:stretch>
              <a:fillRect/>
            </a:stretch>
          </p:blipFill>
          <p:spPr bwMode="auto">
            <a:xfrm>
              <a:off x="3088482" y="1774622"/>
              <a:ext cx="2715768" cy="2432876"/>
            </a:xfrm>
            <a:prstGeom prst="rect">
              <a:avLst/>
            </a:prstGeom>
            <a:noFill/>
            <a:extLst>
              <a:ext uri="{909E8E84-426E-40DD-AFC4-6F175D3DCCD1}">
                <a14:hiddenFill xmlns:a14="http://schemas.microsoft.com/office/drawing/2010/main" xmlns="">
                  <a:solidFill>
                    <a:srgbClr val="FFFFFF"/>
                  </a:solidFill>
                </a14:hiddenFill>
              </a:ext>
            </a:extLst>
          </p:spPr>
        </p:pic>
        <p:pic>
          <p:nvPicPr>
            <p:cNvPr id="36" name="Picture 2" descr="Home">
              <a:extLst>
                <a:ext uri="{FF2B5EF4-FFF2-40B4-BE49-F238E27FC236}">
                  <a16:creationId xmlns:a16="http://schemas.microsoft.com/office/drawing/2014/main" xmlns="" id="{D67F1A5A-38FF-4B48-A67E-6C051B023F90}"/>
                </a:ext>
              </a:extLst>
            </p:cNvPr>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6790786" y="1933140"/>
              <a:ext cx="1285875" cy="30861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3" name="Group 4">
              <a:extLst>
                <a:ext uri="{FF2B5EF4-FFF2-40B4-BE49-F238E27FC236}">
                  <a16:creationId xmlns:a16="http://schemas.microsoft.com/office/drawing/2014/main" xmlns="" id="{AEC7165B-5BCA-48DB-8167-16F07813501C}"/>
                </a:ext>
              </a:extLst>
            </p:cNvPr>
            <p:cNvGrpSpPr>
              <a:grpSpLocks/>
            </p:cNvGrpSpPr>
            <p:nvPr/>
          </p:nvGrpSpPr>
          <p:grpSpPr bwMode="auto">
            <a:xfrm>
              <a:off x="5901412" y="3064472"/>
              <a:ext cx="3049461" cy="1581865"/>
              <a:chOff x="2256" y="1430"/>
              <a:chExt cx="3168" cy="1460"/>
            </a:xfrm>
          </p:grpSpPr>
          <p:sp>
            <p:nvSpPr>
              <p:cNvPr id="38" name="AutoShape 3">
                <a:extLst>
                  <a:ext uri="{FF2B5EF4-FFF2-40B4-BE49-F238E27FC236}">
                    <a16:creationId xmlns:a16="http://schemas.microsoft.com/office/drawing/2014/main" xmlns="" id="{A14D2872-8DE0-4C75-99A9-2E3B0A9FF6E7}"/>
                  </a:ext>
                </a:extLst>
              </p:cNvPr>
              <p:cNvSpPr>
                <a:spLocks noChangeAspect="1" noChangeArrowheads="1" noTextEdit="1"/>
              </p:cNvSpPr>
              <p:nvPr/>
            </p:nvSpPr>
            <p:spPr bwMode="auto">
              <a:xfrm>
                <a:off x="2256" y="1430"/>
                <a:ext cx="3168" cy="14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t-IT" sz="1350"/>
              </a:p>
            </p:txBody>
          </p:sp>
          <p:pic>
            <p:nvPicPr>
              <p:cNvPr id="39" name="Picture 5">
                <a:extLst>
                  <a:ext uri="{FF2B5EF4-FFF2-40B4-BE49-F238E27FC236}">
                    <a16:creationId xmlns:a16="http://schemas.microsoft.com/office/drawing/2014/main" xmlns="" id="{FECA9891-DBFE-4019-9244-7E11DA0C01CD}"/>
                  </a:ext>
                </a:extLst>
              </p:cNvPr>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2256" y="1430"/>
                <a:ext cx="3172" cy="14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sp>
        <p:nvSpPr>
          <p:cNvPr id="43" name="AutoShape 4">
            <a:extLst>
              <a:ext uri="{FF2B5EF4-FFF2-40B4-BE49-F238E27FC236}">
                <a16:creationId xmlns:a16="http://schemas.microsoft.com/office/drawing/2014/main" xmlns="" id="{B0C37D5F-2A4E-4AA5-ADD0-D45D3B085B90}"/>
              </a:ext>
            </a:extLst>
          </p:cNvPr>
          <p:cNvSpPr>
            <a:spLocks noChangeAspect="1" noChangeArrowheads="1" noTextEdit="1"/>
          </p:cNvSpPr>
          <p:nvPr/>
        </p:nvSpPr>
        <p:spPr bwMode="auto">
          <a:xfrm>
            <a:off x="292566" y="1383218"/>
            <a:ext cx="8315871" cy="54663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t-IT" sz="1350"/>
          </a:p>
        </p:txBody>
      </p:sp>
    </p:spTree>
    <p:extLst>
      <p:ext uri="{BB962C8B-B14F-4D97-AF65-F5344CB8AC3E}">
        <p14:creationId xmlns:p14="http://schemas.microsoft.com/office/powerpoint/2010/main" xmlns="" val="719505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8" name="Imagem 3"/>
          <p:cNvPicPr>
            <a:picLocks noChangeAspect="1" noChangeArrowheads="1"/>
          </p:cNvPicPr>
          <p:nvPr/>
        </p:nvPicPr>
        <p:blipFill>
          <a:blip r:embed="rId3">
            <a:extLst>
              <a:ext uri="{28A0092B-C50C-407E-A947-70E740481C1C}">
                <a14:useLocalDpi xmlns:a14="http://schemas.microsoft.com/office/drawing/2010/main" xmlns="" val="0"/>
              </a:ext>
            </a:extLst>
          </a:blip>
          <a:srcRect l="25508" t="20419" r="25507" b="29848"/>
          <a:stretch>
            <a:fillRect/>
          </a:stretch>
        </p:blipFill>
        <p:spPr bwMode="auto">
          <a:xfrm>
            <a:off x="1121164" y="1825794"/>
            <a:ext cx="6833228" cy="3899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742797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pSp>
        <p:nvGrpSpPr>
          <p:cNvPr id="2" name="Grupo 5"/>
          <p:cNvGrpSpPr/>
          <p:nvPr/>
        </p:nvGrpSpPr>
        <p:grpSpPr>
          <a:xfrm>
            <a:off x="401782" y="1468582"/>
            <a:ext cx="8437418" cy="5043054"/>
            <a:chOff x="4378562" y="1274881"/>
            <a:chExt cx="4466486" cy="2224457"/>
          </a:xfrm>
        </p:grpSpPr>
        <p:pic>
          <p:nvPicPr>
            <p:cNvPr id="7" name="Picture 3"/>
            <p:cNvPicPr>
              <a:picLocks noChangeAspect="1" noChangeArrowheads="1"/>
            </p:cNvPicPr>
            <p:nvPr/>
          </p:nvPicPr>
          <p:blipFill>
            <a:blip r:embed="rId4"/>
            <a:srcRect r="3238"/>
            <a:stretch>
              <a:fillRect/>
            </a:stretch>
          </p:blipFill>
          <p:spPr bwMode="auto">
            <a:xfrm>
              <a:off x="4378562" y="1299132"/>
              <a:ext cx="4466486" cy="2200206"/>
            </a:xfrm>
            <a:prstGeom prst="rect">
              <a:avLst/>
            </a:prstGeom>
            <a:noFill/>
            <a:ln w="9525">
              <a:noFill/>
              <a:miter lim="800000"/>
              <a:headEnd/>
              <a:tailEnd/>
            </a:ln>
          </p:spPr>
        </p:pic>
        <p:grpSp>
          <p:nvGrpSpPr>
            <p:cNvPr id="3" name="Grupo 8"/>
            <p:cNvGrpSpPr/>
            <p:nvPr/>
          </p:nvGrpSpPr>
          <p:grpSpPr>
            <a:xfrm>
              <a:off x="4906823" y="1274881"/>
              <a:ext cx="1479255" cy="1810664"/>
              <a:chOff x="4906823" y="1274881"/>
              <a:chExt cx="1479255" cy="1810664"/>
            </a:xfrm>
          </p:grpSpPr>
          <p:pic>
            <p:nvPicPr>
              <p:cNvPr id="13" name="Imagem 3"/>
              <p:cNvPicPr>
                <a:picLocks noChangeAspect="1" noChangeArrowheads="1"/>
              </p:cNvPicPr>
              <p:nvPr/>
            </p:nvPicPr>
            <p:blipFill>
              <a:blip r:embed="rId5">
                <a:extLst>
                  <a:ext uri="{28A0092B-C50C-407E-A947-70E740481C1C}">
                    <a14:useLocalDpi xmlns:a14="http://schemas.microsoft.com/office/drawing/2010/main" xmlns="" val="0"/>
                  </a:ext>
                </a:extLst>
              </a:blip>
              <a:srcRect l="25508" t="20419" r="25507" b="29848"/>
              <a:stretch>
                <a:fillRect/>
              </a:stretch>
            </p:blipFill>
            <p:spPr bwMode="auto">
              <a:xfrm>
                <a:off x="4906823" y="1274881"/>
                <a:ext cx="1479255" cy="844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CaixaDeTexto 10"/>
              <p:cNvSpPr txBox="1"/>
              <p:nvPr/>
            </p:nvSpPr>
            <p:spPr>
              <a:xfrm>
                <a:off x="5398475" y="2949787"/>
                <a:ext cx="747345" cy="135758"/>
              </a:xfrm>
              <a:prstGeom prst="rect">
                <a:avLst/>
              </a:prstGeom>
              <a:noFill/>
            </p:spPr>
            <p:txBody>
              <a:bodyPr wrap="square" rtlCol="0">
                <a:spAutoFit/>
              </a:bodyPr>
              <a:lstStyle/>
              <a:p>
                <a:r>
                  <a:rPr lang="pt-BR" sz="1400" dirty="0">
                    <a:latin typeface="Times New Roman" pitchFamily="18" charset="0"/>
                    <a:ea typeface="Tahoma" pitchFamily="34" charset="0"/>
                    <a:cs typeface="Times New Roman" pitchFamily="18" charset="0"/>
                  </a:rPr>
                  <a:t>-</a:t>
                </a:r>
                <a:r>
                  <a:rPr lang="pt-BR" sz="1400" b="1" dirty="0">
                    <a:latin typeface="Times New Roman" pitchFamily="18" charset="0"/>
                    <a:ea typeface="Tahoma" pitchFamily="34" charset="0"/>
                    <a:cs typeface="Times New Roman" pitchFamily="18" charset="0"/>
                  </a:rPr>
                  <a:t>MCMV</a:t>
                </a:r>
              </a:p>
            </p:txBody>
          </p:sp>
        </p:grpSp>
      </p:grpSp>
      <p:sp>
        <p:nvSpPr>
          <p:cNvPr id="14" name="CaixaDeTexto 13"/>
          <p:cNvSpPr txBox="1"/>
          <p:nvPr/>
        </p:nvSpPr>
        <p:spPr>
          <a:xfrm>
            <a:off x="2328449" y="3904875"/>
            <a:ext cx="1411773" cy="307776"/>
          </a:xfrm>
          <a:prstGeom prst="rect">
            <a:avLst/>
          </a:prstGeom>
          <a:noFill/>
        </p:spPr>
        <p:txBody>
          <a:bodyPr wrap="square" rtlCol="0">
            <a:spAutoFit/>
          </a:bodyPr>
          <a:lstStyle/>
          <a:p>
            <a:r>
              <a:rPr lang="pt-BR" sz="1400" dirty="0">
                <a:latin typeface="Times New Roman" pitchFamily="18" charset="0"/>
                <a:ea typeface="Tahoma" pitchFamily="34" charset="0"/>
                <a:cs typeface="Times New Roman" pitchFamily="18" charset="0"/>
              </a:rPr>
              <a:t>+</a:t>
            </a:r>
            <a:r>
              <a:rPr lang="pt-BR" sz="1400" b="1" dirty="0" smtClean="0">
                <a:latin typeface="Times New Roman" pitchFamily="18" charset="0"/>
                <a:ea typeface="Tahoma" pitchFamily="34" charset="0"/>
                <a:cs typeface="Times New Roman" pitchFamily="18" charset="0"/>
              </a:rPr>
              <a:t>MCMV</a:t>
            </a:r>
            <a:endParaRPr lang="pt-BR" sz="1400" b="1" dirty="0">
              <a:latin typeface="Times New Roman" pitchFamily="18" charset="0"/>
              <a:ea typeface="Tahoma" pitchFamily="34" charset="0"/>
              <a:cs typeface="Times New Roman" pitchFamily="18" charset="0"/>
            </a:endParaRPr>
          </a:p>
        </p:txBody>
      </p:sp>
      <p:sp>
        <p:nvSpPr>
          <p:cNvPr id="10" name="CuadroTexto 2"/>
          <p:cNvSpPr txBox="1"/>
          <p:nvPr/>
        </p:nvSpPr>
        <p:spPr>
          <a:xfrm>
            <a:off x="2631233" y="145136"/>
            <a:ext cx="6186196" cy="1077218"/>
          </a:xfrm>
          <a:prstGeom prst="rect">
            <a:avLst/>
          </a:prstGeom>
          <a:noFill/>
        </p:spPr>
        <p:txBody>
          <a:bodyPr wrap="square" rtlCol="0">
            <a:spAutoFit/>
          </a:bodyPr>
          <a:lstStyle/>
          <a:p>
            <a:pPr algn="r"/>
            <a:r>
              <a:rPr lang="pt-BR" sz="3200" dirty="0" smtClean="0"/>
              <a:t>DESENHO</a:t>
            </a:r>
          </a:p>
          <a:p>
            <a:pPr algn="r"/>
            <a:r>
              <a:rPr lang="pt-BR" sz="3200" dirty="0" smtClean="0"/>
              <a:t>COORTE DE 100 MILHÕES</a:t>
            </a:r>
            <a:endParaRPr lang="pt-BR" sz="3200" dirty="0"/>
          </a:p>
        </p:txBody>
      </p:sp>
    </p:spTree>
    <p:extLst>
      <p:ext uri="{BB962C8B-B14F-4D97-AF65-F5344CB8AC3E}">
        <p14:creationId xmlns:p14="http://schemas.microsoft.com/office/powerpoint/2010/main" xmlns="" val="7427970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pSp>
        <p:nvGrpSpPr>
          <p:cNvPr id="6" name="Grupo 5"/>
          <p:cNvGrpSpPr/>
          <p:nvPr/>
        </p:nvGrpSpPr>
        <p:grpSpPr>
          <a:xfrm>
            <a:off x="401782" y="1468582"/>
            <a:ext cx="8437418" cy="5043054"/>
            <a:chOff x="4378562" y="1274881"/>
            <a:chExt cx="4466486" cy="2224457"/>
          </a:xfrm>
        </p:grpSpPr>
        <p:pic>
          <p:nvPicPr>
            <p:cNvPr id="7" name="Picture 3"/>
            <p:cNvPicPr>
              <a:picLocks noChangeAspect="1" noChangeArrowheads="1"/>
            </p:cNvPicPr>
            <p:nvPr/>
          </p:nvPicPr>
          <p:blipFill>
            <a:blip r:embed="rId4"/>
            <a:srcRect r="3238"/>
            <a:stretch>
              <a:fillRect/>
            </a:stretch>
          </p:blipFill>
          <p:spPr bwMode="auto">
            <a:xfrm>
              <a:off x="4378562" y="1299132"/>
              <a:ext cx="4466486" cy="2200206"/>
            </a:xfrm>
            <a:prstGeom prst="rect">
              <a:avLst/>
            </a:prstGeom>
            <a:noFill/>
            <a:ln w="9525">
              <a:noFill/>
              <a:miter lim="800000"/>
              <a:headEnd/>
              <a:tailEnd/>
            </a:ln>
          </p:spPr>
        </p:pic>
        <p:grpSp>
          <p:nvGrpSpPr>
            <p:cNvPr id="9" name="Grupo 8"/>
            <p:cNvGrpSpPr/>
            <p:nvPr/>
          </p:nvGrpSpPr>
          <p:grpSpPr>
            <a:xfrm>
              <a:off x="4906823" y="1274881"/>
              <a:ext cx="1479255" cy="1810664"/>
              <a:chOff x="4906823" y="1274881"/>
              <a:chExt cx="1479255" cy="1810664"/>
            </a:xfrm>
          </p:grpSpPr>
          <p:pic>
            <p:nvPicPr>
              <p:cNvPr id="13" name="Imagem 3"/>
              <p:cNvPicPr>
                <a:picLocks noChangeAspect="1" noChangeArrowheads="1"/>
              </p:cNvPicPr>
              <p:nvPr/>
            </p:nvPicPr>
            <p:blipFill>
              <a:blip r:embed="rId5">
                <a:extLst>
                  <a:ext uri="{28A0092B-C50C-407E-A947-70E740481C1C}">
                    <a14:useLocalDpi xmlns:a14="http://schemas.microsoft.com/office/drawing/2010/main" xmlns="" val="0"/>
                  </a:ext>
                </a:extLst>
              </a:blip>
              <a:srcRect l="25508" t="20419" r="25507" b="29848"/>
              <a:stretch>
                <a:fillRect/>
              </a:stretch>
            </p:blipFill>
            <p:spPr bwMode="auto">
              <a:xfrm>
                <a:off x="4906823" y="1274881"/>
                <a:ext cx="1479255" cy="844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CaixaDeTexto 10"/>
              <p:cNvSpPr txBox="1"/>
              <p:nvPr/>
            </p:nvSpPr>
            <p:spPr>
              <a:xfrm>
                <a:off x="5398475" y="2949787"/>
                <a:ext cx="747345" cy="135758"/>
              </a:xfrm>
              <a:prstGeom prst="rect">
                <a:avLst/>
              </a:prstGeom>
              <a:noFill/>
            </p:spPr>
            <p:txBody>
              <a:bodyPr wrap="square" rtlCol="0">
                <a:spAutoFit/>
              </a:bodyPr>
              <a:lstStyle/>
              <a:p>
                <a:r>
                  <a:rPr lang="pt-BR" sz="1400" dirty="0">
                    <a:latin typeface="Times New Roman" pitchFamily="18" charset="0"/>
                    <a:ea typeface="Tahoma" pitchFamily="34" charset="0"/>
                    <a:cs typeface="Times New Roman" pitchFamily="18" charset="0"/>
                  </a:rPr>
                  <a:t>-</a:t>
                </a:r>
                <a:r>
                  <a:rPr lang="pt-BR" sz="1400" b="1" dirty="0">
                    <a:latin typeface="Times New Roman" pitchFamily="18" charset="0"/>
                    <a:ea typeface="Tahoma" pitchFamily="34" charset="0"/>
                    <a:cs typeface="Times New Roman" pitchFamily="18" charset="0"/>
                  </a:rPr>
                  <a:t>MCMV</a:t>
                </a:r>
              </a:p>
            </p:txBody>
          </p:sp>
        </p:grpSp>
      </p:grpSp>
      <p:sp>
        <p:nvSpPr>
          <p:cNvPr id="14" name="CaixaDeTexto 13"/>
          <p:cNvSpPr txBox="1"/>
          <p:nvPr/>
        </p:nvSpPr>
        <p:spPr>
          <a:xfrm>
            <a:off x="2328449" y="3904875"/>
            <a:ext cx="1411773" cy="307776"/>
          </a:xfrm>
          <a:prstGeom prst="rect">
            <a:avLst/>
          </a:prstGeom>
          <a:noFill/>
        </p:spPr>
        <p:txBody>
          <a:bodyPr wrap="square" rtlCol="0">
            <a:spAutoFit/>
          </a:bodyPr>
          <a:lstStyle/>
          <a:p>
            <a:r>
              <a:rPr lang="pt-BR" sz="1400" dirty="0">
                <a:latin typeface="Times New Roman" pitchFamily="18" charset="0"/>
                <a:ea typeface="Tahoma" pitchFamily="34" charset="0"/>
                <a:cs typeface="Times New Roman" pitchFamily="18" charset="0"/>
              </a:rPr>
              <a:t>+</a:t>
            </a:r>
            <a:r>
              <a:rPr lang="pt-BR" sz="1400" b="1" dirty="0" smtClean="0">
                <a:latin typeface="Times New Roman" pitchFamily="18" charset="0"/>
                <a:ea typeface="Tahoma" pitchFamily="34" charset="0"/>
                <a:cs typeface="Times New Roman" pitchFamily="18" charset="0"/>
              </a:rPr>
              <a:t>MCMV</a:t>
            </a:r>
            <a:endParaRPr lang="pt-BR" sz="1400" b="1" dirty="0">
              <a:latin typeface="Times New Roman" pitchFamily="18" charset="0"/>
              <a:ea typeface="Tahoma" pitchFamily="34" charset="0"/>
              <a:cs typeface="Times New Roman" pitchFamily="18" charset="0"/>
            </a:endParaRPr>
          </a:p>
        </p:txBody>
      </p:sp>
      <p:sp>
        <p:nvSpPr>
          <p:cNvPr id="10" name="CuadroTexto 2"/>
          <p:cNvSpPr txBox="1"/>
          <p:nvPr/>
        </p:nvSpPr>
        <p:spPr>
          <a:xfrm>
            <a:off x="2631233" y="145136"/>
            <a:ext cx="6186196" cy="1077218"/>
          </a:xfrm>
          <a:prstGeom prst="rect">
            <a:avLst/>
          </a:prstGeom>
          <a:noFill/>
        </p:spPr>
        <p:txBody>
          <a:bodyPr wrap="square" rtlCol="0">
            <a:spAutoFit/>
          </a:bodyPr>
          <a:lstStyle/>
          <a:p>
            <a:pPr algn="r"/>
            <a:r>
              <a:rPr lang="pt-BR" sz="3200" dirty="0" smtClean="0"/>
              <a:t>DESENHO</a:t>
            </a:r>
          </a:p>
          <a:p>
            <a:pPr algn="r"/>
            <a:r>
              <a:rPr lang="pt-BR" sz="3200" dirty="0" smtClean="0"/>
              <a:t>COORTE DE 100 MILHÕES</a:t>
            </a:r>
            <a:endParaRPr lang="pt-BR" sz="3200" dirty="0"/>
          </a:p>
        </p:txBody>
      </p:sp>
      <p:pic>
        <p:nvPicPr>
          <p:cNvPr id="3074" name="Picture 2" descr="C:\Users\Maria\Downloads\coorte100m-pipeline.png"/>
          <p:cNvPicPr>
            <a:picLocks noChangeAspect="1" noChangeArrowheads="1"/>
          </p:cNvPicPr>
          <p:nvPr/>
        </p:nvPicPr>
        <p:blipFill>
          <a:blip r:embed="rId6"/>
          <a:srcRect/>
          <a:stretch>
            <a:fillRect/>
          </a:stretch>
        </p:blipFill>
        <p:spPr bwMode="auto">
          <a:xfrm>
            <a:off x="0" y="34918"/>
            <a:ext cx="9144000" cy="6788163"/>
          </a:xfrm>
          <a:prstGeom prst="rect">
            <a:avLst/>
          </a:prstGeom>
          <a:noFill/>
        </p:spPr>
      </p:pic>
    </p:spTree>
    <p:extLst>
      <p:ext uri="{BB962C8B-B14F-4D97-AF65-F5344CB8AC3E}">
        <p14:creationId xmlns:p14="http://schemas.microsoft.com/office/powerpoint/2010/main" xmlns="" val="7427970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6" name="Espaço Reservado para Conteúdo 2"/>
          <p:cNvSpPr txBox="1">
            <a:spLocks/>
          </p:cNvSpPr>
          <p:nvPr/>
        </p:nvSpPr>
        <p:spPr>
          <a:xfrm>
            <a:off x="323850" y="2382305"/>
            <a:ext cx="8820150" cy="4267351"/>
          </a:xfrm>
          <a:prstGeom prst="rect">
            <a:avLst/>
          </a:prstGeom>
        </p:spPr>
        <p:txBody>
          <a:bodyPr vert="horz" lIns="91440" tIns="45720" rIns="91440" bIns="45720" rtlCol="0">
            <a:normAutofit/>
          </a:bodyPr>
          <a:lstStyle/>
          <a:p>
            <a:pPr lvl="1" algn="just">
              <a:lnSpc>
                <a:spcPct val="90000"/>
              </a:lnSpc>
              <a:spcBef>
                <a:spcPts val="500"/>
              </a:spcBef>
              <a:defRPr/>
            </a:pPr>
            <a:endParaRPr kumimoji="0" lang="pt-BR" sz="3200" b="0" i="0" u="none" strike="noStrike" kern="1200" cap="none" spc="0" normalizeH="0" baseline="0" noProof="0" dirty="0">
              <a:ln>
                <a:noFill/>
              </a:ln>
              <a:solidFill>
                <a:schemeClr val="tx1"/>
              </a:solidFill>
              <a:effectLst/>
              <a:uLnTx/>
              <a:uFillTx/>
              <a:latin typeface="Trebuchet MS" pitchFamily="34" charset="0"/>
            </a:endParaRPr>
          </a:p>
          <a:p>
            <a:pPr marL="457200" marR="0" lvl="1" indent="0" algn="just" defTabSz="914400" rtl="0" eaLnBrk="1" fontAlgn="auto" latinLnBrk="0" hangingPunct="1">
              <a:lnSpc>
                <a:spcPct val="90000"/>
              </a:lnSpc>
              <a:spcBef>
                <a:spcPts val="500"/>
              </a:spcBef>
              <a:spcAft>
                <a:spcPts val="0"/>
              </a:spcAft>
              <a:buClrTx/>
              <a:buSzTx/>
              <a:buFont typeface="Arial" charset="0"/>
              <a:buChar char="•"/>
              <a:tabLst/>
              <a:defRPr/>
            </a:pPr>
            <a:endParaRPr kumimoji="0" lang="pt-BR" sz="2200" b="0" i="0" u="none" strike="noStrike" kern="1200" cap="none" spc="0" normalizeH="0" baseline="0" noProof="0" dirty="0">
              <a:ln>
                <a:noFill/>
              </a:ln>
              <a:solidFill>
                <a:schemeClr val="tx1"/>
              </a:solidFill>
              <a:effectLst/>
              <a:uLnTx/>
              <a:uFillTx/>
              <a:latin typeface="+mn-lt"/>
              <a:ea typeface="+mn-ea"/>
              <a:cs typeface="+mn-cs"/>
            </a:endParaRPr>
          </a:p>
          <a:p>
            <a:pPr marL="457200" marR="0" lvl="1" indent="0" algn="just" defTabSz="914400" rtl="0" eaLnBrk="1" fontAlgn="auto" latinLnBrk="0" hangingPunct="1">
              <a:lnSpc>
                <a:spcPct val="90000"/>
              </a:lnSpc>
              <a:spcBef>
                <a:spcPts val="500"/>
              </a:spcBef>
              <a:spcAft>
                <a:spcPts val="0"/>
              </a:spcAft>
              <a:buClrTx/>
              <a:buSzTx/>
              <a:buFont typeface="Arial" charset="0"/>
              <a:buChar char="•"/>
              <a:tabLst/>
              <a:defRPr/>
            </a:pPr>
            <a:endParaRPr kumimoji="0" lang="pt-BR" sz="2200" b="0" i="0" u="none" strike="noStrike" kern="1200" cap="none" spc="0" normalizeH="0" baseline="0" noProof="0" dirty="0">
              <a:ln>
                <a:noFill/>
              </a:ln>
              <a:solidFill>
                <a:schemeClr val="tx1"/>
              </a:solidFill>
              <a:effectLst/>
              <a:uLnTx/>
              <a:uFillTx/>
              <a:latin typeface="+mn-lt"/>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charset="0"/>
              <a:buChar char="•"/>
              <a:tabLst/>
              <a:defRPr/>
            </a:pPr>
            <a:endParaRPr kumimoji="0" lang="pt-BR"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Rectangle 4"/>
          <p:cNvSpPr/>
          <p:nvPr/>
        </p:nvSpPr>
        <p:spPr>
          <a:xfrm>
            <a:off x="236661" y="4826317"/>
            <a:ext cx="2156808" cy="1114017"/>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err="1" smtClean="0"/>
              <a:t>Probabilístico</a:t>
            </a:r>
            <a:endParaRPr lang="en-GB" sz="2400" b="1" dirty="0"/>
          </a:p>
        </p:txBody>
      </p:sp>
      <p:sp>
        <p:nvSpPr>
          <p:cNvPr id="14" name="Rectangle 3"/>
          <p:cNvSpPr/>
          <p:nvPr/>
        </p:nvSpPr>
        <p:spPr>
          <a:xfrm>
            <a:off x="245195" y="2799327"/>
            <a:ext cx="2148274" cy="1143000"/>
          </a:xfrm>
          <a:prstGeom prst="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err="1" smtClean="0"/>
              <a:t>Determinístico</a:t>
            </a:r>
            <a:endParaRPr lang="en-GB" sz="2400" b="1" dirty="0"/>
          </a:p>
        </p:txBody>
      </p:sp>
      <p:sp>
        <p:nvSpPr>
          <p:cNvPr id="15" name="Right Arrow 6"/>
          <p:cNvSpPr/>
          <p:nvPr/>
        </p:nvSpPr>
        <p:spPr>
          <a:xfrm>
            <a:off x="2827045" y="3113032"/>
            <a:ext cx="804672" cy="685245"/>
          </a:xfrm>
          <a:prstGeom prst="rightArrow">
            <a:avLst/>
          </a:prstGeom>
          <a:solidFill>
            <a:schemeClr val="bg1"/>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7"/>
          <p:cNvSpPr/>
          <p:nvPr/>
        </p:nvSpPr>
        <p:spPr>
          <a:xfrm>
            <a:off x="4020364" y="2799327"/>
            <a:ext cx="4704420" cy="119677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Arial" panose="020B0604020202020204" pitchFamily="34" charset="0"/>
              <a:buChar char="•"/>
            </a:pPr>
            <a:r>
              <a:rPr lang="en-GB" dirty="0" err="1">
                <a:solidFill>
                  <a:schemeClr val="tx1"/>
                </a:solidFill>
              </a:rPr>
              <a:t>Uso</a:t>
            </a:r>
            <a:r>
              <a:rPr lang="en-GB" dirty="0">
                <a:solidFill>
                  <a:schemeClr val="tx1"/>
                </a:solidFill>
              </a:rPr>
              <a:t> de </a:t>
            </a:r>
            <a:r>
              <a:rPr lang="en-GB" dirty="0" smtClean="0">
                <a:solidFill>
                  <a:schemeClr val="tx1"/>
                </a:solidFill>
              </a:rPr>
              <a:t>um </a:t>
            </a:r>
            <a:r>
              <a:rPr lang="en-GB" dirty="0" err="1" smtClean="0">
                <a:solidFill>
                  <a:schemeClr val="tx1"/>
                </a:solidFill>
              </a:rPr>
              <a:t>conjunto</a:t>
            </a:r>
            <a:r>
              <a:rPr lang="en-GB" dirty="0" smtClean="0">
                <a:solidFill>
                  <a:schemeClr val="tx1"/>
                </a:solidFill>
              </a:rPr>
              <a:t> de </a:t>
            </a:r>
            <a:r>
              <a:rPr lang="en-GB" dirty="0" err="1" smtClean="0">
                <a:solidFill>
                  <a:schemeClr val="tx1"/>
                </a:solidFill>
              </a:rPr>
              <a:t>regras</a:t>
            </a:r>
            <a:r>
              <a:rPr lang="en-GB" dirty="0" smtClean="0">
                <a:solidFill>
                  <a:schemeClr val="tx1"/>
                </a:solidFill>
              </a:rPr>
              <a:t> </a:t>
            </a:r>
            <a:r>
              <a:rPr lang="en-GB" dirty="0" err="1" smtClean="0">
                <a:solidFill>
                  <a:schemeClr val="tx1"/>
                </a:solidFill>
              </a:rPr>
              <a:t>pré-determinadas</a:t>
            </a:r>
            <a:r>
              <a:rPr lang="en-GB" dirty="0" smtClean="0">
                <a:solidFill>
                  <a:schemeClr val="tx1"/>
                </a:solidFill>
              </a:rPr>
              <a:t>  </a:t>
            </a:r>
            <a:r>
              <a:rPr lang="en-GB" dirty="0" err="1" smtClean="0">
                <a:solidFill>
                  <a:schemeClr val="tx1"/>
                </a:solidFill>
              </a:rPr>
              <a:t>para</a:t>
            </a:r>
            <a:r>
              <a:rPr lang="en-GB" dirty="0" smtClean="0">
                <a:solidFill>
                  <a:schemeClr val="tx1"/>
                </a:solidFill>
              </a:rPr>
              <a:t> </a:t>
            </a:r>
            <a:r>
              <a:rPr lang="en-GB" dirty="0" err="1" smtClean="0">
                <a:solidFill>
                  <a:schemeClr val="tx1"/>
                </a:solidFill>
              </a:rPr>
              <a:t>classificar</a:t>
            </a:r>
            <a:r>
              <a:rPr lang="en-GB" dirty="0" smtClean="0">
                <a:solidFill>
                  <a:schemeClr val="tx1"/>
                </a:solidFill>
              </a:rPr>
              <a:t> </a:t>
            </a:r>
            <a:r>
              <a:rPr lang="en-GB" dirty="0" err="1" smtClean="0">
                <a:solidFill>
                  <a:schemeClr val="tx1"/>
                </a:solidFill>
              </a:rPr>
              <a:t>os</a:t>
            </a:r>
            <a:r>
              <a:rPr lang="en-GB" dirty="0" smtClean="0">
                <a:solidFill>
                  <a:schemeClr val="tx1"/>
                </a:solidFill>
              </a:rPr>
              <a:t> pares de </a:t>
            </a:r>
            <a:r>
              <a:rPr lang="en-GB" dirty="0" err="1" smtClean="0">
                <a:solidFill>
                  <a:schemeClr val="tx1"/>
                </a:solidFill>
              </a:rPr>
              <a:t>registros</a:t>
            </a:r>
            <a:r>
              <a:rPr lang="en-GB" dirty="0" smtClean="0">
                <a:solidFill>
                  <a:schemeClr val="tx1"/>
                </a:solidFill>
              </a:rPr>
              <a:t> </a:t>
            </a:r>
            <a:r>
              <a:rPr lang="en-GB" dirty="0" err="1" smtClean="0">
                <a:solidFill>
                  <a:schemeClr val="tx1"/>
                </a:solidFill>
              </a:rPr>
              <a:t>como</a:t>
            </a:r>
            <a:r>
              <a:rPr lang="en-GB" dirty="0" smtClean="0">
                <a:solidFill>
                  <a:schemeClr val="tx1"/>
                </a:solidFill>
              </a:rPr>
              <a:t> </a:t>
            </a:r>
            <a:r>
              <a:rPr lang="en-GB" dirty="0" err="1" smtClean="0">
                <a:solidFill>
                  <a:schemeClr val="tx1"/>
                </a:solidFill>
              </a:rPr>
              <a:t>vinculados</a:t>
            </a:r>
            <a:r>
              <a:rPr lang="en-GB" dirty="0" smtClean="0">
                <a:solidFill>
                  <a:schemeClr val="tx1"/>
                </a:solidFill>
              </a:rPr>
              <a:t> e </a:t>
            </a:r>
            <a:r>
              <a:rPr lang="en-GB" dirty="0" err="1" smtClean="0">
                <a:solidFill>
                  <a:schemeClr val="tx1"/>
                </a:solidFill>
              </a:rPr>
              <a:t>não</a:t>
            </a:r>
            <a:r>
              <a:rPr lang="en-GB" dirty="0" smtClean="0">
                <a:solidFill>
                  <a:schemeClr val="tx1"/>
                </a:solidFill>
              </a:rPr>
              <a:t> </a:t>
            </a:r>
            <a:r>
              <a:rPr lang="en-GB" dirty="0" err="1" smtClean="0">
                <a:solidFill>
                  <a:schemeClr val="tx1"/>
                </a:solidFill>
              </a:rPr>
              <a:t>vinculados</a:t>
            </a:r>
            <a:endParaRPr lang="en-GB" i="1" dirty="0">
              <a:solidFill>
                <a:schemeClr val="tx1"/>
              </a:solidFill>
            </a:endParaRPr>
          </a:p>
          <a:p>
            <a:pPr marL="342900" indent="-342900" algn="ctr"/>
            <a:endParaRPr lang="en-GB" dirty="0">
              <a:solidFill>
                <a:schemeClr val="tx1"/>
              </a:solidFill>
            </a:endParaRPr>
          </a:p>
        </p:txBody>
      </p:sp>
      <p:sp>
        <p:nvSpPr>
          <p:cNvPr id="9" name="Right Arrow 6"/>
          <p:cNvSpPr/>
          <p:nvPr/>
        </p:nvSpPr>
        <p:spPr>
          <a:xfrm>
            <a:off x="2717319" y="5044319"/>
            <a:ext cx="790812" cy="678011"/>
          </a:xfrm>
          <a:prstGeom prst="rightArrow">
            <a:avLst/>
          </a:prstGeom>
          <a:solidFill>
            <a:schemeClr val="bg1"/>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7"/>
          <p:cNvSpPr/>
          <p:nvPr/>
        </p:nvSpPr>
        <p:spPr>
          <a:xfrm>
            <a:off x="3955567" y="4279394"/>
            <a:ext cx="4804385" cy="2516568"/>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Arial" panose="020B0604020202020204" pitchFamily="34" charset="0"/>
              <a:buChar char="•"/>
            </a:pPr>
            <a:r>
              <a:rPr lang="en-GB" dirty="0" err="1" smtClean="0">
                <a:solidFill>
                  <a:schemeClr val="tx1"/>
                </a:solidFill>
              </a:rPr>
              <a:t>Uso</a:t>
            </a:r>
            <a:r>
              <a:rPr lang="en-GB" dirty="0" smtClean="0">
                <a:solidFill>
                  <a:schemeClr val="tx1"/>
                </a:solidFill>
              </a:rPr>
              <a:t> </a:t>
            </a:r>
            <a:r>
              <a:rPr lang="en-GB" dirty="0" err="1" smtClean="0">
                <a:solidFill>
                  <a:schemeClr val="tx1"/>
                </a:solidFill>
              </a:rPr>
              <a:t>da</a:t>
            </a:r>
            <a:r>
              <a:rPr lang="en-GB" dirty="0" smtClean="0">
                <a:solidFill>
                  <a:schemeClr val="tx1"/>
                </a:solidFill>
              </a:rPr>
              <a:t> </a:t>
            </a:r>
            <a:r>
              <a:rPr lang="en-GB" dirty="0" err="1" smtClean="0">
                <a:solidFill>
                  <a:schemeClr val="tx1"/>
                </a:solidFill>
              </a:rPr>
              <a:t>probabilidade</a:t>
            </a:r>
            <a:r>
              <a:rPr lang="en-GB" dirty="0" smtClean="0">
                <a:solidFill>
                  <a:schemeClr val="tx1"/>
                </a:solidFill>
              </a:rPr>
              <a:t> de </a:t>
            </a:r>
            <a:r>
              <a:rPr lang="en-GB" dirty="0" err="1" smtClean="0">
                <a:solidFill>
                  <a:schemeClr val="tx1"/>
                </a:solidFill>
              </a:rPr>
              <a:t>que</a:t>
            </a:r>
            <a:r>
              <a:rPr lang="en-GB" dirty="0" smtClean="0">
                <a:solidFill>
                  <a:schemeClr val="tx1"/>
                </a:solidFill>
              </a:rPr>
              <a:t> </a:t>
            </a:r>
            <a:r>
              <a:rPr lang="en-GB" dirty="0" err="1" smtClean="0">
                <a:solidFill>
                  <a:schemeClr val="tx1"/>
                </a:solidFill>
              </a:rPr>
              <a:t>dois</a:t>
            </a:r>
            <a:r>
              <a:rPr lang="en-GB" dirty="0" smtClean="0">
                <a:solidFill>
                  <a:schemeClr val="tx1"/>
                </a:solidFill>
              </a:rPr>
              <a:t> </a:t>
            </a:r>
            <a:r>
              <a:rPr lang="en-GB" dirty="0" err="1" smtClean="0">
                <a:solidFill>
                  <a:schemeClr val="tx1"/>
                </a:solidFill>
              </a:rPr>
              <a:t>registros</a:t>
            </a:r>
            <a:r>
              <a:rPr lang="en-GB" dirty="0" smtClean="0">
                <a:solidFill>
                  <a:schemeClr val="tx1"/>
                </a:solidFill>
              </a:rPr>
              <a:t> </a:t>
            </a:r>
            <a:r>
              <a:rPr lang="en-GB" dirty="0" err="1" smtClean="0">
                <a:solidFill>
                  <a:schemeClr val="tx1"/>
                </a:solidFill>
              </a:rPr>
              <a:t>tenham</a:t>
            </a:r>
            <a:r>
              <a:rPr lang="en-GB" dirty="0" smtClean="0">
                <a:solidFill>
                  <a:schemeClr val="tx1"/>
                </a:solidFill>
              </a:rPr>
              <a:t> a </a:t>
            </a:r>
            <a:r>
              <a:rPr lang="en-GB" dirty="0" err="1" smtClean="0">
                <a:solidFill>
                  <a:schemeClr val="tx1"/>
                </a:solidFill>
              </a:rPr>
              <a:t>mesma</a:t>
            </a:r>
            <a:r>
              <a:rPr lang="en-GB" dirty="0" smtClean="0">
                <a:solidFill>
                  <a:schemeClr val="tx1"/>
                </a:solidFill>
              </a:rPr>
              <a:t> </a:t>
            </a:r>
            <a:r>
              <a:rPr lang="en-GB" dirty="0" err="1" smtClean="0">
                <a:solidFill>
                  <a:schemeClr val="tx1"/>
                </a:solidFill>
              </a:rPr>
              <a:t>correspondencia</a:t>
            </a:r>
            <a:r>
              <a:rPr lang="en-GB" dirty="0" smtClean="0">
                <a:solidFill>
                  <a:schemeClr val="tx1"/>
                </a:solidFill>
              </a:rPr>
              <a:t> </a:t>
            </a:r>
            <a:r>
              <a:rPr lang="en-GB" dirty="0" err="1" smtClean="0">
                <a:solidFill>
                  <a:schemeClr val="tx1"/>
                </a:solidFill>
              </a:rPr>
              <a:t>nos</a:t>
            </a:r>
            <a:r>
              <a:rPr lang="en-GB" dirty="0" smtClean="0">
                <a:solidFill>
                  <a:schemeClr val="tx1"/>
                </a:solidFill>
              </a:rPr>
              <a:t> </a:t>
            </a:r>
            <a:r>
              <a:rPr lang="en-GB" dirty="0" err="1" smtClean="0">
                <a:solidFill>
                  <a:schemeClr val="tx1"/>
                </a:solidFill>
              </a:rPr>
              <a:t>identificadores</a:t>
            </a:r>
            <a:r>
              <a:rPr lang="en-GB" dirty="0" smtClean="0">
                <a:solidFill>
                  <a:schemeClr val="tx1"/>
                </a:solidFill>
              </a:rPr>
              <a:t>  dado </a:t>
            </a:r>
            <a:r>
              <a:rPr lang="en-GB" dirty="0" err="1" smtClean="0">
                <a:solidFill>
                  <a:schemeClr val="tx1"/>
                </a:solidFill>
              </a:rPr>
              <a:t>que</a:t>
            </a:r>
            <a:r>
              <a:rPr lang="en-GB" dirty="0" smtClean="0">
                <a:solidFill>
                  <a:schemeClr val="tx1"/>
                </a:solidFill>
              </a:rPr>
              <a:t> </a:t>
            </a:r>
            <a:r>
              <a:rPr lang="en-GB" dirty="0" err="1" smtClean="0">
                <a:solidFill>
                  <a:schemeClr val="tx1"/>
                </a:solidFill>
              </a:rPr>
              <a:t>eles</a:t>
            </a:r>
            <a:r>
              <a:rPr lang="en-GB" dirty="0" smtClean="0">
                <a:solidFill>
                  <a:schemeClr val="tx1"/>
                </a:solidFill>
              </a:rPr>
              <a:t> </a:t>
            </a:r>
            <a:r>
              <a:rPr lang="en-GB" dirty="0" err="1" smtClean="0">
                <a:solidFill>
                  <a:schemeClr val="tx1"/>
                </a:solidFill>
              </a:rPr>
              <a:t>pertençam</a:t>
            </a:r>
            <a:r>
              <a:rPr lang="en-GB" dirty="0" smtClean="0">
                <a:solidFill>
                  <a:schemeClr val="tx1"/>
                </a:solidFill>
              </a:rPr>
              <a:t> a </a:t>
            </a:r>
            <a:r>
              <a:rPr lang="en-GB" dirty="0" err="1" smtClean="0">
                <a:solidFill>
                  <a:schemeClr val="tx1"/>
                </a:solidFill>
              </a:rPr>
              <a:t>mesma</a:t>
            </a:r>
            <a:r>
              <a:rPr lang="en-GB" dirty="0" smtClean="0">
                <a:solidFill>
                  <a:schemeClr val="tx1"/>
                </a:solidFill>
              </a:rPr>
              <a:t> </a:t>
            </a:r>
            <a:r>
              <a:rPr lang="en-GB" dirty="0" err="1" smtClean="0">
                <a:solidFill>
                  <a:schemeClr val="tx1"/>
                </a:solidFill>
              </a:rPr>
              <a:t>pessoa</a:t>
            </a:r>
            <a:endParaRPr lang="en-GB" dirty="0">
              <a:solidFill>
                <a:schemeClr val="tx1"/>
              </a:solidFill>
            </a:endParaRP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b="1" dirty="0">
                <a:solidFill>
                  <a:srgbClr val="FF0000"/>
                </a:solidFill>
              </a:rPr>
              <a:t> </a:t>
            </a:r>
            <a:r>
              <a:rPr lang="en-GB" b="1" dirty="0" err="1" smtClean="0">
                <a:solidFill>
                  <a:schemeClr val="tx1"/>
                </a:solidFill>
              </a:rPr>
              <a:t>Exemplo</a:t>
            </a:r>
            <a:r>
              <a:rPr lang="en-GB" b="1" dirty="0" smtClean="0">
                <a:solidFill>
                  <a:schemeClr val="tx1"/>
                </a:solidFill>
              </a:rPr>
              <a:t>: </a:t>
            </a:r>
            <a:r>
              <a:rPr lang="en-GB" b="1" dirty="0">
                <a:solidFill>
                  <a:schemeClr val="tx1"/>
                </a:solidFill>
              </a:rPr>
              <a:t>SIH </a:t>
            </a:r>
            <a:r>
              <a:rPr lang="en-GB" b="1" dirty="0" smtClean="0">
                <a:solidFill>
                  <a:schemeClr val="tx1"/>
                </a:solidFill>
              </a:rPr>
              <a:t>e </a:t>
            </a:r>
            <a:r>
              <a:rPr lang="en-GB" b="1" dirty="0" err="1">
                <a:solidFill>
                  <a:schemeClr val="tx1"/>
                </a:solidFill>
              </a:rPr>
              <a:t>Cadunico</a:t>
            </a:r>
            <a:endParaRPr lang="en-GB" b="1" dirty="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lgn="just">
              <a:buFont typeface="Arial" panose="020B0604020202020204" pitchFamily="34" charset="0"/>
              <a:buChar char="•"/>
            </a:pPr>
            <a:r>
              <a:rPr lang="en-US" b="1" dirty="0" err="1" smtClean="0">
                <a:solidFill>
                  <a:schemeClr val="tx1"/>
                </a:solidFill>
              </a:rPr>
              <a:t>Não</a:t>
            </a:r>
            <a:r>
              <a:rPr lang="en-US" b="1" dirty="0" smtClean="0">
                <a:solidFill>
                  <a:schemeClr val="tx1"/>
                </a:solidFill>
              </a:rPr>
              <a:t> </a:t>
            </a:r>
            <a:r>
              <a:rPr lang="en-US" b="1" dirty="0" err="1" smtClean="0">
                <a:solidFill>
                  <a:schemeClr val="tx1"/>
                </a:solidFill>
              </a:rPr>
              <a:t>conhecemos</a:t>
            </a:r>
            <a:r>
              <a:rPr lang="en-US" b="1" dirty="0" smtClean="0">
                <a:solidFill>
                  <a:schemeClr val="tx1"/>
                </a:solidFill>
              </a:rPr>
              <a:t> a priori </a:t>
            </a:r>
            <a:r>
              <a:rPr lang="en-US" b="1" dirty="0" err="1" smtClean="0">
                <a:solidFill>
                  <a:schemeClr val="tx1"/>
                </a:solidFill>
              </a:rPr>
              <a:t>quantos</a:t>
            </a:r>
            <a:r>
              <a:rPr lang="en-US" b="1" dirty="0" smtClean="0">
                <a:solidFill>
                  <a:schemeClr val="tx1"/>
                </a:solidFill>
              </a:rPr>
              <a:t> pares </a:t>
            </a:r>
            <a:r>
              <a:rPr lang="en-US" b="1" dirty="0" err="1" smtClean="0">
                <a:solidFill>
                  <a:schemeClr val="tx1"/>
                </a:solidFill>
              </a:rPr>
              <a:t>serão</a:t>
            </a:r>
            <a:r>
              <a:rPr lang="en-US" b="1" dirty="0" smtClean="0">
                <a:solidFill>
                  <a:schemeClr val="tx1"/>
                </a:solidFill>
              </a:rPr>
              <a:t> </a:t>
            </a:r>
            <a:r>
              <a:rPr lang="en-US" b="1" dirty="0" err="1" smtClean="0">
                <a:solidFill>
                  <a:schemeClr val="tx1"/>
                </a:solidFill>
              </a:rPr>
              <a:t>obtidos</a:t>
            </a:r>
            <a:r>
              <a:rPr lang="en-US" b="1" dirty="0" smtClean="0">
                <a:solidFill>
                  <a:schemeClr val="tx1"/>
                </a:solidFill>
              </a:rPr>
              <a:t> </a:t>
            </a:r>
            <a:r>
              <a:rPr lang="en-US" b="1" dirty="0" err="1" smtClean="0">
                <a:solidFill>
                  <a:schemeClr val="tx1"/>
                </a:solidFill>
              </a:rPr>
              <a:t>na</a:t>
            </a:r>
            <a:r>
              <a:rPr lang="en-US" b="1" dirty="0" smtClean="0">
                <a:solidFill>
                  <a:schemeClr val="tx1"/>
                </a:solidFill>
              </a:rPr>
              <a:t> </a:t>
            </a:r>
            <a:r>
              <a:rPr lang="en-US" b="1" dirty="0" err="1" smtClean="0">
                <a:solidFill>
                  <a:schemeClr val="tx1"/>
                </a:solidFill>
              </a:rPr>
              <a:t>vinculação</a:t>
            </a:r>
            <a:endParaRPr lang="en-GB" sz="2400" b="1" dirty="0"/>
          </a:p>
        </p:txBody>
      </p:sp>
      <p:sp>
        <p:nvSpPr>
          <p:cNvPr id="11" name="Título 1"/>
          <p:cNvSpPr txBox="1">
            <a:spLocks/>
          </p:cNvSpPr>
          <p:nvPr/>
        </p:nvSpPr>
        <p:spPr>
          <a:xfrm>
            <a:off x="2564954" y="154080"/>
            <a:ext cx="6123008" cy="893180"/>
          </a:xfrm>
          <a:prstGeom prst="rect">
            <a:avLst/>
          </a:prstGeom>
        </p:spPr>
        <p:txBody>
          <a:bodyPr vert="horz" lIns="91440" tIns="45720" rIns="91440" bIns="45720" rtlCol="0" anchor="b">
            <a:noAutofit/>
          </a:bodyPr>
          <a:lstStyle/>
          <a:p>
            <a:pPr algn="r">
              <a:lnSpc>
                <a:spcPct val="90000"/>
              </a:lnSpc>
              <a:spcBef>
                <a:spcPct val="0"/>
              </a:spcBef>
              <a:defRPr/>
            </a:pPr>
            <a:r>
              <a:rPr lang="en-US" sz="3200" dirty="0" smtClean="0">
                <a:ln w="12700">
                  <a:solidFill>
                    <a:srgbClr val="1F497D">
                      <a:satMod val="155000"/>
                    </a:srgbClr>
                  </a:solidFill>
                  <a:prstDash val="solid"/>
                </a:ln>
                <a:ea typeface="+mj-ea"/>
                <a:cs typeface="Arial" charset="0"/>
              </a:rPr>
              <a:t>MÉTODO </a:t>
            </a:r>
            <a:r>
              <a:rPr lang="en-US" sz="3200" dirty="0">
                <a:ln w="12700">
                  <a:solidFill>
                    <a:srgbClr val="1F497D">
                      <a:satMod val="155000"/>
                    </a:srgbClr>
                  </a:solidFill>
                  <a:prstDash val="solid"/>
                </a:ln>
                <a:ea typeface="+mj-ea"/>
                <a:cs typeface="Arial" charset="0"/>
              </a:rPr>
              <a:t>DE VINCULAÇÃO</a:t>
            </a:r>
            <a:endParaRPr lang="pt-BR" sz="3200" dirty="0">
              <a:ea typeface="+mj-ea"/>
              <a:cs typeface="+mj-cs"/>
            </a:endParaRPr>
          </a:p>
        </p:txBody>
      </p:sp>
      <p:sp>
        <p:nvSpPr>
          <p:cNvPr id="12" name="Rectangle 3"/>
          <p:cNvSpPr/>
          <p:nvPr/>
        </p:nvSpPr>
        <p:spPr>
          <a:xfrm>
            <a:off x="271098" y="1239305"/>
            <a:ext cx="2148274" cy="1143000"/>
          </a:xfrm>
          <a:prstGeom prst="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err="1" smtClean="0"/>
              <a:t>Exato</a:t>
            </a:r>
            <a:endParaRPr lang="en-GB" sz="2400" b="1" dirty="0"/>
          </a:p>
        </p:txBody>
      </p:sp>
      <p:sp>
        <p:nvSpPr>
          <p:cNvPr id="17" name="Right Arrow 6"/>
          <p:cNvSpPr/>
          <p:nvPr/>
        </p:nvSpPr>
        <p:spPr>
          <a:xfrm>
            <a:off x="2827045" y="1493689"/>
            <a:ext cx="790812" cy="678011"/>
          </a:xfrm>
          <a:prstGeom prst="rightArrow">
            <a:avLst/>
          </a:prstGeom>
          <a:solidFill>
            <a:schemeClr val="bg1"/>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Rectangle 7"/>
          <p:cNvSpPr/>
          <p:nvPr/>
        </p:nvSpPr>
        <p:spPr>
          <a:xfrm>
            <a:off x="3983542" y="1345223"/>
            <a:ext cx="4704420" cy="1037082"/>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Arial" panose="020B0604020202020204" pitchFamily="34" charset="0"/>
              <a:buChar char="•"/>
            </a:pPr>
            <a:r>
              <a:rPr lang="en-GB" dirty="0" err="1" smtClean="0">
                <a:solidFill>
                  <a:schemeClr val="tx1"/>
                </a:solidFill>
              </a:rPr>
              <a:t>Observar</a:t>
            </a:r>
            <a:r>
              <a:rPr lang="en-GB" dirty="0" smtClean="0">
                <a:solidFill>
                  <a:schemeClr val="tx1"/>
                </a:solidFill>
              </a:rPr>
              <a:t> a </a:t>
            </a:r>
            <a:r>
              <a:rPr lang="en-GB" dirty="0" err="1" smtClean="0">
                <a:solidFill>
                  <a:schemeClr val="tx1"/>
                </a:solidFill>
              </a:rPr>
              <a:t>correspondencia</a:t>
            </a:r>
            <a:r>
              <a:rPr lang="en-GB" dirty="0" smtClean="0">
                <a:solidFill>
                  <a:schemeClr val="tx1"/>
                </a:solidFill>
              </a:rPr>
              <a:t> </a:t>
            </a:r>
            <a:r>
              <a:rPr lang="en-GB" dirty="0" err="1" smtClean="0">
                <a:solidFill>
                  <a:schemeClr val="tx1"/>
                </a:solidFill>
              </a:rPr>
              <a:t>exata</a:t>
            </a:r>
            <a:r>
              <a:rPr lang="en-GB" dirty="0" smtClean="0">
                <a:solidFill>
                  <a:schemeClr val="tx1"/>
                </a:solidFill>
              </a:rPr>
              <a:t> entre </a:t>
            </a:r>
            <a:r>
              <a:rPr lang="en-GB" dirty="0" err="1" smtClean="0">
                <a:solidFill>
                  <a:schemeClr val="tx1"/>
                </a:solidFill>
              </a:rPr>
              <a:t>números</a:t>
            </a:r>
            <a:r>
              <a:rPr lang="en-GB" dirty="0" smtClean="0">
                <a:solidFill>
                  <a:schemeClr val="tx1"/>
                </a:solidFill>
              </a:rPr>
              <a:t> </a:t>
            </a:r>
            <a:r>
              <a:rPr lang="en-GB" dirty="0" err="1" smtClean="0">
                <a:solidFill>
                  <a:schemeClr val="tx1"/>
                </a:solidFill>
              </a:rPr>
              <a:t>identificadores</a:t>
            </a:r>
            <a:endParaRPr lang="en-GB" i="1" dirty="0">
              <a:solidFill>
                <a:schemeClr val="tx1"/>
              </a:solidFill>
            </a:endParaRPr>
          </a:p>
          <a:p>
            <a:pPr marL="342900" indent="-342900" algn="ctr">
              <a:buFont typeface="Arial" panose="020B0604020202020204" pitchFamily="34" charset="0"/>
              <a:buChar char="•"/>
            </a:pPr>
            <a:endParaRPr lang="en-GB" sz="1200" dirty="0">
              <a:solidFill>
                <a:schemeClr val="tx1"/>
              </a:solidFill>
            </a:endParaRPr>
          </a:p>
          <a:p>
            <a:pPr marL="342900" indent="-342900">
              <a:buFont typeface="Arial" panose="020B0604020202020204" pitchFamily="34" charset="0"/>
              <a:buChar char="•"/>
            </a:pPr>
            <a:r>
              <a:rPr lang="en-GB" dirty="0" smtClean="0">
                <a:solidFill>
                  <a:schemeClr val="tx1"/>
                </a:solidFill>
              </a:rPr>
              <a:t> </a:t>
            </a:r>
            <a:r>
              <a:rPr lang="en-GB" b="1" dirty="0" err="1" smtClean="0">
                <a:solidFill>
                  <a:schemeClr val="tx1"/>
                </a:solidFill>
              </a:rPr>
              <a:t>Exemplo</a:t>
            </a:r>
            <a:r>
              <a:rPr lang="en-GB" b="1" dirty="0" smtClean="0">
                <a:solidFill>
                  <a:schemeClr val="tx1"/>
                </a:solidFill>
              </a:rPr>
              <a:t>: </a:t>
            </a:r>
            <a:r>
              <a:rPr lang="en-GB" b="1" dirty="0" err="1" smtClean="0">
                <a:solidFill>
                  <a:schemeClr val="tx1"/>
                </a:solidFill>
              </a:rPr>
              <a:t>Pagamentos</a:t>
            </a:r>
            <a:r>
              <a:rPr lang="en-GB" b="1" dirty="0" smtClean="0">
                <a:solidFill>
                  <a:schemeClr val="tx1"/>
                </a:solidFill>
              </a:rPr>
              <a:t> de BF e </a:t>
            </a:r>
            <a:r>
              <a:rPr lang="en-GB" b="1" dirty="0" err="1">
                <a:solidFill>
                  <a:schemeClr val="tx1"/>
                </a:solidFill>
              </a:rPr>
              <a:t>Cadunico</a:t>
            </a:r>
            <a:endParaRPr lang="en-GB" b="1" dirty="0">
              <a:solidFill>
                <a:schemeClr val="tx1"/>
              </a:solidFill>
            </a:endParaRPr>
          </a:p>
        </p:txBody>
      </p:sp>
      <p:pic>
        <p:nvPicPr>
          <p:cNvPr id="2050" name="Picture 2" descr="C:\Users\Maria\Downloads\arquitetura-linkage.png"/>
          <p:cNvPicPr>
            <a:picLocks noChangeAspect="1" noChangeArrowheads="1"/>
          </p:cNvPicPr>
          <p:nvPr/>
        </p:nvPicPr>
        <p:blipFill>
          <a:blip r:embed="rId3"/>
          <a:srcRect/>
          <a:stretch>
            <a:fillRect/>
          </a:stretch>
        </p:blipFill>
        <p:spPr bwMode="auto">
          <a:xfrm>
            <a:off x="0" y="204029"/>
            <a:ext cx="9144000" cy="6449942"/>
          </a:xfrm>
          <a:prstGeom prst="rect">
            <a:avLst/>
          </a:prstGeom>
          <a:noFill/>
        </p:spPr>
      </p:pic>
    </p:spTree>
    <p:extLst>
      <p:ext uri="{BB962C8B-B14F-4D97-AF65-F5344CB8AC3E}">
        <p14:creationId xmlns:p14="http://schemas.microsoft.com/office/powerpoint/2010/main" xmlns="" val="1111778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9" grpId="0" animBg="1"/>
      <p:bldP spid="10" grpId="0" animBg="1"/>
      <p:bldP spid="17" grpId="0" animBg="1"/>
      <p:bldP spid="1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8792"/>
            <a:ext cx="9144000" cy="6858000"/>
          </a:xfrm>
          <a:prstGeom prst="rect">
            <a:avLst/>
          </a:prstGeom>
        </p:spPr>
      </p:pic>
      <p:sp>
        <p:nvSpPr>
          <p:cNvPr id="8" name="CaixaDeTexto 7"/>
          <p:cNvSpPr txBox="1"/>
          <p:nvPr/>
        </p:nvSpPr>
        <p:spPr>
          <a:xfrm>
            <a:off x="4466493" y="259287"/>
            <a:ext cx="4414261" cy="584775"/>
          </a:xfrm>
          <a:prstGeom prst="rect">
            <a:avLst/>
          </a:prstGeom>
          <a:noFill/>
        </p:spPr>
        <p:txBody>
          <a:bodyPr wrap="square" rtlCol="0">
            <a:spAutoFit/>
          </a:bodyPr>
          <a:lstStyle/>
          <a:p>
            <a:pPr algn="r"/>
            <a:r>
              <a:rPr lang="pt-BR" sz="3200" b="1" dirty="0" smtClean="0"/>
              <a:t>AVALIAÇÃO ACURÁCIA</a:t>
            </a:r>
            <a:endParaRPr lang="pt-BR" sz="3200" b="1" dirty="0"/>
          </a:p>
        </p:txBody>
      </p:sp>
      <p:pic>
        <p:nvPicPr>
          <p:cNvPr id="6" name="Imagem 5"/>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100062" y="2151550"/>
            <a:ext cx="3921369" cy="1804988"/>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sp>
        <p:nvSpPr>
          <p:cNvPr id="7" name="Retângulo 6"/>
          <p:cNvSpPr/>
          <p:nvPr/>
        </p:nvSpPr>
        <p:spPr>
          <a:xfrm>
            <a:off x="246185" y="1120923"/>
            <a:ext cx="8528537" cy="1015663"/>
          </a:xfrm>
          <a:prstGeom prst="rect">
            <a:avLst/>
          </a:prstGeom>
        </p:spPr>
        <p:txBody>
          <a:bodyPr wrap="square">
            <a:spAutoFit/>
          </a:bodyPr>
          <a:lstStyle/>
          <a:p>
            <a:r>
              <a:rPr lang="pt-BR" sz="2000" b="1" dirty="0" smtClean="0"/>
              <a:t>Objetivo</a:t>
            </a:r>
            <a:r>
              <a:rPr lang="pt-BR" sz="2000" dirty="0" smtClean="0"/>
              <a:t>: validar os resultados dos métodos de vinculação de dados com as bases de saúde</a:t>
            </a:r>
          </a:p>
          <a:p>
            <a:endParaRPr lang="pt-BR" sz="2000" dirty="0" smtClean="0"/>
          </a:p>
        </p:txBody>
      </p:sp>
      <p:sp>
        <p:nvSpPr>
          <p:cNvPr id="9" name="Retângulo 8"/>
          <p:cNvSpPr/>
          <p:nvPr/>
        </p:nvSpPr>
        <p:spPr>
          <a:xfrm>
            <a:off x="246184" y="1890353"/>
            <a:ext cx="4739053" cy="2616101"/>
          </a:xfrm>
          <a:prstGeom prst="rect">
            <a:avLst/>
          </a:prstGeom>
        </p:spPr>
        <p:txBody>
          <a:bodyPr wrap="square">
            <a:spAutoFit/>
          </a:bodyPr>
          <a:lstStyle/>
          <a:p>
            <a:pPr algn="just"/>
            <a:r>
              <a:rPr lang="pt-BR" sz="2000" b="1" dirty="0" smtClean="0"/>
              <a:t>Medidas epidemiológicas</a:t>
            </a:r>
          </a:p>
          <a:p>
            <a:pPr algn="just"/>
            <a:endParaRPr lang="pt-BR" altLang="pt-BR" sz="900" b="1" dirty="0" smtClean="0"/>
          </a:p>
          <a:p>
            <a:pPr algn="just"/>
            <a:r>
              <a:rPr lang="pt-BR" altLang="pt-BR" sz="2000" dirty="0" smtClean="0"/>
              <a:t>Sensibilidade: capacidade do método de vincular os </a:t>
            </a:r>
            <a:r>
              <a:rPr lang="pt-BR" altLang="pt-BR" sz="2000" b="1" dirty="0" smtClean="0"/>
              <a:t>pares</a:t>
            </a:r>
            <a:r>
              <a:rPr lang="pt-BR" altLang="pt-BR" sz="2000" dirty="0" smtClean="0"/>
              <a:t> verdadeiramente  </a:t>
            </a:r>
            <a:r>
              <a:rPr lang="pt-BR" altLang="pt-BR" sz="2000" b="1" dirty="0" smtClean="0"/>
              <a:t>similares</a:t>
            </a:r>
          </a:p>
          <a:p>
            <a:pPr algn="just"/>
            <a:endParaRPr lang="pt-BR" altLang="pt-BR" sz="1200" b="1" dirty="0" smtClean="0"/>
          </a:p>
          <a:p>
            <a:pPr algn="just"/>
            <a:r>
              <a:rPr lang="pt-BR" altLang="pt-BR" sz="2000" dirty="0" smtClean="0"/>
              <a:t>Especificidade: capacidade do método de não vincular os </a:t>
            </a:r>
            <a:r>
              <a:rPr lang="pt-BR" altLang="pt-BR" sz="2000" b="1" dirty="0" smtClean="0"/>
              <a:t>pares</a:t>
            </a:r>
            <a:r>
              <a:rPr lang="pt-BR" altLang="pt-BR" sz="2000" dirty="0" smtClean="0"/>
              <a:t> verdadeiramente  </a:t>
            </a:r>
            <a:r>
              <a:rPr lang="pt-BR" altLang="pt-BR" sz="2000" b="1" dirty="0" smtClean="0"/>
              <a:t>não similares</a:t>
            </a:r>
          </a:p>
        </p:txBody>
      </p:sp>
      <p:sp>
        <p:nvSpPr>
          <p:cNvPr id="10" name="Retângulo 9"/>
          <p:cNvSpPr/>
          <p:nvPr/>
        </p:nvSpPr>
        <p:spPr>
          <a:xfrm>
            <a:off x="246183" y="4571698"/>
            <a:ext cx="8775247" cy="2246769"/>
          </a:xfrm>
          <a:prstGeom prst="rect">
            <a:avLst/>
          </a:prstGeom>
        </p:spPr>
        <p:txBody>
          <a:bodyPr wrap="square">
            <a:spAutoFit/>
          </a:bodyPr>
          <a:lstStyle/>
          <a:p>
            <a:r>
              <a:rPr lang="pt-BR" altLang="pt-BR" sz="2000" b="1" dirty="0" smtClean="0"/>
              <a:t>Outras medidas: </a:t>
            </a:r>
          </a:p>
          <a:p>
            <a:r>
              <a:rPr lang="pt-BR" altLang="pt-BR" sz="2000" dirty="0" smtClean="0"/>
              <a:t>Razão entre os números de verdadeiros vinculados e de vinculados identificados</a:t>
            </a:r>
          </a:p>
          <a:p>
            <a:endParaRPr lang="pt-BR" altLang="pt-BR" sz="2000" b="1" dirty="0" smtClean="0"/>
          </a:p>
          <a:p>
            <a:r>
              <a:rPr lang="pt-BR" altLang="pt-BR" sz="2000" dirty="0" smtClean="0"/>
              <a:t>Curva ROC (</a:t>
            </a:r>
            <a:r>
              <a:rPr lang="pt-BR" altLang="pt-BR" sz="2000" i="1" dirty="0" err="1" smtClean="0"/>
              <a:t>receiver</a:t>
            </a:r>
            <a:r>
              <a:rPr lang="pt-BR" altLang="pt-BR" sz="2000" i="1" dirty="0" smtClean="0"/>
              <a:t> </a:t>
            </a:r>
            <a:r>
              <a:rPr lang="pt-BR" altLang="pt-BR" sz="2000" i="1" dirty="0" err="1" smtClean="0"/>
              <a:t>operating</a:t>
            </a:r>
            <a:r>
              <a:rPr lang="pt-BR" altLang="pt-BR" sz="2000" i="1" dirty="0" smtClean="0"/>
              <a:t> </a:t>
            </a:r>
            <a:r>
              <a:rPr lang="pt-BR" altLang="pt-BR" sz="2000" i="1" dirty="0" err="1" smtClean="0"/>
              <a:t>characteristic</a:t>
            </a:r>
            <a:r>
              <a:rPr lang="pt-BR" altLang="pt-BR" sz="2000" i="1" dirty="0" smtClean="0"/>
              <a:t> curve</a:t>
            </a:r>
            <a:r>
              <a:rPr lang="pt-BR" altLang="pt-BR" sz="2000" dirty="0" smtClean="0"/>
              <a:t>)- permite identificar o melhor ponto de corte de similaridade na vinculação das bases</a:t>
            </a:r>
          </a:p>
          <a:p>
            <a:endParaRPr lang="pt-BR" altLang="pt-BR" sz="2000" dirty="0" smtClean="0"/>
          </a:p>
          <a:p>
            <a:r>
              <a:rPr lang="pt-BR" altLang="pt-BR" sz="2000" dirty="0" smtClean="0"/>
              <a:t>Aprendizado de máquina (machine </a:t>
            </a:r>
            <a:r>
              <a:rPr lang="pt-BR" altLang="pt-BR" sz="2000" dirty="0" err="1" smtClean="0"/>
              <a:t>learning</a:t>
            </a:r>
            <a:r>
              <a:rPr lang="pt-BR" altLang="pt-BR" sz="2000" dirty="0" smtClean="0"/>
              <a:t>)</a:t>
            </a:r>
            <a:endParaRPr lang="en-US" altLang="pt-BR" sz="2000" dirty="0"/>
          </a:p>
        </p:txBody>
      </p:sp>
    </p:spTree>
    <p:extLst>
      <p:ext uri="{BB962C8B-B14F-4D97-AF65-F5344CB8AC3E}">
        <p14:creationId xmlns:p14="http://schemas.microsoft.com/office/powerpoint/2010/main" xmlns="" val="24869267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300" y="17584"/>
            <a:ext cx="9258300" cy="6858000"/>
          </a:xfrm>
          <a:prstGeom prst="rect">
            <a:avLst/>
          </a:prstGeom>
        </p:spPr>
      </p:pic>
      <p:sp>
        <p:nvSpPr>
          <p:cNvPr id="3" name="Retângulo 2"/>
          <p:cNvSpPr/>
          <p:nvPr/>
        </p:nvSpPr>
        <p:spPr>
          <a:xfrm>
            <a:off x="395654" y="1819985"/>
            <a:ext cx="8238393" cy="4124206"/>
          </a:xfrm>
          <a:prstGeom prst="rect">
            <a:avLst/>
          </a:prstGeom>
        </p:spPr>
        <p:txBody>
          <a:bodyPr wrap="square">
            <a:spAutoFit/>
          </a:bodyPr>
          <a:lstStyle/>
          <a:p>
            <a:r>
              <a:rPr lang="pt-BR" altLang="pt-BR" sz="2400" dirty="0">
                <a:cs typeface="Andalus" pitchFamily="18" charset="-78"/>
                <a:sym typeface="Arial" pitchFamily="34" charset="0"/>
              </a:rPr>
              <a:t>1-A necessidade de produção continuada de evidências</a:t>
            </a:r>
          </a:p>
          <a:p>
            <a:endParaRPr lang="pt-BR" altLang="pt-BR" sz="2400" dirty="0">
              <a:cs typeface="Andalus" pitchFamily="18" charset="-78"/>
              <a:sym typeface="Arial" pitchFamily="34" charset="0"/>
            </a:endParaRPr>
          </a:p>
          <a:p>
            <a:r>
              <a:rPr lang="pt-BR" altLang="pt-BR" sz="2400" dirty="0">
                <a:cs typeface="Andalus" pitchFamily="18" charset="-78"/>
                <a:sym typeface="Arial" pitchFamily="34" charset="0"/>
              </a:rPr>
              <a:t>2- </a:t>
            </a:r>
            <a:r>
              <a:rPr lang="pt-BR" altLang="pt-BR" sz="2400" dirty="0">
                <a:cs typeface="Andalus" pitchFamily="18" charset="-78"/>
              </a:rPr>
              <a:t>Reducionismo dominante</a:t>
            </a:r>
          </a:p>
          <a:p>
            <a:endParaRPr lang="pt-BR" altLang="pt-BR" sz="2400" dirty="0">
              <a:cs typeface="Andalus" pitchFamily="18" charset="-78"/>
            </a:endParaRPr>
          </a:p>
          <a:p>
            <a:r>
              <a:rPr lang="pt-BR" altLang="pt-BR" sz="2400" dirty="0">
                <a:cs typeface="Andalus" pitchFamily="18" charset="-78"/>
              </a:rPr>
              <a:t>3- Dificuldades na Integração de diferentes bases de dados e dos diferentes níveis de  Conhecimento</a:t>
            </a:r>
          </a:p>
          <a:p>
            <a:endParaRPr lang="pt-BR" altLang="pt-BR" sz="2400" dirty="0">
              <a:cs typeface="Andalus" pitchFamily="18" charset="-78"/>
            </a:endParaRPr>
          </a:p>
          <a:p>
            <a:r>
              <a:rPr lang="pt-BR" altLang="pt-BR" sz="2400" dirty="0">
                <a:cs typeface="Andalus" pitchFamily="18" charset="-78"/>
              </a:rPr>
              <a:t>4- Dilemas entre “testar hipóteses” (</a:t>
            </a:r>
            <a:r>
              <a:rPr lang="pt-BR" altLang="pt-BR" sz="2400" dirty="0" err="1">
                <a:cs typeface="Andalus" pitchFamily="18" charset="-78"/>
              </a:rPr>
              <a:t>hypothesis-driven</a:t>
            </a:r>
            <a:r>
              <a:rPr lang="pt-BR" altLang="pt-BR" sz="2400" dirty="0">
                <a:cs typeface="Andalus" pitchFamily="18" charset="-78"/>
              </a:rPr>
              <a:t> </a:t>
            </a:r>
            <a:r>
              <a:rPr lang="pt-BR" altLang="pt-BR" sz="2400" dirty="0" err="1">
                <a:cs typeface="Andalus" pitchFamily="18" charset="-78"/>
              </a:rPr>
              <a:t>research</a:t>
            </a:r>
            <a:r>
              <a:rPr lang="pt-BR" altLang="pt-BR" sz="2400" dirty="0">
                <a:cs typeface="Andalus" pitchFamily="18" charset="-78"/>
              </a:rPr>
              <a:t>) ou “explorar dados” (</a:t>
            </a:r>
            <a:r>
              <a:rPr lang="pt-BR" altLang="pt-BR" sz="2400" dirty="0" err="1">
                <a:cs typeface="Andalus" pitchFamily="18" charset="-78"/>
              </a:rPr>
              <a:t>exploratory</a:t>
            </a:r>
            <a:r>
              <a:rPr lang="pt-BR" altLang="pt-BR" sz="2400" dirty="0">
                <a:cs typeface="Andalus" pitchFamily="18" charset="-78"/>
              </a:rPr>
              <a:t> </a:t>
            </a:r>
            <a:r>
              <a:rPr lang="pt-BR" altLang="pt-BR" sz="2400" dirty="0" err="1">
                <a:cs typeface="Andalus" pitchFamily="18" charset="-78"/>
              </a:rPr>
              <a:t>research</a:t>
            </a:r>
            <a:r>
              <a:rPr lang="pt-BR" altLang="pt-BR" sz="2400" dirty="0">
                <a:cs typeface="Andalus" pitchFamily="18" charset="-78"/>
              </a:rPr>
              <a:t>)?</a:t>
            </a:r>
          </a:p>
          <a:p>
            <a:r>
              <a:rPr lang="pt-BR" sz="2300" dirty="0"/>
              <a:t/>
            </a:r>
            <a:br>
              <a:rPr lang="pt-BR" sz="2300" dirty="0"/>
            </a:br>
            <a:endParaRPr lang="pt-BR" sz="2300" dirty="0"/>
          </a:p>
        </p:txBody>
      </p:sp>
      <p:sp>
        <p:nvSpPr>
          <p:cNvPr id="5" name="CaixaDeTexto 4"/>
          <p:cNvSpPr txBox="1"/>
          <p:nvPr/>
        </p:nvSpPr>
        <p:spPr>
          <a:xfrm>
            <a:off x="2479432" y="-22095"/>
            <a:ext cx="6603007" cy="1384995"/>
          </a:xfrm>
          <a:prstGeom prst="rect">
            <a:avLst/>
          </a:prstGeom>
          <a:noFill/>
        </p:spPr>
        <p:txBody>
          <a:bodyPr wrap="square" rtlCol="0">
            <a:spAutoFit/>
          </a:bodyPr>
          <a:lstStyle/>
          <a:p>
            <a:pPr algn="r"/>
            <a:r>
              <a:rPr lang="pt-BR" altLang="pt-BR" sz="2800" b="1" dirty="0" smtClean="0">
                <a:cs typeface="Andalus" pitchFamily="18" charset="-78"/>
              </a:rPr>
              <a:t>DESAFIOS NA PRODUÇÃO DO CONHECIMENTO CIENTÍFICO </a:t>
            </a:r>
          </a:p>
          <a:p>
            <a:pPr algn="r"/>
            <a:r>
              <a:rPr lang="pt-BR" altLang="pt-BR" sz="2800" b="1" dirty="0" smtClean="0">
                <a:cs typeface="Andalus" pitchFamily="18" charset="-78"/>
              </a:rPr>
              <a:t>EM CIÊNCIAS DA SAÚ</a:t>
            </a:r>
            <a:r>
              <a:rPr lang="pt-BR" altLang="pt-BR" sz="2400" b="1" dirty="0" smtClean="0">
                <a:cs typeface="Andalus" pitchFamily="18" charset="-78"/>
              </a:rPr>
              <a:t>DE</a:t>
            </a:r>
            <a:endParaRPr lang="pt-BR" altLang="pt-BR" sz="2400" b="1" dirty="0">
              <a:cs typeface="Andalus" pitchFamily="18" charset="-78"/>
            </a:endParaRPr>
          </a:p>
        </p:txBody>
      </p:sp>
    </p:spTree>
    <p:extLst>
      <p:ext uri="{BB962C8B-B14F-4D97-AF65-F5344CB8AC3E}">
        <p14:creationId xmlns:p14="http://schemas.microsoft.com/office/powerpoint/2010/main" xmlns="" val="16816927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ítulo 1"/>
          <p:cNvSpPr>
            <a:spLocks noGrp="1"/>
          </p:cNvSpPr>
          <p:nvPr>
            <p:ph type="title"/>
          </p:nvPr>
        </p:nvSpPr>
        <p:spPr>
          <a:xfrm>
            <a:off x="464024" y="4143023"/>
            <a:ext cx="7809981" cy="332779"/>
          </a:xfrm>
        </p:spPr>
        <p:txBody>
          <a:bodyPr>
            <a:normAutofit fontScale="90000"/>
          </a:bodyPr>
          <a:lstStyle/>
          <a:p>
            <a:r>
              <a:rPr lang="pt-BR" sz="2000" b="1" dirty="0">
                <a:latin typeface="+mn-lt"/>
                <a:ea typeface="Tahoma" pitchFamily="34" charset="0"/>
                <a:cs typeface="Tahoma" pitchFamily="34" charset="0"/>
              </a:rPr>
              <a:t>Tamanho da base de dados </a:t>
            </a:r>
            <a:endParaRPr lang="pt-BR" sz="2000" b="1" i="1" dirty="0">
              <a:latin typeface="+mn-lt"/>
              <a:ea typeface="Tahoma" pitchFamily="34" charset="0"/>
              <a:cs typeface="Tahoma" pitchFamily="34" charset="0"/>
            </a:endParaRPr>
          </a:p>
        </p:txBody>
      </p:sp>
      <p:graphicFrame>
        <p:nvGraphicFramePr>
          <p:cNvPr id="4" name="Espaço Reservado para Conteúdo 3"/>
          <p:cNvGraphicFramePr>
            <a:graphicFrameLocks noGrp="1"/>
          </p:cNvGraphicFramePr>
          <p:nvPr>
            <p:ph sz="quarter" idx="1"/>
            <p:extLst/>
          </p:nvPr>
        </p:nvGraphicFramePr>
        <p:xfrm>
          <a:off x="344383" y="4474650"/>
          <a:ext cx="7868599" cy="1584944"/>
        </p:xfrm>
        <a:graphic>
          <a:graphicData uri="http://schemas.openxmlformats.org/drawingml/2006/table">
            <a:tbl>
              <a:tblPr firstRow="1" bandRow="1">
                <a:tableStyleId>{5C22544A-7EE6-4342-B048-85BDC9FD1C3A}</a:tableStyleId>
              </a:tblPr>
              <a:tblGrid>
                <a:gridCol w="2067243">
                  <a:extLst>
                    <a:ext uri="{9D8B030D-6E8A-4147-A177-3AD203B41FA5}">
                      <a16:colId xmlns:a16="http://schemas.microsoft.com/office/drawing/2014/main" xmlns="" val="20000"/>
                    </a:ext>
                  </a:extLst>
                </a:gridCol>
                <a:gridCol w="1450339">
                  <a:extLst>
                    <a:ext uri="{9D8B030D-6E8A-4147-A177-3AD203B41FA5}">
                      <a16:colId xmlns:a16="http://schemas.microsoft.com/office/drawing/2014/main" xmlns="" val="20001"/>
                    </a:ext>
                  </a:extLst>
                </a:gridCol>
                <a:gridCol w="1450339">
                  <a:extLst>
                    <a:ext uri="{9D8B030D-6E8A-4147-A177-3AD203B41FA5}">
                      <a16:colId xmlns:a16="http://schemas.microsoft.com/office/drawing/2014/main" xmlns="" val="20002"/>
                    </a:ext>
                  </a:extLst>
                </a:gridCol>
                <a:gridCol w="1450339">
                  <a:extLst>
                    <a:ext uri="{9D8B030D-6E8A-4147-A177-3AD203B41FA5}">
                      <a16:colId xmlns:a16="http://schemas.microsoft.com/office/drawing/2014/main" xmlns="" val="20003"/>
                    </a:ext>
                  </a:extLst>
                </a:gridCol>
                <a:gridCol w="1450339">
                  <a:extLst>
                    <a:ext uri="{9D8B030D-6E8A-4147-A177-3AD203B41FA5}">
                      <a16:colId xmlns:a16="http://schemas.microsoft.com/office/drawing/2014/main" xmlns="" val="20004"/>
                    </a:ext>
                  </a:extLst>
                </a:gridCol>
              </a:tblGrid>
              <a:tr h="303379">
                <a:tc>
                  <a:txBody>
                    <a:bodyPr/>
                    <a:lstStyle/>
                    <a:p>
                      <a:r>
                        <a:rPr lang="pt-BR" sz="2000" dirty="0"/>
                        <a:t>Bases</a:t>
                      </a:r>
                    </a:p>
                  </a:txBody>
                  <a:tcPr marL="91447" marR="91447" marT="45718" marB="45718"/>
                </a:tc>
                <a:tc>
                  <a:txBody>
                    <a:bodyPr/>
                    <a:lstStyle/>
                    <a:p>
                      <a:pPr algn="ctr"/>
                      <a:r>
                        <a:rPr lang="pt-BR" sz="2000" dirty="0"/>
                        <a:t>BA</a:t>
                      </a:r>
                    </a:p>
                  </a:txBody>
                  <a:tcPr marL="91447" marR="91447" marT="45718" marB="45718" anchor="ctr"/>
                </a:tc>
                <a:tc>
                  <a:txBody>
                    <a:bodyPr/>
                    <a:lstStyle/>
                    <a:p>
                      <a:pPr algn="ctr"/>
                      <a:r>
                        <a:rPr lang="pt-BR" sz="2000" dirty="0"/>
                        <a:t>SC</a:t>
                      </a:r>
                    </a:p>
                  </a:txBody>
                  <a:tcPr marL="91447" marR="91447" marT="45718" marB="45718" anchor="ctr"/>
                </a:tc>
                <a:tc>
                  <a:txBody>
                    <a:bodyPr/>
                    <a:lstStyle/>
                    <a:p>
                      <a:pPr algn="ctr"/>
                      <a:r>
                        <a:rPr lang="pt-BR" sz="2000" dirty="0"/>
                        <a:t>SE</a:t>
                      </a:r>
                    </a:p>
                  </a:txBody>
                  <a:tcPr marL="91447" marR="91447" marT="45718" marB="45718" anchor="ctr"/>
                </a:tc>
                <a:tc>
                  <a:txBody>
                    <a:bodyPr/>
                    <a:lstStyle/>
                    <a:p>
                      <a:pPr algn="ctr"/>
                      <a:r>
                        <a:rPr lang="pt-BR" sz="2000" dirty="0"/>
                        <a:t>RO</a:t>
                      </a:r>
                    </a:p>
                  </a:txBody>
                  <a:tcPr marL="91447" marR="91447" marT="45718" marB="45718" anchor="ctr"/>
                </a:tc>
                <a:extLst>
                  <a:ext uri="{0D108BD9-81ED-4DB2-BD59-A6C34878D82A}">
                    <a16:rowId xmlns:a16="http://schemas.microsoft.com/office/drawing/2014/main" xmlns="" val="10000"/>
                  </a:ext>
                </a:extLst>
              </a:tr>
              <a:tr h="303379">
                <a:tc>
                  <a:txBody>
                    <a:bodyPr/>
                    <a:lstStyle/>
                    <a:p>
                      <a:r>
                        <a:rPr lang="pt-BR" sz="2000" b="1" dirty="0"/>
                        <a:t>CadÚnico</a:t>
                      </a:r>
                    </a:p>
                  </a:txBody>
                  <a:tcPr marL="91447" marR="91447" marT="45718" marB="45718"/>
                </a:tc>
                <a:tc>
                  <a:txBody>
                    <a:bodyPr/>
                    <a:lstStyle/>
                    <a:p>
                      <a:pPr algn="ctr"/>
                      <a:r>
                        <a:rPr kumimoji="0" lang="pt-BR" sz="2000" kern="1200" dirty="0">
                          <a:solidFill>
                            <a:schemeClr val="dk1"/>
                          </a:solidFill>
                          <a:effectLst/>
                          <a:latin typeface="+mn-lt"/>
                          <a:ea typeface="+mn-ea"/>
                          <a:cs typeface="+mn-cs"/>
                        </a:rPr>
                        <a:t>12.036.010</a:t>
                      </a:r>
                      <a:endParaRPr lang="pt-BR" sz="2000" dirty="0"/>
                    </a:p>
                  </a:txBody>
                  <a:tcPr marL="91447" marR="91447" marT="45718" marB="45718"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2000" b="0" i="0" u="none" strike="noStrike" kern="1200" dirty="0">
                          <a:solidFill>
                            <a:srgbClr val="000000"/>
                          </a:solidFill>
                          <a:latin typeface="+mn-lt"/>
                          <a:ea typeface="+mn-ea"/>
                          <a:cs typeface="+mn-cs"/>
                        </a:rPr>
                        <a:t>1.988.599</a:t>
                      </a:r>
                    </a:p>
                  </a:txBody>
                  <a:tcPr marL="91447" marR="91447" marT="45718" marB="45718"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2000" b="0" i="0" u="none" strike="noStrike" kern="1200" dirty="0">
                          <a:solidFill>
                            <a:srgbClr val="000000"/>
                          </a:solidFill>
                          <a:latin typeface="+mn-lt"/>
                          <a:ea typeface="+mn-ea"/>
                          <a:cs typeface="+mn-cs"/>
                        </a:rPr>
                        <a:t>1.447.512</a:t>
                      </a:r>
                    </a:p>
                  </a:txBody>
                  <a:tcPr marL="91447" marR="91447" marT="45718" marB="45718"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2000" b="0" i="0" u="none" strike="noStrike" kern="1200" dirty="0">
                          <a:solidFill>
                            <a:srgbClr val="000000"/>
                          </a:solidFill>
                          <a:latin typeface="+mn-lt"/>
                          <a:ea typeface="+mn-ea"/>
                          <a:cs typeface="+mn-cs"/>
                        </a:rPr>
                        <a:t>932.909</a:t>
                      </a:r>
                    </a:p>
                  </a:txBody>
                  <a:tcPr marL="91447" marR="91447" marT="45718" marB="45718" anchor="ctr"/>
                </a:tc>
                <a:extLst>
                  <a:ext uri="{0D108BD9-81ED-4DB2-BD59-A6C34878D82A}">
                    <a16:rowId xmlns:a16="http://schemas.microsoft.com/office/drawing/2014/main" xmlns="" val="10001"/>
                  </a:ext>
                </a:extLst>
              </a:tr>
              <a:tr h="385141">
                <a:tc>
                  <a:txBody>
                    <a:bodyPr/>
                    <a:lstStyle/>
                    <a:p>
                      <a:r>
                        <a:rPr lang="pt-BR" sz="2000" b="1" dirty="0"/>
                        <a:t>SIM (1 a 4 anos)</a:t>
                      </a:r>
                    </a:p>
                  </a:txBody>
                  <a:tcPr marL="91447" marR="91447" marT="45718" marB="45718"/>
                </a:tc>
                <a:tc>
                  <a:txBody>
                    <a:bodyPr/>
                    <a:lstStyle/>
                    <a:p>
                      <a:pPr algn="ctr"/>
                      <a:r>
                        <a:rPr kumimoji="0" lang="pt-BR" sz="2000" kern="1200" dirty="0">
                          <a:solidFill>
                            <a:schemeClr val="dk1"/>
                          </a:solidFill>
                          <a:effectLst/>
                          <a:latin typeface="+mn-lt"/>
                          <a:ea typeface="+mn-ea"/>
                          <a:cs typeface="+mn-cs"/>
                        </a:rPr>
                        <a:t>507</a:t>
                      </a:r>
                      <a:endParaRPr lang="pt-BR" sz="2000" dirty="0"/>
                    </a:p>
                  </a:txBody>
                  <a:tcPr marL="91447" marR="91447" marT="45718" marB="45718" anchor="ctr"/>
                </a:tc>
                <a:tc>
                  <a:txBody>
                    <a:bodyPr/>
                    <a:lstStyle/>
                    <a:p>
                      <a:pPr algn="ctr"/>
                      <a:r>
                        <a:rPr kumimoji="0" lang="pt-BR" sz="2000" kern="1200" dirty="0">
                          <a:solidFill>
                            <a:schemeClr val="dk1"/>
                          </a:solidFill>
                          <a:effectLst/>
                          <a:latin typeface="+mn-lt"/>
                          <a:ea typeface="+mn-ea"/>
                          <a:cs typeface="+mn-cs"/>
                        </a:rPr>
                        <a:t>132</a:t>
                      </a:r>
                      <a:endParaRPr lang="pt-BR" sz="2000" dirty="0"/>
                    </a:p>
                  </a:txBody>
                  <a:tcPr marL="91447" marR="91447" marT="45718" marB="45718" anchor="ctr"/>
                </a:tc>
                <a:tc>
                  <a:txBody>
                    <a:bodyPr/>
                    <a:lstStyle/>
                    <a:p>
                      <a:pPr algn="ctr"/>
                      <a:r>
                        <a:rPr kumimoji="0" lang="pt-BR" sz="2000" kern="1200" dirty="0">
                          <a:solidFill>
                            <a:schemeClr val="dk1"/>
                          </a:solidFill>
                          <a:effectLst/>
                          <a:latin typeface="+mn-lt"/>
                          <a:ea typeface="+mn-ea"/>
                          <a:cs typeface="+mn-cs"/>
                        </a:rPr>
                        <a:t>91</a:t>
                      </a:r>
                      <a:endParaRPr lang="pt-BR" sz="2000" dirty="0"/>
                    </a:p>
                  </a:txBody>
                  <a:tcPr marL="8037" marR="8037" marT="6595" marB="0" anchor="ctr"/>
                </a:tc>
                <a:tc>
                  <a:txBody>
                    <a:bodyPr/>
                    <a:lstStyle/>
                    <a:p>
                      <a:pPr algn="ctr"/>
                      <a:r>
                        <a:rPr kumimoji="0" lang="pt-BR" sz="2000" kern="1200" dirty="0">
                          <a:solidFill>
                            <a:schemeClr val="dk1"/>
                          </a:solidFill>
                          <a:effectLst/>
                          <a:latin typeface="+mn-lt"/>
                          <a:ea typeface="+mn-ea"/>
                          <a:cs typeface="+mn-cs"/>
                        </a:rPr>
                        <a:t>75</a:t>
                      </a:r>
                      <a:endParaRPr lang="pt-BR" sz="2000" dirty="0"/>
                    </a:p>
                  </a:txBody>
                  <a:tcPr marL="8037" marR="8037" marT="6595" marB="0" anchor="ctr"/>
                </a:tc>
                <a:extLst>
                  <a:ext uri="{0D108BD9-81ED-4DB2-BD59-A6C34878D82A}">
                    <a16:rowId xmlns:a16="http://schemas.microsoft.com/office/drawing/2014/main" xmlns="" val="10002"/>
                  </a:ext>
                </a:extLst>
              </a:tr>
              <a:tr h="303379">
                <a:tc>
                  <a:txBody>
                    <a:bodyPr/>
                    <a:lstStyle/>
                    <a:p>
                      <a:r>
                        <a:rPr lang="pt-BR" sz="2000" b="1" dirty="0"/>
                        <a:t>SINAN (TB)</a:t>
                      </a:r>
                    </a:p>
                  </a:txBody>
                  <a:tcPr marL="91447" marR="91447" marT="45718" marB="45718"/>
                </a:tc>
                <a:tc>
                  <a:txBody>
                    <a:bodyPr/>
                    <a:lstStyle/>
                    <a:p>
                      <a:pPr algn="ctr"/>
                      <a:r>
                        <a:rPr kumimoji="0" lang="pt-BR" sz="2000" kern="1200" dirty="0">
                          <a:solidFill>
                            <a:schemeClr val="dk1"/>
                          </a:solidFill>
                          <a:effectLst/>
                          <a:latin typeface="+mn-lt"/>
                          <a:ea typeface="+mn-ea"/>
                          <a:cs typeface="+mn-cs"/>
                        </a:rPr>
                        <a:t>5941</a:t>
                      </a:r>
                      <a:endParaRPr lang="pt-BR" sz="2000" dirty="0"/>
                    </a:p>
                  </a:txBody>
                  <a:tcPr marL="91447" marR="91447" marT="45718" marB="45718"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2000" b="0" i="0" u="none" strike="noStrike" kern="1200" dirty="0">
                          <a:solidFill>
                            <a:srgbClr val="000000"/>
                          </a:solidFill>
                          <a:latin typeface="+mn-lt"/>
                          <a:ea typeface="+mn-ea"/>
                          <a:cs typeface="+mn-cs"/>
                        </a:rPr>
                        <a:t>2093</a:t>
                      </a:r>
                    </a:p>
                  </a:txBody>
                  <a:tcPr marL="91447" marR="91447" marT="45718" marB="45718" anchor="ctr"/>
                </a:tc>
                <a:tc>
                  <a:txBody>
                    <a:bodyPr/>
                    <a:lstStyle/>
                    <a:p>
                      <a:pPr algn="ctr"/>
                      <a:r>
                        <a:rPr kumimoji="0" lang="pt-BR" sz="2000" kern="1200" dirty="0">
                          <a:solidFill>
                            <a:schemeClr val="dk1"/>
                          </a:solidFill>
                          <a:effectLst/>
                          <a:latin typeface="+mn-lt"/>
                          <a:ea typeface="+mn-ea"/>
                          <a:cs typeface="+mn-cs"/>
                        </a:rPr>
                        <a:t>624</a:t>
                      </a:r>
                      <a:endParaRPr lang="pt-BR" sz="2000" dirty="0"/>
                    </a:p>
                  </a:txBody>
                  <a:tcPr marL="91447" marR="91447" marT="45718" marB="45718" anchor="ctr"/>
                </a:tc>
                <a:tc>
                  <a:txBody>
                    <a:bodyPr/>
                    <a:lstStyle/>
                    <a:p>
                      <a:pPr algn="ctr"/>
                      <a:r>
                        <a:rPr kumimoji="0" lang="pt-BR" sz="2000" kern="1200" dirty="0">
                          <a:solidFill>
                            <a:schemeClr val="dk1"/>
                          </a:solidFill>
                          <a:effectLst/>
                          <a:latin typeface="+mn-lt"/>
                          <a:ea typeface="+mn-ea"/>
                          <a:cs typeface="+mn-cs"/>
                        </a:rPr>
                        <a:t>627</a:t>
                      </a:r>
                      <a:endParaRPr lang="pt-BR" sz="2000" dirty="0"/>
                    </a:p>
                  </a:txBody>
                  <a:tcPr marL="91447" marR="91447" marT="45718" marB="45718" anchor="ctr"/>
                </a:tc>
                <a:extLst>
                  <a:ext uri="{0D108BD9-81ED-4DB2-BD59-A6C34878D82A}">
                    <a16:rowId xmlns:a16="http://schemas.microsoft.com/office/drawing/2014/main" xmlns="" val="10003"/>
                  </a:ext>
                </a:extLst>
              </a:tr>
            </a:tbl>
          </a:graphicData>
        </a:graphic>
      </p:graphicFrame>
      <p:pic>
        <p:nvPicPr>
          <p:cNvPr id="5" name="Picture 3"/>
          <p:cNvPicPr>
            <a:picLocks noChangeAspect="1" noChangeArrowheads="1"/>
          </p:cNvPicPr>
          <p:nvPr/>
        </p:nvPicPr>
        <p:blipFill>
          <a:blip r:embed="rId2" cstate="print"/>
          <a:srcRect/>
          <a:stretch>
            <a:fillRect/>
          </a:stretch>
        </p:blipFill>
        <p:spPr bwMode="auto">
          <a:xfrm>
            <a:off x="0" y="584775"/>
            <a:ext cx="4923368" cy="3604664"/>
          </a:xfrm>
          <a:prstGeom prst="rect">
            <a:avLst/>
          </a:prstGeom>
          <a:noFill/>
          <a:ln w="9525">
            <a:noFill/>
            <a:miter lim="800000"/>
            <a:headEnd/>
            <a:tailEnd/>
          </a:ln>
          <a:effectLst/>
        </p:spPr>
      </p:pic>
      <p:pic>
        <p:nvPicPr>
          <p:cNvPr id="7" name="Imagem 6"/>
          <p:cNvPicPr/>
          <p:nvPr/>
        </p:nvPicPr>
        <p:blipFill>
          <a:blip r:embed="rId3" cstate="print"/>
          <a:srcRect/>
          <a:stretch>
            <a:fillRect/>
          </a:stretch>
        </p:blipFill>
        <p:spPr bwMode="auto">
          <a:xfrm>
            <a:off x="4923368" y="595687"/>
            <a:ext cx="4265887" cy="3536424"/>
          </a:xfrm>
          <a:prstGeom prst="rect">
            <a:avLst/>
          </a:prstGeom>
          <a:noFill/>
          <a:ln w="9525">
            <a:noFill/>
            <a:miter lim="800000"/>
            <a:headEnd/>
            <a:tailEnd/>
          </a:ln>
        </p:spPr>
      </p:pic>
      <p:sp>
        <p:nvSpPr>
          <p:cNvPr id="8" name="CaixaDeTexto 7"/>
          <p:cNvSpPr txBox="1"/>
          <p:nvPr/>
        </p:nvSpPr>
        <p:spPr>
          <a:xfrm>
            <a:off x="6142763" y="0"/>
            <a:ext cx="1535613" cy="584775"/>
          </a:xfrm>
          <a:prstGeom prst="rect">
            <a:avLst/>
          </a:prstGeom>
          <a:noFill/>
        </p:spPr>
        <p:txBody>
          <a:bodyPr wrap="none" rtlCol="0">
            <a:spAutoFit/>
          </a:bodyPr>
          <a:lstStyle/>
          <a:p>
            <a:r>
              <a:rPr lang="pt-BR" sz="3200" b="1" dirty="0"/>
              <a:t>SIM RO</a:t>
            </a:r>
          </a:p>
        </p:txBody>
      </p:sp>
      <p:sp>
        <p:nvSpPr>
          <p:cNvPr id="9" name="CaixaDeTexto 8"/>
          <p:cNvSpPr txBox="1"/>
          <p:nvPr/>
        </p:nvSpPr>
        <p:spPr>
          <a:xfrm>
            <a:off x="1658850" y="10912"/>
            <a:ext cx="1515158" cy="584775"/>
          </a:xfrm>
          <a:prstGeom prst="rect">
            <a:avLst/>
          </a:prstGeom>
          <a:noFill/>
        </p:spPr>
        <p:txBody>
          <a:bodyPr wrap="none" rtlCol="0">
            <a:spAutoFit/>
          </a:bodyPr>
          <a:lstStyle/>
          <a:p>
            <a:r>
              <a:rPr lang="pt-BR" sz="3200" b="1" dirty="0"/>
              <a:t>SIM BA</a:t>
            </a:r>
          </a:p>
        </p:txBody>
      </p:sp>
      <p:sp>
        <p:nvSpPr>
          <p:cNvPr id="10" name="CaixaDeTexto 5"/>
          <p:cNvSpPr txBox="1">
            <a:spLocks noChangeArrowheads="1"/>
          </p:cNvSpPr>
          <p:nvPr/>
        </p:nvSpPr>
        <p:spPr bwMode="auto">
          <a:xfrm>
            <a:off x="344383" y="6209093"/>
            <a:ext cx="8137525" cy="369332"/>
          </a:xfrm>
          <a:prstGeom prst="rect">
            <a:avLst/>
          </a:prstGeom>
          <a:noFill/>
          <a:ln>
            <a:noFill/>
          </a:ln>
          <a:extLst/>
        </p:spPr>
        <p:txBody>
          <a:bodyPr>
            <a:spAutoFit/>
          </a:bodyPr>
          <a:lstStyle>
            <a:lvl1pPr>
              <a:spcBef>
                <a:spcPts val="300"/>
              </a:spcBef>
              <a:buClr>
                <a:srgbClr val="A04DA3"/>
              </a:buClr>
              <a:buFont typeface="Georgia" panose="02040502050405020303" pitchFamily="18" charset="0"/>
              <a:buChar char="•"/>
              <a:defRPr sz="2800">
                <a:solidFill>
                  <a:schemeClr val="tx1"/>
                </a:solidFill>
                <a:latin typeface="Georgia" panose="02040502050405020303" pitchFamily="18" charset="0"/>
              </a:defRPr>
            </a:lvl1pPr>
            <a:lvl2pPr marL="742950" indent="-285750">
              <a:spcBef>
                <a:spcPts val="300"/>
              </a:spcBef>
              <a:buClr>
                <a:schemeClr val="accent2"/>
              </a:buClr>
              <a:buFont typeface="Georgia" panose="02040502050405020303" pitchFamily="18" charset="0"/>
              <a:buChar char="▫"/>
              <a:defRPr sz="2600">
                <a:solidFill>
                  <a:schemeClr val="accent2"/>
                </a:solidFill>
                <a:latin typeface="Georgia" panose="02040502050405020303" pitchFamily="18" charset="0"/>
              </a:defRPr>
            </a:lvl2pPr>
            <a:lvl3pPr marL="1143000" indent="-228600">
              <a:spcBef>
                <a:spcPts val="300"/>
              </a:spcBef>
              <a:buClr>
                <a:schemeClr val="accent1"/>
              </a:buClr>
              <a:buFont typeface="Wingdings 2" panose="05020102010507070707" pitchFamily="18" charset="2"/>
              <a:buChar char=""/>
              <a:defRPr sz="2400">
                <a:solidFill>
                  <a:schemeClr val="accent1"/>
                </a:solidFill>
                <a:latin typeface="Georgia" panose="02040502050405020303" pitchFamily="18" charset="0"/>
              </a:defRPr>
            </a:lvl3pPr>
            <a:lvl4pPr marL="1600200" indent="-228600">
              <a:spcBef>
                <a:spcPts val="300"/>
              </a:spcBef>
              <a:buClr>
                <a:schemeClr val="accent1"/>
              </a:buClr>
              <a:buFont typeface="Wingdings 2" panose="05020102010507070707" pitchFamily="18" charset="2"/>
              <a:buChar char=""/>
              <a:defRPr sz="2200">
                <a:solidFill>
                  <a:schemeClr val="accent1"/>
                </a:solidFill>
                <a:latin typeface="Georgia" panose="02040502050405020303" pitchFamily="18" charset="0"/>
              </a:defRPr>
            </a:lvl4pPr>
            <a:lvl5pPr marL="2057400" indent="-228600">
              <a:spcBef>
                <a:spcPts val="300"/>
              </a:spcBef>
              <a:buClr>
                <a:srgbClr val="A04DA3"/>
              </a:buClr>
              <a:buFont typeface="Georgia" panose="02040502050405020303" pitchFamily="18" charset="0"/>
              <a:buChar char="▫"/>
              <a:defRPr sz="2000">
                <a:solidFill>
                  <a:srgbClr val="A04DA3"/>
                </a:solidFill>
                <a:latin typeface="Georgia" panose="02040502050405020303" pitchFamily="18" charset="0"/>
              </a:defRPr>
            </a:lvl5pPr>
            <a:lvl6pPr marL="25146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6pPr>
            <a:lvl7pPr marL="29718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7pPr>
            <a:lvl8pPr marL="34290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8pPr>
            <a:lvl9pPr marL="38862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9pPr>
          </a:lstStyle>
          <a:p>
            <a:pPr eaLnBrk="1" hangingPunct="1">
              <a:spcBef>
                <a:spcPct val="0"/>
              </a:spcBef>
              <a:buClrTx/>
              <a:buFontTx/>
              <a:buNone/>
            </a:pPr>
            <a:r>
              <a:rPr lang="pt-BR" sz="1800" dirty="0">
                <a:latin typeface="Arial" panose="020B0604020202020204" pitchFamily="34" charset="0"/>
              </a:rPr>
              <a:t>Apenas os que estão acima do ponto de corte segundo </a:t>
            </a:r>
            <a:r>
              <a:rPr lang="pt-BR" sz="1800" dirty="0" err="1">
                <a:latin typeface="Arial" panose="020B0604020202020204" pitchFamily="34" charset="0"/>
              </a:rPr>
              <a:t>Dice</a:t>
            </a:r>
            <a:endParaRPr lang="en-US" sz="1800" dirty="0">
              <a:latin typeface="Arial" panose="020B0604020202020204" pitchFamily="34" charset="0"/>
            </a:endParaRPr>
          </a:p>
        </p:txBody>
      </p:sp>
    </p:spTree>
    <p:extLst>
      <p:ext uri="{BB962C8B-B14F-4D97-AF65-F5344CB8AC3E}">
        <p14:creationId xmlns:p14="http://schemas.microsoft.com/office/powerpoint/2010/main" xmlns="" val="2166769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pSp>
        <p:nvGrpSpPr>
          <p:cNvPr id="8" name="Grupo 7"/>
          <p:cNvGrpSpPr/>
          <p:nvPr/>
        </p:nvGrpSpPr>
        <p:grpSpPr>
          <a:xfrm>
            <a:off x="703385" y="1591409"/>
            <a:ext cx="6884377" cy="4547982"/>
            <a:chOff x="703385" y="1635369"/>
            <a:chExt cx="6884377" cy="4547982"/>
          </a:xfrm>
          <a:solidFill>
            <a:schemeClr val="accent4">
              <a:lumMod val="20000"/>
              <a:lumOff val="80000"/>
            </a:schemeClr>
          </a:solidFill>
        </p:grpSpPr>
        <p:pic>
          <p:nvPicPr>
            <p:cNvPr id="1027" name="Picture 3"/>
            <p:cNvPicPr>
              <a:picLocks noChangeAspect="1" noChangeArrowheads="1"/>
            </p:cNvPicPr>
            <p:nvPr/>
          </p:nvPicPr>
          <p:blipFill>
            <a:blip r:embed="rId3"/>
            <a:srcRect l="18668" t="27947" r="25998" b="4567"/>
            <a:stretch>
              <a:fillRect/>
            </a:stretch>
          </p:blipFill>
          <p:spPr bwMode="auto">
            <a:xfrm>
              <a:off x="703385" y="1635369"/>
              <a:ext cx="6884377" cy="4547982"/>
            </a:xfrm>
            <a:prstGeom prst="rect">
              <a:avLst/>
            </a:prstGeom>
            <a:grpFill/>
            <a:ln w="9525">
              <a:noFill/>
              <a:miter lim="800000"/>
              <a:headEnd/>
              <a:tailEnd/>
            </a:ln>
            <a:effectLst/>
          </p:spPr>
        </p:pic>
        <p:sp>
          <p:nvSpPr>
            <p:cNvPr id="4" name="CaixaDeTexto 3"/>
            <p:cNvSpPr txBox="1"/>
            <p:nvPr/>
          </p:nvSpPr>
          <p:spPr>
            <a:xfrm>
              <a:off x="1881554" y="4413741"/>
              <a:ext cx="896815" cy="338554"/>
            </a:xfrm>
            <a:prstGeom prst="rect">
              <a:avLst/>
            </a:prstGeom>
            <a:grpFill/>
          </p:spPr>
          <p:txBody>
            <a:bodyPr wrap="square" rtlCol="0">
              <a:spAutoFit/>
            </a:bodyPr>
            <a:lstStyle/>
            <a:p>
              <a:r>
                <a:rPr lang="pt-BR" sz="1600" dirty="0" smtClean="0"/>
                <a:t>114 mi</a:t>
              </a:r>
              <a:endParaRPr lang="pt-BR" sz="1600" dirty="0"/>
            </a:p>
          </p:txBody>
        </p:sp>
        <p:sp>
          <p:nvSpPr>
            <p:cNvPr id="7" name="CaixaDeTexto 6"/>
            <p:cNvSpPr txBox="1"/>
            <p:nvPr/>
          </p:nvSpPr>
          <p:spPr>
            <a:xfrm>
              <a:off x="1890346" y="4849007"/>
              <a:ext cx="896815" cy="338554"/>
            </a:xfrm>
            <a:prstGeom prst="rect">
              <a:avLst/>
            </a:prstGeom>
            <a:grpFill/>
          </p:spPr>
          <p:txBody>
            <a:bodyPr wrap="square" rtlCol="0">
              <a:spAutoFit/>
            </a:bodyPr>
            <a:lstStyle/>
            <a:p>
              <a:r>
                <a:rPr lang="pt-BR" sz="1600" dirty="0" smtClean="0"/>
                <a:t>114 mi</a:t>
              </a:r>
              <a:endParaRPr lang="pt-BR" sz="1600" dirty="0"/>
            </a:p>
          </p:txBody>
        </p:sp>
      </p:grpSp>
      <p:sp>
        <p:nvSpPr>
          <p:cNvPr id="9" name="CaixaDeTexto 8"/>
          <p:cNvSpPr txBox="1"/>
          <p:nvPr/>
        </p:nvSpPr>
        <p:spPr>
          <a:xfrm>
            <a:off x="4360985" y="254977"/>
            <a:ext cx="4492869" cy="584775"/>
          </a:xfrm>
          <a:prstGeom prst="rect">
            <a:avLst/>
          </a:prstGeom>
          <a:noFill/>
        </p:spPr>
        <p:txBody>
          <a:bodyPr wrap="square" rtlCol="0">
            <a:spAutoFit/>
          </a:bodyPr>
          <a:lstStyle/>
          <a:p>
            <a:pPr algn="r"/>
            <a:r>
              <a:rPr lang="pt-BR" sz="3200" dirty="0" smtClean="0"/>
              <a:t>INDEXAÇÃO</a:t>
            </a:r>
            <a:endParaRPr lang="pt-BR" sz="3200" dirty="0"/>
          </a:p>
        </p:txBody>
      </p:sp>
    </p:spTree>
    <p:extLst>
      <p:ext uri="{BB962C8B-B14F-4D97-AF65-F5344CB8AC3E}">
        <p14:creationId xmlns:p14="http://schemas.microsoft.com/office/powerpoint/2010/main" xmlns="" val="29512703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2050" name="Picture 2"/>
          <p:cNvPicPr>
            <a:picLocks noChangeAspect="1" noChangeArrowheads="1"/>
          </p:cNvPicPr>
          <p:nvPr/>
        </p:nvPicPr>
        <p:blipFill>
          <a:blip r:embed="rId3"/>
          <a:srcRect l="11719" t="12981" r="25000"/>
          <a:stretch>
            <a:fillRect/>
          </a:stretch>
        </p:blipFill>
        <p:spPr bwMode="auto">
          <a:xfrm>
            <a:off x="857224" y="1214422"/>
            <a:ext cx="7286676" cy="5427495"/>
          </a:xfrm>
          <a:prstGeom prst="rect">
            <a:avLst/>
          </a:prstGeom>
          <a:noFill/>
          <a:ln w="9525">
            <a:noFill/>
            <a:miter lim="800000"/>
            <a:headEnd/>
            <a:tailEnd/>
          </a:ln>
          <a:effectLst/>
        </p:spPr>
      </p:pic>
      <p:sp>
        <p:nvSpPr>
          <p:cNvPr id="4" name="Retângulo 3">
            <a:extLst>
              <a:ext uri="{FF2B5EF4-FFF2-40B4-BE49-F238E27FC236}">
                <a16:creationId xmlns:a16="http://schemas.microsoft.com/office/drawing/2014/main" xmlns="" id="{250C1B14-7B3F-45DA-87EB-86199800B3DE}"/>
              </a:ext>
            </a:extLst>
          </p:cNvPr>
          <p:cNvSpPr/>
          <p:nvPr/>
        </p:nvSpPr>
        <p:spPr>
          <a:xfrm>
            <a:off x="3920836" y="56990"/>
            <a:ext cx="5157518" cy="584775"/>
          </a:xfrm>
          <a:prstGeom prst="rect">
            <a:avLst/>
          </a:prstGeom>
        </p:spPr>
        <p:txBody>
          <a:bodyPr wrap="square">
            <a:spAutoFit/>
          </a:bodyPr>
          <a:lstStyle/>
          <a:p>
            <a:pPr algn="r"/>
            <a:r>
              <a:rPr lang="en-GB" sz="3200" b="1" dirty="0" smtClean="0"/>
              <a:t>EXTRACAO DE DADOS</a:t>
            </a:r>
            <a:endParaRPr lang="en-GB" sz="3200" b="1" dirty="0"/>
          </a:p>
        </p:txBody>
      </p:sp>
    </p:spTree>
    <p:extLst>
      <p:ext uri="{BB962C8B-B14F-4D97-AF65-F5344CB8AC3E}">
        <p14:creationId xmlns:p14="http://schemas.microsoft.com/office/powerpoint/2010/main" xmlns="" val="36375059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13641"/>
            <a:ext cx="9144000" cy="6858000"/>
          </a:xfrm>
          <a:prstGeom prst="rect">
            <a:avLst/>
          </a:prstGeom>
        </p:spPr>
      </p:pic>
      <p:sp>
        <p:nvSpPr>
          <p:cNvPr id="5" name="CaixaDeTexto 4"/>
          <p:cNvSpPr txBox="1"/>
          <p:nvPr/>
        </p:nvSpPr>
        <p:spPr>
          <a:xfrm>
            <a:off x="1916723" y="48872"/>
            <a:ext cx="7031334" cy="1077218"/>
          </a:xfrm>
          <a:prstGeom prst="rect">
            <a:avLst/>
          </a:prstGeom>
          <a:noFill/>
        </p:spPr>
        <p:txBody>
          <a:bodyPr wrap="square" rtlCol="0">
            <a:spAutoFit/>
          </a:bodyPr>
          <a:lstStyle/>
          <a:p>
            <a:pPr algn="r"/>
            <a:r>
              <a:rPr lang="pt-BR" sz="3200" dirty="0" smtClean="0"/>
              <a:t>ABORDAGEM PARA DISPONIBILIZAR DADOS: ANONIMIZAÇÃO</a:t>
            </a:r>
            <a:endParaRPr lang="pt-BR" sz="3200" dirty="0"/>
          </a:p>
        </p:txBody>
      </p:sp>
      <p:pic>
        <p:nvPicPr>
          <p:cNvPr id="8" name="Picture 2"/>
          <p:cNvPicPr>
            <a:picLocks noChangeAspect="1" noChangeArrowheads="1"/>
          </p:cNvPicPr>
          <p:nvPr/>
        </p:nvPicPr>
        <p:blipFill>
          <a:blip r:embed="rId4"/>
          <a:srcRect l="39888" t="51924" r="40507" b="15624"/>
          <a:stretch>
            <a:fillRect/>
          </a:stretch>
        </p:blipFill>
        <p:spPr bwMode="auto">
          <a:xfrm>
            <a:off x="4220294" y="2259591"/>
            <a:ext cx="4668716" cy="4185955"/>
          </a:xfrm>
          <a:prstGeom prst="rect">
            <a:avLst/>
          </a:prstGeom>
          <a:noFill/>
          <a:ln w="9525">
            <a:noFill/>
            <a:miter lim="800000"/>
            <a:headEnd/>
            <a:tailEnd/>
          </a:ln>
          <a:effectLst/>
        </p:spPr>
      </p:pic>
      <p:sp>
        <p:nvSpPr>
          <p:cNvPr id="9" name="Retângulo 8"/>
          <p:cNvSpPr/>
          <p:nvPr/>
        </p:nvSpPr>
        <p:spPr>
          <a:xfrm>
            <a:off x="307732" y="2004623"/>
            <a:ext cx="3719146" cy="4708981"/>
          </a:xfrm>
          <a:prstGeom prst="rect">
            <a:avLst/>
          </a:prstGeom>
          <a:solidFill>
            <a:schemeClr val="accent4">
              <a:lumMod val="40000"/>
              <a:lumOff val="60000"/>
            </a:schemeClr>
          </a:solidFill>
        </p:spPr>
        <p:txBody>
          <a:bodyPr wrap="square">
            <a:spAutoFit/>
          </a:bodyPr>
          <a:lstStyle/>
          <a:p>
            <a:pPr algn="just">
              <a:buFont typeface="Arial" pitchFamily="34" charset="0"/>
              <a:buChar char="•"/>
            </a:pPr>
            <a:r>
              <a:rPr lang="pt-BR" sz="2000" dirty="0" smtClean="0"/>
              <a:t>Tratar os dados a fim de que informações sensíveis não sejam  descobertas </a:t>
            </a:r>
            <a:r>
              <a:rPr lang="pt-BR" sz="2000" dirty="0" smtClean="0"/>
              <a:t>a partir de uma </a:t>
            </a:r>
            <a:r>
              <a:rPr lang="pt-BR" sz="2000" dirty="0" smtClean="0"/>
              <a:t>publicação (</a:t>
            </a:r>
            <a:r>
              <a:rPr lang="pt-BR" sz="2000" dirty="0" smtClean="0"/>
              <a:t>técnicas de preservação de privacidade </a:t>
            </a:r>
            <a:r>
              <a:rPr lang="pt-BR" sz="2000" dirty="0" smtClean="0"/>
              <a:t>)</a:t>
            </a:r>
          </a:p>
          <a:p>
            <a:pPr algn="just"/>
            <a:endParaRPr lang="pt-BR" sz="2000" dirty="0" smtClean="0"/>
          </a:p>
          <a:p>
            <a:pPr algn="just">
              <a:buFont typeface="Arial" pitchFamily="34" charset="0"/>
              <a:buChar char="•"/>
            </a:pPr>
            <a:r>
              <a:rPr lang="pt-BR" sz="2000" dirty="0" smtClean="0"/>
              <a:t>Garantir a utilidade dos dados para que </a:t>
            </a:r>
            <a:r>
              <a:rPr lang="pt-BR" sz="2000" dirty="0" smtClean="0"/>
              <a:t>eventuais análises possam ser efetuadas com qualidade. </a:t>
            </a:r>
            <a:endParaRPr lang="pt-BR" sz="2000" dirty="0" smtClean="0"/>
          </a:p>
          <a:p>
            <a:pPr algn="just"/>
            <a:endParaRPr lang="pt-BR" sz="2000" dirty="0" smtClean="0"/>
          </a:p>
          <a:p>
            <a:pPr algn="just">
              <a:buFont typeface="Arial" pitchFamily="34" charset="0"/>
              <a:buChar char="•"/>
            </a:pPr>
            <a:r>
              <a:rPr lang="pt-BR" sz="2000" dirty="0" smtClean="0"/>
              <a:t>Buscar </a:t>
            </a:r>
            <a:r>
              <a:rPr lang="pt-BR" sz="2000" dirty="0" smtClean="0"/>
              <a:t>uma solução que preserve ao máximo a utilidade das informações </a:t>
            </a:r>
            <a:r>
              <a:rPr lang="pt-BR" sz="2000" dirty="0" smtClean="0"/>
              <a:t>a serem disponibilizadas</a:t>
            </a:r>
            <a:endParaRPr lang="pt-BR" sz="2000" dirty="0" smtClean="0"/>
          </a:p>
        </p:txBody>
      </p:sp>
      <p:sp>
        <p:nvSpPr>
          <p:cNvPr id="10" name="Retângulo 9"/>
          <p:cNvSpPr/>
          <p:nvPr/>
        </p:nvSpPr>
        <p:spPr>
          <a:xfrm>
            <a:off x="307732" y="1108506"/>
            <a:ext cx="8581278" cy="707886"/>
          </a:xfrm>
          <a:prstGeom prst="rect">
            <a:avLst/>
          </a:prstGeom>
          <a:solidFill>
            <a:srgbClr val="FFC000"/>
          </a:solidFill>
        </p:spPr>
        <p:txBody>
          <a:bodyPr wrap="square">
            <a:spAutoFit/>
          </a:bodyPr>
          <a:lstStyle/>
          <a:p>
            <a:pPr algn="just"/>
            <a:r>
              <a:rPr lang="pt-BR" sz="2000" dirty="0" smtClean="0"/>
              <a:t>Não </a:t>
            </a:r>
            <a:r>
              <a:rPr lang="pt-BR" sz="2000" dirty="0" smtClean="0"/>
              <a:t>é tarefa </a:t>
            </a:r>
            <a:r>
              <a:rPr lang="pt-BR" sz="2000" dirty="0" smtClean="0"/>
              <a:t>trivial disponibilizar dados úteis </a:t>
            </a:r>
            <a:r>
              <a:rPr lang="pt-BR" sz="2000" dirty="0" smtClean="0"/>
              <a:t>para </a:t>
            </a:r>
            <a:r>
              <a:rPr lang="pt-BR" sz="2000" dirty="0" smtClean="0"/>
              <a:t>outros usuários a fim de realizar </a:t>
            </a:r>
            <a:r>
              <a:rPr lang="pt-BR" sz="2000" dirty="0" smtClean="0"/>
              <a:t>atividades </a:t>
            </a:r>
            <a:r>
              <a:rPr lang="pt-BR" sz="2000" dirty="0" smtClean="0"/>
              <a:t>importantes</a:t>
            </a:r>
          </a:p>
        </p:txBody>
      </p:sp>
    </p:spTree>
    <p:extLst>
      <p:ext uri="{BB962C8B-B14F-4D97-AF65-F5344CB8AC3E}">
        <p14:creationId xmlns:p14="http://schemas.microsoft.com/office/powerpoint/2010/main" xmlns="" val="32407265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3" name="Retângulo 2"/>
          <p:cNvSpPr/>
          <p:nvPr/>
        </p:nvSpPr>
        <p:spPr>
          <a:xfrm>
            <a:off x="280125" y="5849697"/>
            <a:ext cx="8961120" cy="923330"/>
          </a:xfrm>
          <a:prstGeom prst="rect">
            <a:avLst/>
          </a:prstGeom>
        </p:spPr>
        <p:txBody>
          <a:bodyPr wrap="square">
            <a:spAutoFit/>
          </a:bodyPr>
          <a:lstStyle/>
          <a:p>
            <a:r>
              <a:rPr lang="sv-SE" b="1" dirty="0"/>
              <a:t>Peter Craig et al. (2016). </a:t>
            </a:r>
            <a:r>
              <a:rPr lang="pt-BR" b="1" dirty="0"/>
              <a:t>Natural </a:t>
            </a:r>
            <a:r>
              <a:rPr lang="pt-BR" b="1" dirty="0" err="1"/>
              <a:t>Experiments</a:t>
            </a:r>
            <a:r>
              <a:rPr lang="pt-BR" b="1" dirty="0"/>
              <a:t>: </a:t>
            </a:r>
            <a:r>
              <a:rPr lang="pt-BR" b="1" dirty="0" err="1"/>
              <a:t>An</a:t>
            </a:r>
            <a:r>
              <a:rPr lang="pt-BR" b="1" dirty="0"/>
              <a:t> Overview </a:t>
            </a:r>
            <a:r>
              <a:rPr lang="pt-BR" b="1" dirty="0" err="1"/>
              <a:t>of</a:t>
            </a:r>
            <a:r>
              <a:rPr lang="pt-BR" b="1" dirty="0"/>
              <a:t> </a:t>
            </a:r>
            <a:r>
              <a:rPr lang="pt-BR" b="1" dirty="0" err="1"/>
              <a:t>Methods</a:t>
            </a:r>
            <a:r>
              <a:rPr lang="pt-BR" b="1" dirty="0"/>
              <a:t>, Approaches, </a:t>
            </a:r>
            <a:r>
              <a:rPr lang="pt-BR" b="1" dirty="0" err="1"/>
              <a:t>and</a:t>
            </a:r>
            <a:r>
              <a:rPr lang="pt-BR" b="1" dirty="0"/>
              <a:t> </a:t>
            </a:r>
            <a:r>
              <a:rPr lang="pt-BR" b="1" dirty="0" err="1"/>
              <a:t>Contributions</a:t>
            </a:r>
            <a:r>
              <a:rPr lang="pt-BR" b="1" dirty="0"/>
              <a:t> </a:t>
            </a:r>
            <a:r>
              <a:rPr lang="pt-BR" b="1" dirty="0" err="1"/>
              <a:t>to</a:t>
            </a:r>
            <a:r>
              <a:rPr lang="pt-BR" b="1" dirty="0"/>
              <a:t> </a:t>
            </a:r>
            <a:r>
              <a:rPr lang="pt-BR" b="1" dirty="0" err="1"/>
              <a:t>Public</a:t>
            </a:r>
            <a:r>
              <a:rPr lang="pt-BR" b="1" dirty="0"/>
              <a:t> Health </a:t>
            </a:r>
            <a:r>
              <a:rPr lang="pt-BR" b="1" dirty="0" err="1"/>
              <a:t>Intervention</a:t>
            </a:r>
            <a:r>
              <a:rPr lang="pt-BR" b="1" dirty="0"/>
              <a:t> </a:t>
            </a:r>
            <a:r>
              <a:rPr lang="pt-BR" b="1" dirty="0" err="1"/>
              <a:t>Research</a:t>
            </a:r>
            <a:r>
              <a:rPr lang="pt-BR" b="1" dirty="0"/>
              <a:t>. </a:t>
            </a:r>
            <a:r>
              <a:rPr lang="en-US" b="1" dirty="0" err="1"/>
              <a:t>Annu</a:t>
            </a:r>
            <a:r>
              <a:rPr lang="en-US" b="1" dirty="0"/>
              <a:t>. Rev. Public Health 38:20.1–20.18</a:t>
            </a:r>
            <a:endParaRPr lang="pt-BR" dirty="0"/>
          </a:p>
        </p:txBody>
      </p:sp>
      <p:sp>
        <p:nvSpPr>
          <p:cNvPr id="5" name="CaixaDeTexto 4"/>
          <p:cNvSpPr txBox="1"/>
          <p:nvPr/>
        </p:nvSpPr>
        <p:spPr>
          <a:xfrm>
            <a:off x="3185405" y="145584"/>
            <a:ext cx="5762652" cy="1077218"/>
          </a:xfrm>
          <a:prstGeom prst="rect">
            <a:avLst/>
          </a:prstGeom>
          <a:noFill/>
        </p:spPr>
        <p:txBody>
          <a:bodyPr wrap="square" rtlCol="0">
            <a:spAutoFit/>
          </a:bodyPr>
          <a:lstStyle/>
          <a:p>
            <a:pPr algn="r"/>
            <a:r>
              <a:rPr lang="pt-BR" sz="3200" dirty="0" smtClean="0"/>
              <a:t>MÉTODOS </a:t>
            </a:r>
            <a:r>
              <a:rPr lang="pt-BR" sz="3200" dirty="0" smtClean="0"/>
              <a:t>PARA AVALIAR EXPERIMENTOS NATURAIS</a:t>
            </a:r>
            <a:endParaRPr lang="pt-BR" sz="3200" dirty="0"/>
          </a:p>
        </p:txBody>
      </p:sp>
      <p:sp>
        <p:nvSpPr>
          <p:cNvPr id="6" name="Espaço Reservado para Conteúdo 2"/>
          <p:cNvSpPr>
            <a:spLocks noGrp="1"/>
          </p:cNvSpPr>
          <p:nvPr>
            <p:ph idx="1"/>
          </p:nvPr>
        </p:nvSpPr>
        <p:spPr>
          <a:xfrm>
            <a:off x="1954220" y="1781064"/>
            <a:ext cx="5571996" cy="3494321"/>
          </a:xfrm>
          <a:solidFill>
            <a:schemeClr val="accent4">
              <a:lumMod val="20000"/>
              <a:lumOff val="80000"/>
            </a:schemeClr>
          </a:solidFill>
        </p:spPr>
        <p:txBody>
          <a:bodyPr>
            <a:noAutofit/>
          </a:bodyPr>
          <a:lstStyle/>
          <a:p>
            <a:r>
              <a:rPr lang="pt-BR" sz="2800" dirty="0" err="1"/>
              <a:t>Regression</a:t>
            </a:r>
            <a:r>
              <a:rPr lang="pt-BR" sz="2800" dirty="0"/>
              <a:t> </a:t>
            </a:r>
            <a:r>
              <a:rPr lang="pt-BR" sz="2800" dirty="0" err="1"/>
              <a:t>Adjustment</a:t>
            </a:r>
            <a:endParaRPr lang="pt-BR" sz="2800" dirty="0"/>
          </a:p>
          <a:p>
            <a:r>
              <a:rPr lang="pt-BR" sz="2800" dirty="0" err="1"/>
              <a:t>Propensity</a:t>
            </a:r>
            <a:r>
              <a:rPr lang="pt-BR" sz="2800" dirty="0"/>
              <a:t> </a:t>
            </a:r>
            <a:r>
              <a:rPr lang="pt-BR" sz="2800" dirty="0" err="1"/>
              <a:t>Score–Based</a:t>
            </a:r>
            <a:r>
              <a:rPr lang="pt-BR" sz="2800" dirty="0"/>
              <a:t> </a:t>
            </a:r>
            <a:r>
              <a:rPr lang="pt-BR" sz="2800" dirty="0" err="1"/>
              <a:t>Methods</a:t>
            </a:r>
            <a:endParaRPr lang="pt-BR" sz="2800" dirty="0"/>
          </a:p>
          <a:p>
            <a:r>
              <a:rPr lang="pt-BR" sz="2800" dirty="0" err="1"/>
              <a:t>Difference-in-Differences</a:t>
            </a:r>
            <a:endParaRPr lang="pt-BR" sz="2800" dirty="0"/>
          </a:p>
          <a:p>
            <a:r>
              <a:rPr lang="pt-BR" sz="2800" dirty="0" err="1"/>
              <a:t>Interrupted</a:t>
            </a:r>
            <a:r>
              <a:rPr lang="pt-BR" sz="2800" dirty="0"/>
              <a:t> Time Series</a:t>
            </a:r>
          </a:p>
          <a:p>
            <a:r>
              <a:rPr lang="pt-BR" sz="2800" dirty="0" err="1"/>
              <a:t>Synthetic</a:t>
            </a:r>
            <a:r>
              <a:rPr lang="pt-BR" sz="2800" dirty="0"/>
              <a:t> </a:t>
            </a:r>
            <a:r>
              <a:rPr lang="pt-BR" sz="2800" dirty="0" err="1"/>
              <a:t>Controls</a:t>
            </a:r>
            <a:endParaRPr lang="pt-BR" sz="2800" dirty="0"/>
          </a:p>
          <a:p>
            <a:r>
              <a:rPr lang="pt-BR" sz="2800" dirty="0"/>
              <a:t>Instrumental </a:t>
            </a:r>
            <a:r>
              <a:rPr lang="pt-BR" sz="2800" dirty="0" err="1"/>
              <a:t>Variables</a:t>
            </a:r>
            <a:endParaRPr lang="pt-BR" sz="2800" dirty="0"/>
          </a:p>
          <a:p>
            <a:r>
              <a:rPr lang="pt-BR" sz="2800" dirty="0" err="1"/>
              <a:t>Regression</a:t>
            </a:r>
            <a:r>
              <a:rPr lang="pt-BR" sz="2800" dirty="0"/>
              <a:t> </a:t>
            </a:r>
            <a:r>
              <a:rPr lang="pt-BR" sz="2800" dirty="0" err="1"/>
              <a:t>Discontinuity</a:t>
            </a:r>
            <a:endParaRPr lang="pt-BR" sz="2800" dirty="0"/>
          </a:p>
        </p:txBody>
      </p:sp>
    </p:spTree>
    <p:extLst>
      <p:ext uri="{BB962C8B-B14F-4D97-AF65-F5344CB8AC3E}">
        <p14:creationId xmlns:p14="http://schemas.microsoft.com/office/powerpoint/2010/main" xmlns="" val="32407265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300" y="-8792"/>
            <a:ext cx="9258300" cy="6858000"/>
          </a:xfrm>
          <a:prstGeom prst="rect">
            <a:avLst/>
          </a:prstGeom>
        </p:spPr>
      </p:pic>
      <p:sp>
        <p:nvSpPr>
          <p:cNvPr id="7" name="Espaço Reservado para Conteúdo 2"/>
          <p:cNvSpPr txBox="1">
            <a:spLocks noChangeArrowheads="1"/>
          </p:cNvSpPr>
          <p:nvPr/>
        </p:nvSpPr>
        <p:spPr>
          <a:xfrm>
            <a:off x="202221" y="1125412"/>
            <a:ext cx="8634047" cy="5435709"/>
          </a:xfrm>
          <a:prstGeom prst="rect">
            <a:avLst/>
          </a:prstGeom>
        </p:spPr>
        <p:txBody>
          <a:bodyPr vert="horz" lIns="91440" tIns="45720" rIns="91440" bIns="45720" rtlCol="0">
            <a:noAutofit/>
          </a:bodyPr>
          <a:lstStyle/>
          <a:p>
            <a:pPr marL="457200" marR="0" lvl="0" indent="-457200" algn="just" defTabSz="914400" rtl="0" eaLnBrk="1" fontAlgn="auto" latinLnBrk="0" hangingPunct="1">
              <a:lnSpc>
                <a:spcPct val="90000"/>
              </a:lnSpc>
              <a:spcBef>
                <a:spcPts val="1000"/>
              </a:spcBef>
              <a:spcAft>
                <a:spcPts val="0"/>
              </a:spcAft>
              <a:buClrTx/>
              <a:buSzTx/>
              <a:tabLst/>
              <a:defRPr/>
            </a:pPr>
            <a:endParaRPr kumimoji="0" lang="pt-BR" altLang="pt-BR" sz="2400" b="1" i="0" u="none" strike="noStrike" kern="1200" cap="none" spc="0" normalizeH="0" baseline="0" noProof="0" dirty="0" smtClean="0">
              <a:ln>
                <a:noFill/>
              </a:ln>
              <a:solidFill>
                <a:schemeClr val="tx1"/>
              </a:solidFill>
              <a:effectLst/>
              <a:uLnTx/>
              <a:uFillTx/>
              <a:latin typeface="+mn-lt"/>
              <a:ea typeface="+mn-ea"/>
              <a:cs typeface="+mn-cs"/>
            </a:endParaRPr>
          </a:p>
          <a:p>
            <a:pPr marL="457200" marR="0" lvl="0" indent="-457200" algn="just" defTabSz="914400" rtl="0" eaLnBrk="1" fontAlgn="auto" latinLnBrk="0" hangingPunct="1">
              <a:lnSpc>
                <a:spcPct val="90000"/>
              </a:lnSpc>
              <a:spcBef>
                <a:spcPts val="1000"/>
              </a:spcBef>
              <a:spcAft>
                <a:spcPts val="0"/>
              </a:spcAft>
              <a:buClrTx/>
              <a:buSzTx/>
              <a:buAutoNum type="arabicParenR"/>
              <a:tabLst/>
              <a:defRPr/>
            </a:pPr>
            <a:r>
              <a:rPr kumimoji="0" lang="pt-BR" altLang="pt-BR" sz="2400" b="1" i="0" u="none" strike="noStrike" kern="1200" cap="none" spc="0" normalizeH="0" baseline="0" noProof="0" dirty="0" smtClean="0">
                <a:ln>
                  <a:noFill/>
                </a:ln>
                <a:solidFill>
                  <a:schemeClr val="tx1"/>
                </a:solidFill>
                <a:effectLst/>
                <a:uLnTx/>
                <a:uFillTx/>
                <a:latin typeface="+mn-lt"/>
                <a:ea typeface="+mn-ea"/>
                <a:cs typeface="+mn-cs"/>
              </a:rPr>
              <a:t>O Centro de integração</a:t>
            </a:r>
            <a:r>
              <a:rPr kumimoji="0" lang="pt-BR" altLang="pt-BR" sz="2400" b="1" i="0" u="none" strike="noStrike" kern="1200" cap="none" spc="0" normalizeH="0" noProof="0" dirty="0" smtClean="0">
                <a:ln>
                  <a:noFill/>
                </a:ln>
                <a:solidFill>
                  <a:schemeClr val="tx1"/>
                </a:solidFill>
                <a:effectLst/>
                <a:uLnTx/>
                <a:uFillTx/>
                <a:latin typeface="+mn-lt"/>
                <a:ea typeface="+mn-ea"/>
                <a:cs typeface="+mn-cs"/>
              </a:rPr>
              <a:t> de dados e conhecimentos é uma  i</a:t>
            </a:r>
            <a:r>
              <a:rPr kumimoji="0" lang="pt-BR" altLang="pt-BR" sz="2400" b="1" i="0" u="none" strike="noStrike" kern="1200" cap="none" spc="0" normalizeH="0" baseline="0" noProof="0" dirty="0" smtClean="0">
                <a:ln>
                  <a:noFill/>
                </a:ln>
                <a:solidFill>
                  <a:schemeClr val="tx1"/>
                </a:solidFill>
                <a:effectLst/>
                <a:uLnTx/>
                <a:uFillTx/>
                <a:latin typeface="+mn-lt"/>
                <a:ea typeface="+mn-ea"/>
                <a:cs typeface="+mn-cs"/>
              </a:rPr>
              <a:t>mportante inovação para o desenvolvimento cientifico e</a:t>
            </a:r>
            <a:r>
              <a:rPr kumimoji="0" lang="pt-BR" altLang="pt-BR" sz="2400" b="1" i="0" u="none" strike="noStrike" kern="1200" cap="none" spc="0" normalizeH="0" noProof="0" dirty="0" smtClean="0">
                <a:ln>
                  <a:noFill/>
                </a:ln>
                <a:solidFill>
                  <a:schemeClr val="tx1"/>
                </a:solidFill>
                <a:effectLst/>
                <a:uLnTx/>
                <a:uFillTx/>
                <a:latin typeface="+mn-lt"/>
                <a:ea typeface="+mn-ea"/>
                <a:cs typeface="+mn-cs"/>
              </a:rPr>
              <a:t> para a política de dados abertos</a:t>
            </a:r>
            <a:endParaRPr kumimoji="0" lang="pt-BR" altLang="pt-BR" sz="2400" b="0" i="0" u="none" strike="noStrike" kern="1200" cap="none" spc="0" normalizeH="0" baseline="0" noProof="0" dirty="0" smtClean="0">
              <a:ln>
                <a:noFill/>
              </a:ln>
              <a:solidFill>
                <a:schemeClr val="tx1"/>
              </a:solidFill>
              <a:effectLst/>
              <a:uLnTx/>
              <a:uFillTx/>
              <a:latin typeface="+mn-lt"/>
              <a:ea typeface="+mn-ea"/>
              <a:cs typeface="+mn-cs"/>
            </a:endParaRPr>
          </a:p>
          <a:p>
            <a:pPr marL="457200" marR="0" lvl="0" indent="-457200" algn="just" defTabSz="914400" rtl="0" eaLnBrk="1" fontAlgn="auto" latinLnBrk="0" hangingPunct="1">
              <a:lnSpc>
                <a:spcPct val="90000"/>
              </a:lnSpc>
              <a:spcBef>
                <a:spcPts val="1000"/>
              </a:spcBef>
              <a:spcAft>
                <a:spcPts val="0"/>
              </a:spcAft>
              <a:buClrTx/>
              <a:buSzTx/>
              <a:tabLst/>
              <a:defRPr/>
            </a:pPr>
            <a:endParaRPr kumimoji="0" lang="pt-BR" altLang="pt-BR" sz="2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pt-BR" altLang="pt-BR" sz="2400" b="0" i="0" u="none" strike="noStrike" kern="1200" cap="none" spc="0" normalizeH="0" baseline="0" noProof="0" dirty="0" smtClean="0">
                <a:ln>
                  <a:noFill/>
                </a:ln>
                <a:solidFill>
                  <a:schemeClr val="tx1"/>
                </a:solidFill>
                <a:effectLst/>
                <a:uLnTx/>
                <a:uFillTx/>
                <a:latin typeface="+mn-lt"/>
                <a:ea typeface="+mn-ea"/>
                <a:cs typeface="+mn-cs"/>
              </a:rPr>
              <a:t>2) A </a:t>
            </a:r>
            <a:r>
              <a:rPr kumimoji="0" lang="pt-BR" altLang="pt-BR" sz="2400" b="1" i="0" u="none" strike="noStrike" kern="1200" cap="none" spc="0" normalizeH="0" baseline="0" noProof="0" dirty="0" smtClean="0">
                <a:ln>
                  <a:noFill/>
                </a:ln>
                <a:solidFill>
                  <a:schemeClr val="tx1"/>
                </a:solidFill>
                <a:effectLst/>
                <a:uLnTx/>
                <a:uFillTx/>
                <a:latin typeface="+mn-lt"/>
                <a:ea typeface="+mn-ea"/>
                <a:cs typeface="+mn-cs"/>
              </a:rPr>
              <a:t>integração </a:t>
            </a:r>
            <a:r>
              <a:rPr kumimoji="0" lang="pt-BR" altLang="pt-BR" sz="2400" b="1" i="0" u="none" strike="noStrike" kern="1200" cap="none" spc="0" normalizeH="0" baseline="0" noProof="0" dirty="0">
                <a:ln>
                  <a:noFill/>
                </a:ln>
                <a:solidFill>
                  <a:schemeClr val="tx1"/>
                </a:solidFill>
                <a:effectLst/>
                <a:uLnTx/>
                <a:uFillTx/>
                <a:latin typeface="+mn-lt"/>
                <a:ea typeface="+mn-ea"/>
                <a:cs typeface="+mn-cs"/>
              </a:rPr>
              <a:t>de bases </a:t>
            </a:r>
            <a:r>
              <a:rPr kumimoji="0" lang="pt-BR" altLang="pt-BR" sz="2400" b="1" i="0" u="none" strike="noStrike" kern="1200" cap="none" spc="0" normalizeH="0" baseline="0" noProof="0" dirty="0" smtClean="0">
                <a:ln>
                  <a:noFill/>
                </a:ln>
                <a:solidFill>
                  <a:schemeClr val="tx1"/>
                </a:solidFill>
                <a:effectLst/>
                <a:uLnTx/>
                <a:uFillTx/>
                <a:latin typeface="+mn-lt"/>
                <a:ea typeface="+mn-ea"/>
                <a:cs typeface="+mn-cs"/>
              </a:rPr>
              <a:t>de </a:t>
            </a:r>
            <a:r>
              <a:rPr kumimoji="0" lang="pt-BR" altLang="pt-BR" sz="2400" b="1" i="0" u="none" strike="noStrike" kern="1200" cap="none" spc="0" normalizeH="0" baseline="0" noProof="0" dirty="0">
                <a:ln>
                  <a:noFill/>
                </a:ln>
                <a:solidFill>
                  <a:schemeClr val="tx1"/>
                </a:solidFill>
                <a:effectLst/>
                <a:uLnTx/>
                <a:uFillTx/>
                <a:latin typeface="+mn-lt"/>
                <a:ea typeface="+mn-ea"/>
                <a:cs typeface="+mn-cs"/>
              </a:rPr>
              <a:t>dados </a:t>
            </a:r>
            <a:r>
              <a:rPr kumimoji="0" lang="pt-BR" altLang="pt-BR" sz="2400" b="0" i="0" u="none" strike="noStrike" kern="1200" cap="none" spc="0" normalizeH="0" baseline="0" noProof="0" dirty="0">
                <a:ln>
                  <a:noFill/>
                </a:ln>
                <a:solidFill>
                  <a:schemeClr val="tx1"/>
                </a:solidFill>
                <a:effectLst/>
                <a:uLnTx/>
                <a:uFillTx/>
                <a:latin typeface="+mn-lt"/>
                <a:ea typeface="+mn-ea"/>
                <a:cs typeface="+mn-cs"/>
              </a:rPr>
              <a:t>e sua disponibilização para  gestores e pesquisadores, pode ajudar a </a:t>
            </a:r>
            <a:r>
              <a:rPr kumimoji="0" lang="pt-BR" altLang="pt-BR" sz="2400" b="1" i="0" u="none" strike="noStrike" kern="1200" cap="none" spc="0" normalizeH="0" baseline="0" noProof="0" dirty="0">
                <a:ln>
                  <a:noFill/>
                </a:ln>
                <a:solidFill>
                  <a:schemeClr val="tx1"/>
                </a:solidFill>
                <a:effectLst/>
                <a:uLnTx/>
                <a:uFillTx/>
                <a:latin typeface="+mn-lt"/>
                <a:ea typeface="+mn-ea"/>
                <a:cs typeface="+mn-cs"/>
              </a:rPr>
              <a:t>responder a questões </a:t>
            </a:r>
            <a:r>
              <a:rPr kumimoji="0" lang="pt-BR" altLang="pt-BR" sz="2400" b="0" i="0" u="none" strike="noStrike" kern="1200" cap="none" spc="0" normalizeH="0" baseline="0" noProof="0" dirty="0" smtClean="0">
                <a:ln>
                  <a:noFill/>
                </a:ln>
                <a:solidFill>
                  <a:schemeClr val="tx1"/>
                </a:solidFill>
                <a:effectLst/>
                <a:uLnTx/>
                <a:uFillTx/>
                <a:latin typeface="+mn-lt"/>
                <a:ea typeface="+mn-ea"/>
                <a:cs typeface="+mn-cs"/>
              </a:rPr>
              <a:t> </a:t>
            </a:r>
            <a:r>
              <a:rPr kumimoji="0" lang="pt-BR" altLang="pt-BR" sz="2400" b="1" i="0" u="none" strike="noStrike" kern="1200" cap="none" spc="0" normalizeH="0" baseline="0" noProof="0" dirty="0" smtClean="0">
                <a:ln>
                  <a:noFill/>
                </a:ln>
                <a:solidFill>
                  <a:schemeClr val="tx1"/>
                </a:solidFill>
                <a:effectLst/>
                <a:uLnTx/>
                <a:uFillTx/>
                <a:latin typeface="+mn-lt"/>
                <a:ea typeface="+mn-ea"/>
                <a:cs typeface="+mn-cs"/>
              </a:rPr>
              <a:t>científicas,</a:t>
            </a:r>
            <a:r>
              <a:rPr kumimoji="0" lang="pt-BR" altLang="pt-BR" sz="2400" b="1" i="0" u="none" strike="noStrike" kern="1200" cap="none" spc="0" normalizeH="0" noProof="0" dirty="0" smtClean="0">
                <a:ln>
                  <a:noFill/>
                </a:ln>
                <a:solidFill>
                  <a:schemeClr val="tx1"/>
                </a:solidFill>
                <a:effectLst/>
                <a:uLnTx/>
                <a:uFillTx/>
                <a:latin typeface="+mn-lt"/>
                <a:ea typeface="+mn-ea"/>
                <a:cs typeface="+mn-cs"/>
              </a:rPr>
              <a:t> de avaliação de políticas e de gestão </a:t>
            </a:r>
            <a:r>
              <a:rPr kumimoji="0" lang="pt-BR" altLang="pt-BR" sz="2400" b="0" i="0" u="none" strike="noStrike" kern="1200" cap="none" spc="0" normalizeH="0" baseline="0" noProof="0" dirty="0" smtClean="0">
                <a:ln>
                  <a:noFill/>
                </a:ln>
                <a:solidFill>
                  <a:schemeClr val="tx1"/>
                </a:solidFill>
                <a:effectLst/>
                <a:uLnTx/>
                <a:uFillTx/>
                <a:latin typeface="+mn-lt"/>
                <a:ea typeface="+mn-ea"/>
                <a:cs typeface="+mn-cs"/>
              </a:rPr>
              <a:t>em </a:t>
            </a:r>
            <a:r>
              <a:rPr kumimoji="0" lang="pt-BR" altLang="pt-BR" sz="2400" b="1" i="0" u="none" strike="noStrike" kern="1200" cap="none" spc="0" normalizeH="0" baseline="0" noProof="0" dirty="0">
                <a:ln>
                  <a:noFill/>
                </a:ln>
                <a:solidFill>
                  <a:schemeClr val="tx1"/>
                </a:solidFill>
                <a:effectLst/>
                <a:uLnTx/>
                <a:uFillTx/>
                <a:latin typeface="+mn-lt"/>
                <a:ea typeface="+mn-ea"/>
                <a:cs typeface="+mn-cs"/>
              </a:rPr>
              <a:t>tempo relativamente curto, a baixo custo e com grande possibilidade de superar limites</a:t>
            </a:r>
            <a:r>
              <a:rPr kumimoji="0" lang="pt-BR" altLang="pt-BR" sz="2400" b="0" i="0" u="none" strike="noStrike" kern="1200" cap="none" spc="0" normalizeH="0" baseline="0" noProof="0" dirty="0">
                <a:ln>
                  <a:noFill/>
                </a:ln>
                <a:solidFill>
                  <a:schemeClr val="tx1"/>
                </a:solidFill>
                <a:effectLst/>
                <a:uLnTx/>
                <a:uFillTx/>
                <a:latin typeface="+mn-lt"/>
                <a:ea typeface="+mn-ea"/>
                <a:cs typeface="+mn-cs"/>
              </a:rPr>
              <a:t> impostos por outras abordagens de </a:t>
            </a:r>
            <a:r>
              <a:rPr kumimoji="0" lang="pt-BR" altLang="pt-BR" sz="2400" b="0" i="0" u="none" strike="noStrike" kern="1200" cap="none" spc="0" normalizeH="0" baseline="0" noProof="0" dirty="0" smtClean="0">
                <a:ln>
                  <a:noFill/>
                </a:ln>
                <a:solidFill>
                  <a:schemeClr val="tx1"/>
                </a:solidFill>
                <a:effectLst/>
                <a:uLnTx/>
                <a:uFillTx/>
                <a:latin typeface="+mn-lt"/>
                <a:ea typeface="+mn-ea"/>
                <a:cs typeface="+mn-cs"/>
              </a:rPr>
              <a:t>investigação</a:t>
            </a:r>
            <a:r>
              <a:rPr kumimoji="0" lang="pt-BR" altLang="pt-BR" sz="2400" b="0" i="0" u="none" strike="noStrike" kern="1200" cap="none" spc="0" normalizeH="0" baseline="0" noProof="0" dirty="0" smtClean="0">
                <a:ln>
                  <a:noFill/>
                </a:ln>
                <a:solidFill>
                  <a:schemeClr val="tx1"/>
                </a:solidFill>
                <a:effectLst/>
                <a:uLnTx/>
                <a:uFillTx/>
                <a:latin typeface="+mn-lt"/>
                <a:ea typeface="+mn-ea"/>
                <a:cs typeface="+mn-cs"/>
              </a:rPr>
              <a: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pt-BR" altLang="pt-BR" sz="2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BR" altLang="pt-BR" sz="2400" dirty="0" smtClean="0"/>
              <a:t>3) </a:t>
            </a:r>
            <a:r>
              <a:rPr lang="pt-BR" altLang="pt-BR" sz="2400" dirty="0" smtClean="0"/>
              <a:t>É um i</a:t>
            </a:r>
            <a:r>
              <a:rPr lang="pt-BR" altLang="pt-BR" sz="2400" dirty="0" smtClean="0"/>
              <a:t>ncentivo </a:t>
            </a:r>
            <a:r>
              <a:rPr lang="pt-BR" altLang="pt-BR" sz="2400" dirty="0" smtClean="0"/>
              <a:t>ao </a:t>
            </a:r>
            <a:r>
              <a:rPr lang="pt-BR" altLang="pt-BR" sz="2400" b="1" dirty="0" smtClean="0"/>
              <a:t>desenvolvimento de novos métodos e estratégias </a:t>
            </a:r>
            <a:r>
              <a:rPr lang="pt-BR" altLang="pt-BR" sz="2400" dirty="0" smtClean="0"/>
              <a:t>no uso de grandes bases de dados </a:t>
            </a:r>
            <a:r>
              <a:rPr lang="pt-BR" altLang="pt-BR" sz="2400" b="1" dirty="0" smtClean="0"/>
              <a:t>para a investigação de questões relevantes no campo da saúde.</a:t>
            </a:r>
          </a:p>
          <a:p>
            <a:pPr algn="just">
              <a:lnSpc>
                <a:spcPct val="90000"/>
              </a:lnSpc>
              <a:spcBef>
                <a:spcPts val="1000"/>
              </a:spcBef>
              <a:defRPr/>
            </a:pPr>
            <a:endParaRPr lang="pt-BR" altLang="pt-BR" sz="1200" b="1" dirty="0" smtClean="0"/>
          </a:p>
        </p:txBody>
      </p:sp>
      <p:sp>
        <p:nvSpPr>
          <p:cNvPr id="5" name="Retângulo 4"/>
          <p:cNvSpPr/>
          <p:nvPr/>
        </p:nvSpPr>
        <p:spPr>
          <a:xfrm>
            <a:off x="5558599" y="352492"/>
            <a:ext cx="2952355" cy="535531"/>
          </a:xfrm>
          <a:prstGeom prst="rect">
            <a:avLst/>
          </a:prstGeom>
        </p:spPr>
        <p:txBody>
          <a:bodyPr wrap="square">
            <a:spAutoFit/>
          </a:bodyPr>
          <a:lstStyle/>
          <a:p>
            <a:pPr lvl="0">
              <a:lnSpc>
                <a:spcPct val="90000"/>
              </a:lnSpc>
              <a:spcBef>
                <a:spcPts val="1000"/>
              </a:spcBef>
              <a:defRPr/>
            </a:pPr>
            <a:r>
              <a:rPr lang="pt-BR" altLang="pt-BR" sz="3200" b="1" dirty="0" smtClean="0"/>
              <a:t>Concluindo...</a:t>
            </a:r>
            <a:endParaRPr lang="pt-BR" altLang="pt-BR" sz="3200" b="1" dirty="0" smtClean="0"/>
          </a:p>
        </p:txBody>
      </p:sp>
    </p:spTree>
    <p:extLst>
      <p:ext uri="{BB962C8B-B14F-4D97-AF65-F5344CB8AC3E}">
        <p14:creationId xmlns:p14="http://schemas.microsoft.com/office/powerpoint/2010/main" xmlns="" val="16816927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8792"/>
            <a:ext cx="9144000" cy="6858000"/>
          </a:xfrm>
          <a:prstGeom prst="rect">
            <a:avLst/>
          </a:prstGeom>
        </p:spPr>
      </p:pic>
      <p:sp>
        <p:nvSpPr>
          <p:cNvPr id="6" name="CaixaDeTexto 5"/>
          <p:cNvSpPr txBox="1"/>
          <p:nvPr/>
        </p:nvSpPr>
        <p:spPr>
          <a:xfrm>
            <a:off x="264319" y="1209754"/>
            <a:ext cx="8615362" cy="4185761"/>
          </a:xfrm>
          <a:prstGeom prst="rect">
            <a:avLst/>
          </a:prstGeom>
          <a:noFill/>
        </p:spPr>
        <p:txBody>
          <a:bodyPr wrap="square" rtlCol="0">
            <a:spAutoFit/>
          </a:bodyPr>
          <a:lstStyle/>
          <a:p>
            <a:pPr marL="285750" indent="-285750">
              <a:buFont typeface="Arial" panose="020B0604020202020204" pitchFamily="34" charset="0"/>
              <a:buChar char="•"/>
            </a:pPr>
            <a:r>
              <a:rPr lang="pt-BR" sz="1900" b="1" dirty="0">
                <a:latin typeface="+mj-lt"/>
              </a:rPr>
              <a:t>COLABORAÇÕES CIENTÍFICAS NACIONAIS E INTERNACIONAIS</a:t>
            </a:r>
            <a:r>
              <a:rPr lang="pt-BR" sz="1900" b="1" dirty="0"/>
              <a:t>    </a:t>
            </a:r>
            <a:r>
              <a:rPr lang="pt-BR" sz="1900" dirty="0"/>
              <a:t> </a:t>
            </a:r>
          </a:p>
          <a:p>
            <a:r>
              <a:rPr lang="pt-BR" sz="1900" b="1" dirty="0"/>
              <a:t>        Nacionais</a:t>
            </a:r>
            <a:r>
              <a:rPr lang="pt-BR" sz="1900" b="1" dirty="0" smtClean="0"/>
              <a:t>:</a:t>
            </a:r>
          </a:p>
          <a:p>
            <a:pPr lvl="0"/>
            <a:r>
              <a:rPr lang="pt-BR" sz="1900" dirty="0" smtClean="0"/>
              <a:t>        UFBA,\ </a:t>
            </a:r>
            <a:r>
              <a:rPr lang="pt-BR" sz="1900" dirty="0"/>
              <a:t>FUNDAÇÃO UNIVERSIDADE BRASÍLIA</a:t>
            </a:r>
          </a:p>
          <a:p>
            <a:r>
              <a:rPr lang="pt-BR" sz="1900" dirty="0"/>
              <a:t>        SENAI-CIMATEC</a:t>
            </a:r>
          </a:p>
          <a:p>
            <a:r>
              <a:rPr lang="pt-BR" sz="1900" dirty="0"/>
              <a:t>        FUNDAÇÃO GETULIO VARGAS</a:t>
            </a:r>
          </a:p>
          <a:p>
            <a:r>
              <a:rPr lang="pt-BR" sz="1900" dirty="0"/>
              <a:t>        </a:t>
            </a:r>
            <a:r>
              <a:rPr lang="pt-BR" sz="1900" dirty="0" smtClean="0"/>
              <a:t>LNCC</a:t>
            </a:r>
          </a:p>
          <a:p>
            <a:r>
              <a:rPr lang="pt-BR" sz="1900" dirty="0" smtClean="0"/>
              <a:t>        ICICT</a:t>
            </a:r>
            <a:endParaRPr lang="pt-BR" sz="1900" dirty="0"/>
          </a:p>
          <a:p>
            <a:r>
              <a:rPr lang="pt-BR" sz="1900" b="1" dirty="0"/>
              <a:t>       </a:t>
            </a:r>
          </a:p>
          <a:p>
            <a:r>
              <a:rPr lang="pt-BR" sz="1900" b="1" dirty="0"/>
              <a:t>        Internacionais:</a:t>
            </a:r>
          </a:p>
          <a:p>
            <a:pPr lvl="0"/>
            <a:r>
              <a:rPr lang="en-US" sz="1900" b="1" dirty="0"/>
              <a:t>        </a:t>
            </a:r>
            <a:r>
              <a:rPr lang="en-US" sz="1900" dirty="0"/>
              <a:t>LONDON SCHOOL OF HYGIENE AND TROPICAL </a:t>
            </a:r>
            <a:r>
              <a:rPr lang="en-US" sz="1900" dirty="0" smtClean="0"/>
              <a:t>MEDICINE, </a:t>
            </a:r>
            <a:r>
              <a:rPr lang="pt-BR" sz="1900" dirty="0" smtClean="0"/>
              <a:t>FARR </a:t>
            </a:r>
            <a:r>
              <a:rPr lang="pt-BR" sz="1900" dirty="0"/>
              <a:t>INSTITUTE </a:t>
            </a:r>
            <a:endParaRPr lang="pt-BR" sz="1900" dirty="0" smtClean="0"/>
          </a:p>
          <a:p>
            <a:pPr lvl="0"/>
            <a:r>
              <a:rPr lang="pt-BR" sz="1900" dirty="0" smtClean="0"/>
              <a:t>        UNIVERSITY OF GLASGOW</a:t>
            </a:r>
            <a:endParaRPr lang="pt-BR" sz="1900" dirty="0"/>
          </a:p>
          <a:p>
            <a:pPr lvl="0"/>
            <a:endParaRPr lang="pt-BR" sz="1900" b="1" dirty="0"/>
          </a:p>
          <a:p>
            <a:pPr marL="342900" lvl="0" indent="-342900">
              <a:buFont typeface="Arial" panose="020B0604020202020204" pitchFamily="34" charset="0"/>
              <a:buChar char="•"/>
            </a:pPr>
            <a:r>
              <a:rPr lang="pt-BR" sz="1900" b="1" dirty="0"/>
              <a:t>APOIADORES</a:t>
            </a:r>
            <a:r>
              <a:rPr lang="pt-BR" sz="1900" dirty="0"/>
              <a:t>: </a:t>
            </a:r>
            <a:r>
              <a:rPr lang="pt-BR" sz="1900" dirty="0" err="1"/>
              <a:t>Bill&amp;Mellinda</a:t>
            </a:r>
            <a:r>
              <a:rPr lang="pt-BR" sz="1900" dirty="0"/>
              <a:t> Gates, CNPq/DECIT, Ministério da Saúde, Secretaria de Ciência e Tecnologia do Estado da Bahia, </a:t>
            </a:r>
            <a:r>
              <a:rPr lang="pt-BR" sz="1900" dirty="0" err="1"/>
              <a:t>Farr</a:t>
            </a:r>
            <a:r>
              <a:rPr lang="pt-BR" sz="1900" dirty="0"/>
              <a:t> </a:t>
            </a:r>
            <a:r>
              <a:rPr lang="pt-BR" sz="1900" dirty="0" err="1"/>
              <a:t>Institute</a:t>
            </a:r>
            <a:r>
              <a:rPr lang="pt-BR" sz="1900" dirty="0"/>
              <a:t>, </a:t>
            </a:r>
            <a:r>
              <a:rPr lang="pt-BR" sz="1900" dirty="0" err="1"/>
              <a:t>Welcome</a:t>
            </a:r>
            <a:r>
              <a:rPr lang="pt-BR" sz="1900" dirty="0"/>
              <a:t> </a:t>
            </a:r>
            <a:r>
              <a:rPr lang="pt-BR" sz="1900" dirty="0" err="1"/>
              <a:t>Trust</a:t>
            </a:r>
            <a:r>
              <a:rPr lang="pt-BR" sz="1900" dirty="0"/>
              <a:t>, FAPESB</a:t>
            </a:r>
            <a:endParaRPr lang="pt-BR" sz="1900" b="1" dirty="0">
              <a:latin typeface="+mj-lt"/>
            </a:endParaRPr>
          </a:p>
        </p:txBody>
      </p:sp>
      <p:pic>
        <p:nvPicPr>
          <p:cNvPr id="5" name="Picture 4"/>
          <p:cNvPicPr>
            <a:picLocks noChangeAspect="1" noChangeArrowheads="1"/>
          </p:cNvPicPr>
          <p:nvPr/>
        </p:nvPicPr>
        <p:blipFill>
          <a:blip r:embed="rId4"/>
          <a:srcRect l="30859" t="69953" r="16406" b="12740"/>
          <a:stretch>
            <a:fillRect/>
          </a:stretch>
        </p:blipFill>
        <p:spPr bwMode="auto">
          <a:xfrm>
            <a:off x="131884" y="5395515"/>
            <a:ext cx="8615362" cy="1321244"/>
          </a:xfrm>
          <a:prstGeom prst="rect">
            <a:avLst/>
          </a:prstGeom>
          <a:noFill/>
          <a:ln w="9525">
            <a:noFill/>
            <a:miter lim="800000"/>
            <a:headEnd/>
            <a:tailEnd/>
          </a:ln>
          <a:effectLst/>
        </p:spPr>
      </p:pic>
    </p:spTree>
    <p:extLst>
      <p:ext uri="{BB962C8B-B14F-4D97-AF65-F5344CB8AC3E}">
        <p14:creationId xmlns:p14="http://schemas.microsoft.com/office/powerpoint/2010/main" xmlns="" val="21382364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8792"/>
            <a:ext cx="9144000" cy="6858000"/>
          </a:xfrm>
          <a:prstGeom prst="rect">
            <a:avLst/>
          </a:prstGeom>
        </p:spPr>
      </p:pic>
      <p:sp>
        <p:nvSpPr>
          <p:cNvPr id="6" name="CaixaDeTexto 5"/>
          <p:cNvSpPr txBox="1"/>
          <p:nvPr/>
        </p:nvSpPr>
        <p:spPr>
          <a:xfrm>
            <a:off x="264319" y="2767098"/>
            <a:ext cx="8615362" cy="2985433"/>
          </a:xfrm>
          <a:prstGeom prst="rect">
            <a:avLst/>
          </a:prstGeom>
          <a:noFill/>
        </p:spPr>
        <p:txBody>
          <a:bodyPr wrap="square" rtlCol="0">
            <a:spAutoFit/>
          </a:bodyPr>
          <a:lstStyle/>
          <a:p>
            <a:endParaRPr lang="pt-BR" sz="2400" b="1" dirty="0">
              <a:latin typeface="+mj-lt"/>
            </a:endParaRPr>
          </a:p>
          <a:p>
            <a:pPr algn="ctr"/>
            <a:r>
              <a:rPr lang="pt-BR" sz="2800" b="1" dirty="0">
                <a:latin typeface="+mj-lt"/>
              </a:rPr>
              <a:t>OBRIGADA !</a:t>
            </a:r>
          </a:p>
          <a:p>
            <a:pPr algn="ctr"/>
            <a:endParaRPr lang="pt-BR" sz="2800" b="1" dirty="0">
              <a:latin typeface="+mj-lt"/>
            </a:endParaRPr>
          </a:p>
          <a:p>
            <a:pPr algn="ctr"/>
            <a:r>
              <a:rPr lang="pt-BR" sz="2800" b="1" dirty="0">
                <a:latin typeface="+mj-lt"/>
                <a:hlinkClick r:id="rId4"/>
              </a:rPr>
              <a:t>maria.Ichihara@bahia.fiocruz.br</a:t>
            </a:r>
            <a:endParaRPr lang="pt-BR" sz="2800" b="1" dirty="0">
              <a:latin typeface="+mj-lt"/>
            </a:endParaRPr>
          </a:p>
          <a:p>
            <a:pPr algn="ctr"/>
            <a:endParaRPr lang="pt-BR" sz="2800" b="1" dirty="0">
              <a:latin typeface="+mj-lt"/>
            </a:endParaRPr>
          </a:p>
          <a:p>
            <a:pPr algn="ctr"/>
            <a:r>
              <a:rPr lang="pt-BR" sz="2800" b="1" dirty="0">
                <a:latin typeface="+mj-lt"/>
                <a:hlinkClick r:id="rId5"/>
              </a:rPr>
              <a:t>my.ichihara@gmail.com</a:t>
            </a:r>
            <a:endParaRPr lang="pt-BR" sz="2800" b="1" dirty="0">
              <a:latin typeface="+mj-lt"/>
            </a:endParaRPr>
          </a:p>
          <a:p>
            <a:endParaRPr lang="pt-BR" sz="2400" b="1" dirty="0">
              <a:latin typeface="+mj-lt"/>
            </a:endParaRPr>
          </a:p>
        </p:txBody>
      </p:sp>
    </p:spTree>
    <p:extLst>
      <p:ext uri="{BB962C8B-B14F-4D97-AF65-F5344CB8AC3E}">
        <p14:creationId xmlns:p14="http://schemas.microsoft.com/office/powerpoint/2010/main" xmlns="" val="28540313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xmlns="" val="1656478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7588" y="-8792"/>
            <a:ext cx="9144000" cy="6858000"/>
          </a:xfrm>
          <a:prstGeom prst="rect">
            <a:avLst/>
          </a:prstGeom>
        </p:spPr>
      </p:pic>
      <p:sp>
        <p:nvSpPr>
          <p:cNvPr id="3" name="Retângulo 2"/>
          <p:cNvSpPr/>
          <p:nvPr/>
        </p:nvSpPr>
        <p:spPr>
          <a:xfrm>
            <a:off x="325303" y="1296587"/>
            <a:ext cx="8527751" cy="5262979"/>
          </a:xfrm>
          <a:prstGeom prst="rect">
            <a:avLst/>
          </a:prstGeom>
        </p:spPr>
        <p:txBody>
          <a:bodyPr wrap="square">
            <a:spAutoFit/>
          </a:bodyPr>
          <a:lstStyle/>
          <a:p>
            <a:pPr algn="just"/>
            <a:r>
              <a:rPr lang="pt-BR" altLang="pt-BR" sz="2400" dirty="0"/>
              <a:t>Implica em produzir ciência baseada em dados, de forma multidisciplinar, </a:t>
            </a:r>
            <a:r>
              <a:rPr lang="pt-BR" altLang="pt-BR" sz="2400" dirty="0" smtClean="0"/>
              <a:t>colaborativa</a:t>
            </a:r>
            <a:r>
              <a:rPr lang="pt-BR" altLang="pt-BR" sz="2400" dirty="0"/>
              <a:t> </a:t>
            </a:r>
            <a:r>
              <a:rPr lang="pt-BR" altLang="pt-BR" sz="2400" dirty="0" smtClean="0"/>
              <a:t>e focada em problemas específicos</a:t>
            </a:r>
          </a:p>
          <a:p>
            <a:pPr algn="just"/>
            <a:endParaRPr lang="pt-BR" altLang="pt-BR" sz="2400" dirty="0"/>
          </a:p>
          <a:p>
            <a:pPr algn="just"/>
            <a:r>
              <a:rPr lang="pt-BR" altLang="pt-BR" sz="2400" dirty="0" smtClean="0"/>
              <a:t>Gera oportunidades extraordinárias para a pesquisa científica e para a produção de conhecimentos na área da saúde e das politicas públicas</a:t>
            </a:r>
          </a:p>
          <a:p>
            <a:pPr algn="just"/>
            <a:endParaRPr lang="pt-BR" altLang="pt-BR" sz="2400" dirty="0"/>
          </a:p>
          <a:p>
            <a:pPr algn="just"/>
            <a:r>
              <a:rPr lang="pt-BR" altLang="pt-BR" sz="2400" dirty="0" smtClean="0"/>
              <a:t>Contribui para constituir um sistema de saúde em “aprendizado continuo”, produzindo evidencias, propondo soluções aos problemas de saúde e integrando a pesquisa, as políticas e a prática nos serviços de saúde</a:t>
            </a:r>
          </a:p>
          <a:p>
            <a:pPr algn="just"/>
            <a:endParaRPr lang="pt-BR" altLang="pt-BR" sz="2400" dirty="0"/>
          </a:p>
          <a:p>
            <a:pPr algn="just"/>
            <a:r>
              <a:rPr lang="pt-BR" altLang="pt-BR" sz="2400" dirty="0" smtClean="0"/>
              <a:t>Possibilita o desenvolvimento de métodos de análises estatística</a:t>
            </a:r>
          </a:p>
          <a:p>
            <a:pPr algn="just"/>
            <a:endParaRPr lang="pt-BR" altLang="pt-BR" sz="2400" dirty="0"/>
          </a:p>
        </p:txBody>
      </p:sp>
      <p:sp>
        <p:nvSpPr>
          <p:cNvPr id="5" name="Retângulo 4"/>
          <p:cNvSpPr/>
          <p:nvPr/>
        </p:nvSpPr>
        <p:spPr>
          <a:xfrm>
            <a:off x="2687785" y="63997"/>
            <a:ext cx="6354708" cy="954107"/>
          </a:xfrm>
          <a:prstGeom prst="rect">
            <a:avLst/>
          </a:prstGeom>
        </p:spPr>
        <p:txBody>
          <a:bodyPr wrap="square">
            <a:spAutoFit/>
          </a:bodyPr>
          <a:lstStyle/>
          <a:p>
            <a:pPr algn="r"/>
            <a:r>
              <a:rPr lang="en-US" sz="2800" b="1" dirty="0" smtClean="0"/>
              <a:t>INTEGRAÇÃO DE GRANDES BASES DE DADOS PARA PRODUZIR CONHECIMENTO</a:t>
            </a:r>
            <a:endParaRPr lang="pt-BR" sz="2800" b="1" dirty="0"/>
          </a:p>
        </p:txBody>
      </p:sp>
    </p:spTree>
    <p:extLst>
      <p:ext uri="{BB962C8B-B14F-4D97-AF65-F5344CB8AC3E}">
        <p14:creationId xmlns:p14="http://schemas.microsoft.com/office/powerpoint/2010/main" xmlns="" val="1681692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5025" y="-8792"/>
            <a:ext cx="9144000" cy="6858000"/>
          </a:xfrm>
          <a:prstGeom prst="rect">
            <a:avLst/>
          </a:prstGeom>
        </p:spPr>
      </p:pic>
      <p:sp>
        <p:nvSpPr>
          <p:cNvPr id="3" name="Retângulo 2"/>
          <p:cNvSpPr/>
          <p:nvPr/>
        </p:nvSpPr>
        <p:spPr>
          <a:xfrm>
            <a:off x="284648" y="1349317"/>
            <a:ext cx="8359289" cy="5262979"/>
          </a:xfrm>
          <a:prstGeom prst="rect">
            <a:avLst/>
          </a:prstGeom>
        </p:spPr>
        <p:txBody>
          <a:bodyPr wrap="square">
            <a:spAutoFit/>
          </a:bodyPr>
          <a:lstStyle/>
          <a:p>
            <a:pPr algn="just">
              <a:buFont typeface="Arial" pitchFamily="34" charset="0"/>
              <a:buChar char="•"/>
            </a:pPr>
            <a:r>
              <a:rPr lang="pt-BR" altLang="pt-BR" sz="2400" dirty="0"/>
              <a:t>Acesso a dados (proteção por razões comerciais ou culturais, ou relacionadas à privacidade pessoal)</a:t>
            </a:r>
          </a:p>
          <a:p>
            <a:pPr algn="just"/>
            <a:endParaRPr lang="pt-BR" altLang="pt-BR" sz="2400" dirty="0"/>
          </a:p>
          <a:p>
            <a:pPr algn="just">
              <a:buFont typeface="Arial" pitchFamily="34" charset="0"/>
              <a:buChar char="•"/>
            </a:pPr>
            <a:r>
              <a:rPr lang="pt-BR" altLang="pt-BR" sz="2400" dirty="0"/>
              <a:t>Fragmentação de dados (múltiplos bancos de dados, múltiplos proprietários / stakeholders)</a:t>
            </a:r>
          </a:p>
          <a:p>
            <a:pPr algn="just"/>
            <a:endParaRPr lang="pt-BR" altLang="pt-BR" sz="2400" dirty="0"/>
          </a:p>
          <a:p>
            <a:pPr algn="just">
              <a:buFont typeface="Arial" pitchFamily="34" charset="0"/>
              <a:buChar char="•"/>
            </a:pPr>
            <a:r>
              <a:rPr lang="pt-BR" altLang="pt-BR" sz="2400" dirty="0"/>
              <a:t>Heterogeneidade de dados (precisão, formato)</a:t>
            </a:r>
          </a:p>
          <a:p>
            <a:pPr algn="just">
              <a:buFont typeface="Arial" pitchFamily="34" charset="0"/>
              <a:buChar char="•"/>
            </a:pPr>
            <a:endParaRPr lang="pt-BR" altLang="pt-BR" sz="2400" dirty="0"/>
          </a:p>
          <a:p>
            <a:pPr algn="just">
              <a:buFont typeface="Arial" pitchFamily="34" charset="0"/>
              <a:buChar char="•"/>
            </a:pPr>
            <a:r>
              <a:rPr lang="pt-BR" altLang="pt-BR" sz="2400" dirty="0"/>
              <a:t>Manipulação de dados (acesso a dados, gestão de dados, qualidade de dados, compartilhamento de dados);</a:t>
            </a:r>
          </a:p>
          <a:p>
            <a:pPr algn="just">
              <a:buFont typeface="Arial" pitchFamily="34" charset="0"/>
              <a:buChar char="•"/>
            </a:pPr>
            <a:endParaRPr lang="pt-BR" altLang="pt-BR" sz="2400" dirty="0"/>
          </a:p>
          <a:p>
            <a:pPr algn="just">
              <a:buFont typeface="Arial" pitchFamily="34" charset="0"/>
              <a:buChar char="•"/>
            </a:pPr>
            <a:r>
              <a:rPr lang="pt-BR" altLang="pt-BR" sz="2400" dirty="0"/>
              <a:t>Privacidade e integridade dos dados (prevenção de </a:t>
            </a:r>
            <a:r>
              <a:rPr lang="pt-BR" altLang="pt-BR" sz="2400" dirty="0" smtClean="0"/>
              <a:t>ataques);</a:t>
            </a:r>
            <a:endParaRPr lang="pt-BR" altLang="pt-BR" sz="2400" dirty="0"/>
          </a:p>
          <a:p>
            <a:pPr algn="just"/>
            <a:endParaRPr lang="pt-BR" altLang="pt-BR" sz="2400" dirty="0"/>
          </a:p>
          <a:p>
            <a:pPr algn="just">
              <a:buFont typeface="Arial" pitchFamily="34" charset="0"/>
              <a:buChar char="•"/>
            </a:pPr>
            <a:r>
              <a:rPr lang="pt-BR" altLang="pt-BR" sz="2400" dirty="0"/>
              <a:t>Conceptualização de dados (ontologias).</a:t>
            </a:r>
            <a:endParaRPr lang="pt-BR" sz="2300" dirty="0"/>
          </a:p>
        </p:txBody>
      </p:sp>
      <p:sp>
        <p:nvSpPr>
          <p:cNvPr id="5" name="Retângulo 4"/>
          <p:cNvSpPr/>
          <p:nvPr/>
        </p:nvSpPr>
        <p:spPr>
          <a:xfrm>
            <a:off x="3960197" y="273484"/>
            <a:ext cx="5027145" cy="954107"/>
          </a:xfrm>
          <a:prstGeom prst="rect">
            <a:avLst/>
          </a:prstGeom>
        </p:spPr>
        <p:txBody>
          <a:bodyPr wrap="none">
            <a:spAutoFit/>
          </a:bodyPr>
          <a:lstStyle/>
          <a:p>
            <a:r>
              <a:rPr lang="en-US" sz="2800" b="1" dirty="0" smtClean="0"/>
              <a:t>DESAFIOS NO USO DE GRANDES </a:t>
            </a:r>
          </a:p>
          <a:p>
            <a:pPr algn="r"/>
            <a:r>
              <a:rPr lang="en-US" sz="2800" b="1" dirty="0" smtClean="0"/>
              <a:t>BASES DE DADOS </a:t>
            </a:r>
            <a:endParaRPr lang="pt-BR" sz="2800" b="1" dirty="0"/>
          </a:p>
        </p:txBody>
      </p:sp>
    </p:spTree>
    <p:extLst>
      <p:ext uri="{BB962C8B-B14F-4D97-AF65-F5344CB8AC3E}">
        <p14:creationId xmlns:p14="http://schemas.microsoft.com/office/powerpoint/2010/main" xmlns="" val="3247038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300" y="-58108"/>
            <a:ext cx="9258300" cy="6858000"/>
          </a:xfrm>
          <a:prstGeom prst="rect">
            <a:avLst/>
          </a:prstGeom>
        </p:spPr>
      </p:pic>
      <p:sp>
        <p:nvSpPr>
          <p:cNvPr id="3" name="Retângulo 2"/>
          <p:cNvSpPr/>
          <p:nvPr/>
        </p:nvSpPr>
        <p:spPr>
          <a:xfrm>
            <a:off x="315424" y="1776025"/>
            <a:ext cx="4063142" cy="3416320"/>
          </a:xfrm>
          <a:prstGeom prst="rect">
            <a:avLst/>
          </a:prstGeom>
        </p:spPr>
        <p:txBody>
          <a:bodyPr wrap="square">
            <a:spAutoFit/>
          </a:bodyPr>
          <a:lstStyle/>
          <a:p>
            <a:pPr>
              <a:buFont typeface="Arial" pitchFamily="34" charset="0"/>
              <a:buChar char="•"/>
            </a:pPr>
            <a:r>
              <a:rPr lang="pt-BR" altLang="pt-BR" sz="2400" dirty="0">
                <a:cs typeface="Andalus" pitchFamily="18" charset="-78"/>
              </a:rPr>
              <a:t> SS universal, equânime e integral</a:t>
            </a:r>
          </a:p>
          <a:p>
            <a:endParaRPr lang="pt-BR" altLang="pt-BR" sz="1200" dirty="0">
              <a:cs typeface="Andalus" pitchFamily="18" charset="-78"/>
            </a:endParaRPr>
          </a:p>
          <a:p>
            <a:pPr>
              <a:buFont typeface="Arial" pitchFamily="34" charset="0"/>
              <a:buChar char="•"/>
            </a:pPr>
            <a:r>
              <a:rPr lang="pt-BR" altLang="pt-BR" sz="2400" dirty="0">
                <a:cs typeface="Andalus" pitchFamily="18" charset="-78"/>
              </a:rPr>
              <a:t> Cria Demandas em </a:t>
            </a:r>
            <a:r>
              <a:rPr lang="pt-BR" altLang="pt-BR" sz="2400" dirty="0" err="1">
                <a:cs typeface="Andalus" pitchFamily="18" charset="-78"/>
              </a:rPr>
              <a:t>C&amp;T</a:t>
            </a:r>
            <a:r>
              <a:rPr lang="pt-BR" altLang="pt-BR" sz="2400" dirty="0">
                <a:cs typeface="Andalus" pitchFamily="18" charset="-78"/>
              </a:rPr>
              <a:t>&amp;I</a:t>
            </a:r>
          </a:p>
          <a:p>
            <a:endParaRPr lang="pt-BR" altLang="pt-BR" sz="1200" dirty="0">
              <a:cs typeface="Andalus" pitchFamily="18" charset="-78"/>
            </a:endParaRPr>
          </a:p>
          <a:p>
            <a:pPr>
              <a:buFont typeface="Arial" pitchFamily="34" charset="0"/>
              <a:buChar char="•"/>
            </a:pPr>
            <a:r>
              <a:rPr lang="pt-BR" altLang="pt-BR" sz="2400" dirty="0">
                <a:cs typeface="Andalus" pitchFamily="18" charset="-78"/>
              </a:rPr>
              <a:t> Enfatiza a importância combinada das tecnologias e dos determinantes sociais na superação dos problemas de </a:t>
            </a:r>
            <a:r>
              <a:rPr lang="pt-BR" altLang="pt-BR" sz="2400" dirty="0" smtClean="0">
                <a:cs typeface="Andalus" pitchFamily="18" charset="-78"/>
              </a:rPr>
              <a:t>saúde.</a:t>
            </a:r>
            <a:endParaRPr lang="pt-BR" sz="2300" dirty="0"/>
          </a:p>
        </p:txBody>
      </p:sp>
      <p:sp>
        <p:nvSpPr>
          <p:cNvPr id="6" name="CaixaDeTexto 5"/>
          <p:cNvSpPr txBox="1"/>
          <p:nvPr/>
        </p:nvSpPr>
        <p:spPr>
          <a:xfrm>
            <a:off x="42813" y="1178176"/>
            <a:ext cx="4638602" cy="523220"/>
          </a:xfrm>
          <a:prstGeom prst="rect">
            <a:avLst/>
          </a:prstGeom>
          <a:noFill/>
        </p:spPr>
        <p:txBody>
          <a:bodyPr wrap="square" rtlCol="0">
            <a:spAutoFit/>
          </a:bodyPr>
          <a:lstStyle/>
          <a:p>
            <a:r>
              <a:rPr lang="pt-BR" sz="2800" b="1" dirty="0"/>
              <a:t>Sistema Único de Saúde - SUS</a:t>
            </a:r>
          </a:p>
        </p:txBody>
      </p:sp>
      <p:pic>
        <p:nvPicPr>
          <p:cNvPr id="7" name="Picture 2" descr="C:\Users\MC 3314-2821\AppData\Roaming\PixelMetrics\CaptureWiz\LastCaptures\2013-05-22_18-19-38-536.png"/>
          <p:cNvPicPr>
            <a:picLocks noChangeAspect="1" noChangeArrowheads="1"/>
          </p:cNvPicPr>
          <p:nvPr/>
        </p:nvPicPr>
        <p:blipFill>
          <a:blip r:embed="rId3"/>
          <a:srcRect/>
          <a:stretch>
            <a:fillRect/>
          </a:stretch>
        </p:blipFill>
        <p:spPr bwMode="auto">
          <a:xfrm>
            <a:off x="4681414" y="1995855"/>
            <a:ext cx="4062103" cy="3077551"/>
          </a:xfrm>
          <a:prstGeom prst="rect">
            <a:avLst/>
          </a:prstGeom>
          <a:noFill/>
          <a:ln w="9525">
            <a:noFill/>
            <a:miter lim="800000"/>
            <a:headEnd/>
            <a:tailEnd/>
          </a:ln>
        </p:spPr>
      </p:pic>
      <p:pic>
        <p:nvPicPr>
          <p:cNvPr id="8" name="Picture 2" descr="C:\Users\mauricio.barreto\AppData\Roaming\PixelMetrics\CaptureWiz\Temp\1.png"/>
          <p:cNvPicPr>
            <a:picLocks noChangeAspect="1" noChangeArrowheads="1"/>
          </p:cNvPicPr>
          <p:nvPr/>
        </p:nvPicPr>
        <p:blipFill>
          <a:blip r:embed="rId4"/>
          <a:srcRect/>
          <a:stretch>
            <a:fillRect/>
          </a:stretch>
        </p:blipFill>
        <p:spPr bwMode="auto">
          <a:xfrm>
            <a:off x="4874897" y="5224771"/>
            <a:ext cx="3771908" cy="1575121"/>
          </a:xfrm>
          <a:prstGeom prst="rect">
            <a:avLst/>
          </a:prstGeom>
          <a:noFill/>
          <a:ln w="9525">
            <a:noFill/>
            <a:miter lim="800000"/>
            <a:headEnd/>
            <a:tailEnd/>
          </a:ln>
        </p:spPr>
      </p:pic>
      <p:sp>
        <p:nvSpPr>
          <p:cNvPr id="10" name="CaixaDeTexto 9"/>
          <p:cNvSpPr txBox="1"/>
          <p:nvPr/>
        </p:nvSpPr>
        <p:spPr>
          <a:xfrm>
            <a:off x="4396149" y="298938"/>
            <a:ext cx="4347367" cy="553998"/>
          </a:xfrm>
          <a:prstGeom prst="rect">
            <a:avLst/>
          </a:prstGeom>
          <a:noFill/>
        </p:spPr>
        <p:txBody>
          <a:bodyPr wrap="square" rtlCol="0">
            <a:spAutoFit/>
          </a:bodyPr>
          <a:lstStyle/>
          <a:p>
            <a:pPr algn="r"/>
            <a:r>
              <a:rPr lang="pt-BR" sz="3000" b="1" dirty="0" smtClean="0"/>
              <a:t>IDÉIAS ORIGINÁRIAS</a:t>
            </a:r>
            <a:endParaRPr lang="pt-BR" sz="3000" b="1" dirty="0"/>
          </a:p>
        </p:txBody>
      </p:sp>
      <p:sp>
        <p:nvSpPr>
          <p:cNvPr id="11" name="CaixaDeTexto 10"/>
          <p:cNvSpPr txBox="1"/>
          <p:nvPr/>
        </p:nvSpPr>
        <p:spPr>
          <a:xfrm>
            <a:off x="4681415" y="1380392"/>
            <a:ext cx="3671278" cy="523220"/>
          </a:xfrm>
          <a:prstGeom prst="rect">
            <a:avLst/>
          </a:prstGeom>
          <a:noFill/>
        </p:spPr>
        <p:txBody>
          <a:bodyPr wrap="square" rtlCol="0">
            <a:spAutoFit/>
          </a:bodyPr>
          <a:lstStyle/>
          <a:p>
            <a:r>
              <a:rPr lang="pt-BR" sz="2800" b="1" dirty="0" smtClean="0"/>
              <a:t>Produção de evidências</a:t>
            </a:r>
            <a:endParaRPr lang="pt-BR" sz="2800" b="1" dirty="0"/>
          </a:p>
        </p:txBody>
      </p:sp>
      <p:pic>
        <p:nvPicPr>
          <p:cNvPr id="13" name="Picture 29"/>
          <p:cNvPicPr>
            <a:picLocks noChangeAspect="1" noChangeArrowheads="1"/>
          </p:cNvPicPr>
          <p:nvPr/>
        </p:nvPicPr>
        <p:blipFill>
          <a:blip r:embed="rId5"/>
          <a:srcRect l="11144" r="6591"/>
          <a:stretch>
            <a:fillRect/>
          </a:stretch>
        </p:blipFill>
        <p:spPr bwMode="auto">
          <a:xfrm>
            <a:off x="1482570" y="5224771"/>
            <a:ext cx="988069" cy="1044552"/>
          </a:xfrm>
          <a:prstGeom prst="rect">
            <a:avLst/>
          </a:prstGeom>
          <a:noFill/>
          <a:ln w="9525">
            <a:noFill/>
            <a:miter lim="800000"/>
            <a:headEnd/>
            <a:tailEnd/>
          </a:ln>
        </p:spPr>
      </p:pic>
      <p:pic>
        <p:nvPicPr>
          <p:cNvPr id="12" name="Picture 13" descr="https://encrypted-tbn3.gstatic.com/images?q=tbn:ANd9GcSY9pgCpYljU7p9BqURP2IY0_L47-dDcflqDvu_9UEzVGGy4kH8Mg"/>
          <p:cNvPicPr>
            <a:picLocks noChangeAspect="1" noChangeArrowheads="1"/>
          </p:cNvPicPr>
          <p:nvPr/>
        </p:nvPicPr>
        <p:blipFill>
          <a:blip r:embed="rId6"/>
          <a:srcRect r="10261"/>
          <a:stretch>
            <a:fillRect/>
          </a:stretch>
        </p:blipFill>
        <p:spPr bwMode="auto">
          <a:xfrm>
            <a:off x="315424" y="5464897"/>
            <a:ext cx="1047384" cy="592000"/>
          </a:xfrm>
          <a:prstGeom prst="rect">
            <a:avLst/>
          </a:prstGeom>
          <a:noFill/>
          <a:ln w="9525">
            <a:noFill/>
            <a:miter lim="800000"/>
            <a:headEnd/>
            <a:tailEnd/>
          </a:ln>
        </p:spPr>
      </p:pic>
      <p:pic>
        <p:nvPicPr>
          <p:cNvPr id="16" name="Picture 37"/>
          <p:cNvPicPr>
            <a:picLocks noChangeAspect="1" noChangeArrowheads="1"/>
          </p:cNvPicPr>
          <p:nvPr/>
        </p:nvPicPr>
        <p:blipFill>
          <a:blip r:embed="rId7"/>
          <a:srcRect r="47872"/>
          <a:stretch>
            <a:fillRect/>
          </a:stretch>
        </p:blipFill>
        <p:spPr bwMode="auto">
          <a:xfrm>
            <a:off x="236296" y="6056897"/>
            <a:ext cx="1246274" cy="811213"/>
          </a:xfrm>
          <a:prstGeom prst="rect">
            <a:avLst/>
          </a:prstGeom>
          <a:noFill/>
          <a:ln w="9525">
            <a:noFill/>
            <a:miter lim="800000"/>
            <a:headEnd/>
            <a:tailEnd/>
          </a:ln>
        </p:spPr>
      </p:pic>
      <p:pic>
        <p:nvPicPr>
          <p:cNvPr id="15" name="Picture 11"/>
          <p:cNvPicPr>
            <a:picLocks noChangeAspect="1" noChangeArrowheads="1"/>
          </p:cNvPicPr>
          <p:nvPr/>
        </p:nvPicPr>
        <p:blipFill>
          <a:blip r:embed="rId8"/>
          <a:srcRect/>
          <a:stretch>
            <a:fillRect/>
          </a:stretch>
        </p:blipFill>
        <p:spPr bwMode="auto">
          <a:xfrm>
            <a:off x="1362808" y="6007251"/>
            <a:ext cx="878137" cy="850749"/>
          </a:xfrm>
          <a:prstGeom prst="rect">
            <a:avLst/>
          </a:prstGeom>
          <a:noFill/>
          <a:ln w="9525">
            <a:noFill/>
            <a:miter lim="800000"/>
            <a:headEnd/>
            <a:tailEnd/>
          </a:ln>
        </p:spPr>
      </p:pic>
      <p:sp>
        <p:nvSpPr>
          <p:cNvPr id="30724" name="AutoShape 4" descr="Resultado de imagem para esu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30726" name="AutoShape 6" descr="Resultado de imagem para esu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pic>
        <p:nvPicPr>
          <p:cNvPr id="20" name="Picture 6" descr="Resultado de imagem para esus"/>
          <p:cNvPicPr>
            <a:picLocks noChangeAspect="1" noChangeArrowheads="1"/>
          </p:cNvPicPr>
          <p:nvPr/>
        </p:nvPicPr>
        <p:blipFill>
          <a:blip r:embed="rId9"/>
          <a:srcRect/>
          <a:stretch>
            <a:fillRect/>
          </a:stretch>
        </p:blipFill>
        <p:spPr bwMode="auto">
          <a:xfrm>
            <a:off x="2240946" y="6095778"/>
            <a:ext cx="1056170" cy="704113"/>
          </a:xfrm>
          <a:prstGeom prst="rect">
            <a:avLst/>
          </a:prstGeom>
          <a:noFill/>
        </p:spPr>
      </p:pic>
      <p:pic>
        <p:nvPicPr>
          <p:cNvPr id="21" name="Picture 8" descr="Imagem relacionada"/>
          <p:cNvPicPr>
            <a:picLocks noChangeAspect="1" noChangeArrowheads="1"/>
          </p:cNvPicPr>
          <p:nvPr/>
        </p:nvPicPr>
        <p:blipFill>
          <a:blip r:embed="rId10"/>
          <a:srcRect r="80469"/>
          <a:stretch>
            <a:fillRect/>
          </a:stretch>
        </p:blipFill>
        <p:spPr bwMode="auto">
          <a:xfrm>
            <a:off x="2470639" y="5224771"/>
            <a:ext cx="1028699" cy="877818"/>
          </a:xfrm>
          <a:prstGeom prst="rect">
            <a:avLst/>
          </a:prstGeom>
          <a:noFill/>
        </p:spPr>
      </p:pic>
      <p:sp>
        <p:nvSpPr>
          <p:cNvPr id="30728" name="AutoShape 8" descr="Resultado de imagem para gerenciador de ambiente laboratori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pic>
        <p:nvPicPr>
          <p:cNvPr id="23" name="Picture 14" descr="Imagem relacionada"/>
          <p:cNvPicPr>
            <a:picLocks noChangeAspect="1" noChangeArrowheads="1"/>
          </p:cNvPicPr>
          <p:nvPr/>
        </p:nvPicPr>
        <p:blipFill>
          <a:blip r:embed="rId11"/>
          <a:srcRect/>
          <a:stretch>
            <a:fillRect/>
          </a:stretch>
        </p:blipFill>
        <p:spPr bwMode="auto">
          <a:xfrm>
            <a:off x="3297116" y="6095778"/>
            <a:ext cx="1111712" cy="626882"/>
          </a:xfrm>
          <a:prstGeom prst="rect">
            <a:avLst/>
          </a:prstGeom>
          <a:noFill/>
        </p:spPr>
      </p:pic>
    </p:spTree>
    <p:extLst>
      <p:ext uri="{BB962C8B-B14F-4D97-AF65-F5344CB8AC3E}">
        <p14:creationId xmlns:p14="http://schemas.microsoft.com/office/powerpoint/2010/main" xmlns="" val="16816927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7588" y="-8792"/>
            <a:ext cx="9144000" cy="6858000"/>
          </a:xfrm>
          <a:prstGeom prst="rect">
            <a:avLst/>
          </a:prstGeom>
        </p:spPr>
      </p:pic>
      <p:sp>
        <p:nvSpPr>
          <p:cNvPr id="3" name="Retângulo 2"/>
          <p:cNvSpPr/>
          <p:nvPr/>
        </p:nvSpPr>
        <p:spPr>
          <a:xfrm>
            <a:off x="276955" y="1317237"/>
            <a:ext cx="8554913" cy="2677656"/>
          </a:xfrm>
          <a:prstGeom prst="rect">
            <a:avLst/>
          </a:prstGeom>
        </p:spPr>
        <p:txBody>
          <a:bodyPr wrap="square">
            <a:spAutoFit/>
          </a:bodyPr>
          <a:lstStyle/>
          <a:p>
            <a:pPr algn="just"/>
            <a:r>
              <a:rPr lang="pt-BR" altLang="en-US" sz="2400" dirty="0"/>
              <a:t>Realizar estudos e pesquisas interdisciplinares, desenvolver novas metodologias científicas e promover capacitação profissional, mediante a integração de grandes bases de dados (big data) e de conhecimentos, recorrendo a recursos computacionais de alto desempenho em ambiente seguro, com a finalidade de ampliar o campo de atuação das ciências da saúde e de apoiar tomadas de decisões em politicas públicas, em benefício da sociedade</a:t>
            </a:r>
            <a:r>
              <a:rPr lang="pt-BR" altLang="en-US" sz="2400" dirty="0" smtClean="0"/>
              <a:t>.</a:t>
            </a:r>
            <a:endParaRPr lang="pt-BR" sz="2300" dirty="0"/>
          </a:p>
        </p:txBody>
      </p:sp>
      <p:sp>
        <p:nvSpPr>
          <p:cNvPr id="7" name="Retângulo 6"/>
          <p:cNvSpPr/>
          <p:nvPr/>
        </p:nvSpPr>
        <p:spPr>
          <a:xfrm>
            <a:off x="5039624" y="322462"/>
            <a:ext cx="3840603" cy="677108"/>
          </a:xfrm>
          <a:prstGeom prst="rect">
            <a:avLst/>
          </a:prstGeom>
        </p:spPr>
        <p:txBody>
          <a:bodyPr wrap="none">
            <a:spAutoFit/>
          </a:bodyPr>
          <a:lstStyle/>
          <a:p>
            <a:r>
              <a:rPr lang="pt-BR" sz="3800" dirty="0"/>
              <a:t>CIDACS: A </a:t>
            </a:r>
            <a:r>
              <a:rPr lang="pt-BR" sz="3800" dirty="0" smtClean="0"/>
              <a:t>MISSÃO</a:t>
            </a:r>
            <a:endParaRPr lang="pt-BR" sz="3800" dirty="0"/>
          </a:p>
        </p:txBody>
      </p:sp>
      <p:grpSp>
        <p:nvGrpSpPr>
          <p:cNvPr id="5" name="Grupo 15"/>
          <p:cNvGrpSpPr/>
          <p:nvPr/>
        </p:nvGrpSpPr>
        <p:grpSpPr>
          <a:xfrm>
            <a:off x="276955" y="4457189"/>
            <a:ext cx="8459578" cy="2246769"/>
            <a:chOff x="552527" y="4479351"/>
            <a:chExt cx="8459578" cy="2246769"/>
          </a:xfrm>
        </p:grpSpPr>
        <p:sp>
          <p:nvSpPr>
            <p:cNvPr id="6" name="CaixaDeTexto 5"/>
            <p:cNvSpPr txBox="1"/>
            <p:nvPr/>
          </p:nvSpPr>
          <p:spPr>
            <a:xfrm>
              <a:off x="4167543" y="4479351"/>
              <a:ext cx="4844562" cy="2246769"/>
            </a:xfrm>
            <a:prstGeom prst="rect">
              <a:avLst/>
            </a:prstGeom>
            <a:solidFill>
              <a:schemeClr val="accent5">
                <a:lumMod val="20000"/>
                <a:lumOff val="80000"/>
              </a:schemeClr>
            </a:solidFill>
          </p:spPr>
          <p:txBody>
            <a:bodyPr wrap="square" rtlCol="0">
              <a:spAutoFit/>
            </a:bodyPr>
            <a:lstStyle/>
            <a:p>
              <a:pPr algn="just">
                <a:buFont typeface="Arial" pitchFamily="34" charset="0"/>
                <a:buChar char="•"/>
              </a:pPr>
              <a:r>
                <a:rPr lang="pt-BR" dirty="0" smtClean="0"/>
                <a:t> </a:t>
              </a:r>
              <a:r>
                <a:rPr lang="pt-BR" sz="2000" dirty="0" smtClean="0"/>
                <a:t>Inaugurado em 07 de dezembro de 2016, vinculado ao Instituto Gonçalo </a:t>
              </a:r>
              <a:r>
                <a:rPr lang="pt-BR" sz="2000" dirty="0" err="1" smtClean="0"/>
                <a:t>Moniz</a:t>
              </a:r>
              <a:r>
                <a:rPr lang="pt-BR" sz="2000" dirty="0" smtClean="0"/>
                <a:t>/FIOCRUZ</a:t>
              </a:r>
            </a:p>
            <a:p>
              <a:pPr algn="just">
                <a:buFont typeface="Arial" pitchFamily="34" charset="0"/>
                <a:buChar char="•"/>
              </a:pPr>
              <a:endParaRPr lang="pt-BR" sz="2000" dirty="0" smtClean="0"/>
            </a:p>
            <a:p>
              <a:pPr algn="just">
                <a:buFont typeface="Arial" pitchFamily="34" charset="0"/>
                <a:buChar char="•"/>
              </a:pPr>
              <a:r>
                <a:rPr lang="pt-BR" sz="2000" dirty="0" smtClean="0"/>
                <a:t> Atividades estratégicas de pesquisa, inovação, informação e aperfeiçoamento do SUS</a:t>
              </a:r>
              <a:endParaRPr lang="pt-BR" sz="2000" dirty="0"/>
            </a:p>
          </p:txBody>
        </p:sp>
        <p:grpSp>
          <p:nvGrpSpPr>
            <p:cNvPr id="8" name="Grupo 14"/>
            <p:cNvGrpSpPr/>
            <p:nvPr/>
          </p:nvGrpSpPr>
          <p:grpSpPr>
            <a:xfrm>
              <a:off x="552527" y="4496935"/>
              <a:ext cx="3491922" cy="2211601"/>
              <a:chOff x="253599" y="4444183"/>
              <a:chExt cx="3491922" cy="2211601"/>
            </a:xfrm>
          </p:grpSpPr>
          <p:pic>
            <p:nvPicPr>
              <p:cNvPr id="9" name="Picture 1"/>
              <p:cNvPicPr>
                <a:picLocks noChangeAspect="1" noChangeArrowheads="1"/>
              </p:cNvPicPr>
              <p:nvPr/>
            </p:nvPicPr>
            <p:blipFill>
              <a:blip r:embed="rId3"/>
              <a:srcRect l="30098" t="13756" r="14020" b="25520"/>
              <a:stretch>
                <a:fillRect/>
              </a:stretch>
            </p:blipFill>
            <p:spPr bwMode="auto">
              <a:xfrm>
                <a:off x="253599" y="4444183"/>
                <a:ext cx="3309272" cy="1947826"/>
              </a:xfrm>
              <a:prstGeom prst="rect">
                <a:avLst/>
              </a:prstGeom>
              <a:noFill/>
              <a:ln w="9525">
                <a:noFill/>
                <a:miter lim="800000"/>
                <a:headEnd/>
                <a:tailEnd/>
              </a:ln>
              <a:effectLst/>
            </p:spPr>
          </p:pic>
          <p:pic>
            <p:nvPicPr>
              <p:cNvPr id="10" name="Picture 3" descr="C:\Users\Maria\Downloads\albertocoutinho_govBA.jpg"/>
              <p:cNvPicPr>
                <a:picLocks noChangeAspect="1" noChangeArrowheads="1"/>
              </p:cNvPicPr>
              <p:nvPr/>
            </p:nvPicPr>
            <p:blipFill>
              <a:blip r:embed="rId4"/>
              <a:srcRect/>
              <a:stretch>
                <a:fillRect/>
              </a:stretch>
            </p:blipFill>
            <p:spPr bwMode="auto">
              <a:xfrm>
                <a:off x="2422369" y="5776998"/>
                <a:ext cx="1323152" cy="878786"/>
              </a:xfrm>
              <a:prstGeom prst="rect">
                <a:avLst/>
              </a:prstGeom>
              <a:noFill/>
            </p:spPr>
          </p:pic>
        </p:grpSp>
      </p:grpSp>
    </p:spTree>
    <p:extLst>
      <p:ext uri="{BB962C8B-B14F-4D97-AF65-F5344CB8AC3E}">
        <p14:creationId xmlns:p14="http://schemas.microsoft.com/office/powerpoint/2010/main" xmlns="" val="1681692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5" name="Retângulo 4"/>
          <p:cNvSpPr/>
          <p:nvPr/>
        </p:nvSpPr>
        <p:spPr>
          <a:xfrm>
            <a:off x="237393" y="1454512"/>
            <a:ext cx="8581290" cy="5016758"/>
          </a:xfrm>
          <a:prstGeom prst="rect">
            <a:avLst/>
          </a:prstGeom>
        </p:spPr>
        <p:txBody>
          <a:bodyPr wrap="square">
            <a:spAutoFit/>
          </a:bodyPr>
          <a:lstStyle/>
          <a:p>
            <a:pPr marL="342900" indent="-342900" algn="just">
              <a:buFont typeface="Arial" panose="020B0604020202020204" pitchFamily="34" charset="0"/>
              <a:buChar char="•"/>
            </a:pPr>
            <a:r>
              <a:rPr lang="pt-BR" altLang="en-US" sz="2400" dirty="0" smtClean="0"/>
              <a:t>Governança </a:t>
            </a:r>
            <a:r>
              <a:rPr lang="pt-BR" altLang="en-US" sz="2400" dirty="0"/>
              <a:t>compatível com </a:t>
            </a:r>
            <a:r>
              <a:rPr lang="pt-BR" altLang="en-US" sz="2400" dirty="0" smtClean="0"/>
              <a:t>o acesso, privacidade e segurança no tratamento de dados pessoais e com os </a:t>
            </a:r>
            <a:r>
              <a:rPr lang="pt-BR" altLang="en-US" sz="2400" dirty="0"/>
              <a:t>conceitos de “Ciência Aberta” </a:t>
            </a:r>
            <a:endParaRPr lang="pt-BR" altLang="en-US" sz="2400" dirty="0" smtClean="0"/>
          </a:p>
          <a:p>
            <a:pPr algn="just"/>
            <a:endParaRPr lang="pt-BR" altLang="en-US" sz="1000" dirty="0" smtClean="0"/>
          </a:p>
          <a:p>
            <a:pPr algn="just"/>
            <a:endParaRPr lang="pt-BR" altLang="en-US" sz="1200" dirty="0"/>
          </a:p>
          <a:p>
            <a:pPr marL="342900" indent="-342900" algn="just">
              <a:buFont typeface="Arial" panose="020B0604020202020204" pitchFamily="34" charset="0"/>
              <a:buChar char="•"/>
            </a:pPr>
            <a:r>
              <a:rPr lang="pt-BR" altLang="en-US" sz="2400" dirty="0" smtClean="0"/>
              <a:t>Observar o marco regulatório e </a:t>
            </a:r>
            <a:r>
              <a:rPr lang="pt-BR" altLang="en-US" sz="2400" dirty="0"/>
              <a:t>as atitudes públicas relacionados </a:t>
            </a:r>
            <a:r>
              <a:rPr lang="pt-BR" altLang="en-US" sz="2400" dirty="0" smtClean="0"/>
              <a:t>ao acesso, armazenamento, preservação e </a:t>
            </a:r>
            <a:r>
              <a:rPr lang="pt-BR" altLang="en-US" sz="2400" dirty="0"/>
              <a:t>tratamento </a:t>
            </a:r>
            <a:r>
              <a:rPr lang="pt-BR" altLang="en-US" sz="2400" dirty="0" smtClean="0"/>
              <a:t> de </a:t>
            </a:r>
            <a:r>
              <a:rPr lang="pt-BR" altLang="en-US" sz="2400" dirty="0"/>
              <a:t>dados pessoais </a:t>
            </a:r>
            <a:endParaRPr lang="pt-BR" altLang="en-US" sz="2400" dirty="0" smtClean="0"/>
          </a:p>
          <a:p>
            <a:pPr algn="just"/>
            <a:endParaRPr lang="pt-BR" altLang="en-US" sz="1000" dirty="0"/>
          </a:p>
          <a:p>
            <a:pPr algn="just"/>
            <a:endParaRPr lang="pt-BR" altLang="en-US" sz="1200" dirty="0"/>
          </a:p>
          <a:p>
            <a:pPr marL="342900" indent="-342900" algn="just">
              <a:buFont typeface="Arial" panose="020B0604020202020204" pitchFamily="34" charset="0"/>
              <a:buChar char="•"/>
            </a:pPr>
            <a:r>
              <a:rPr lang="pt-BR" altLang="en-US" sz="2400" dirty="0" smtClean="0"/>
              <a:t>Concordância com os Padrões Éticos vigentes</a:t>
            </a:r>
          </a:p>
          <a:p>
            <a:pPr algn="just"/>
            <a:endParaRPr lang="pt-BR" altLang="en-US" sz="2400" dirty="0" smtClean="0"/>
          </a:p>
          <a:p>
            <a:pPr algn="just"/>
            <a:endParaRPr lang="pt-BR" altLang="en-US" sz="1200" dirty="0" smtClean="0"/>
          </a:p>
          <a:p>
            <a:pPr marL="342900" indent="-342900" algn="just">
              <a:buFont typeface="Arial" panose="020B0604020202020204" pitchFamily="34" charset="0"/>
              <a:buChar char="•"/>
            </a:pPr>
            <a:r>
              <a:rPr lang="pt-BR" altLang="en-US" sz="2400" dirty="0" smtClean="0"/>
              <a:t>Plano </a:t>
            </a:r>
            <a:r>
              <a:rPr lang="pt-BR" altLang="en-US" sz="2400" dirty="0"/>
              <a:t>Estratégico de Desenvolvimento e </a:t>
            </a:r>
            <a:r>
              <a:rPr lang="pt-BR" altLang="en-US" sz="2400" dirty="0" smtClean="0"/>
              <a:t>Sustentabilidade  dialogando com os parceiros (gestores, pesquisadores, financiadores, apoiadores)</a:t>
            </a:r>
            <a:endParaRPr lang="pt-BR" sz="2400" dirty="0"/>
          </a:p>
        </p:txBody>
      </p:sp>
      <p:sp>
        <p:nvSpPr>
          <p:cNvPr id="7" name="Retângulo 6"/>
          <p:cNvSpPr/>
          <p:nvPr/>
        </p:nvSpPr>
        <p:spPr>
          <a:xfrm>
            <a:off x="5343565" y="322462"/>
            <a:ext cx="3475118" cy="677108"/>
          </a:xfrm>
          <a:prstGeom prst="rect">
            <a:avLst/>
          </a:prstGeom>
        </p:spPr>
        <p:txBody>
          <a:bodyPr wrap="none">
            <a:spAutoFit/>
          </a:bodyPr>
          <a:lstStyle/>
          <a:p>
            <a:r>
              <a:rPr lang="pt-BR" sz="3800" dirty="0"/>
              <a:t>CIDACS: A VISÃO</a:t>
            </a:r>
          </a:p>
        </p:txBody>
      </p:sp>
    </p:spTree>
    <p:extLst>
      <p:ext uri="{BB962C8B-B14F-4D97-AF65-F5344CB8AC3E}">
        <p14:creationId xmlns:p14="http://schemas.microsoft.com/office/powerpoint/2010/main" xmlns="" val="17759943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75246" y="-34804"/>
            <a:ext cx="9419245" cy="6858000"/>
          </a:xfrm>
          <a:prstGeom prst="rect">
            <a:avLst/>
          </a:prstGeom>
        </p:spPr>
      </p:pic>
      <p:grpSp>
        <p:nvGrpSpPr>
          <p:cNvPr id="3" name="Grupo 31">
            <a:extLst>
              <a:ext uri="{FF2B5EF4-FFF2-40B4-BE49-F238E27FC236}">
                <a16:creationId xmlns="" xmlns:a16="http://schemas.microsoft.com/office/drawing/2014/main" id="{0A683EBF-8A4B-453D-B92A-866C4AE3C3DA}"/>
              </a:ext>
            </a:extLst>
          </p:cNvPr>
          <p:cNvGrpSpPr/>
          <p:nvPr/>
        </p:nvGrpSpPr>
        <p:grpSpPr>
          <a:xfrm>
            <a:off x="1138558" y="1233396"/>
            <a:ext cx="6562049" cy="3641367"/>
            <a:chOff x="575855" y="428604"/>
            <a:chExt cx="6393797" cy="1971157"/>
          </a:xfrm>
        </p:grpSpPr>
        <p:sp>
          <p:nvSpPr>
            <p:cNvPr id="7" name="Conector reto 20">
              <a:extLst>
                <a:ext uri="{FF2B5EF4-FFF2-40B4-BE49-F238E27FC236}">
                  <a16:creationId xmlns="" xmlns:a16="http://schemas.microsoft.com/office/drawing/2014/main" id="{28F0B33A-B509-4447-8CBA-3077D270FA2B}"/>
                </a:ext>
              </a:extLst>
            </p:cNvPr>
            <p:cNvSpPr>
              <a:spLocks noChangeShapeType="1"/>
            </p:cNvSpPr>
            <p:nvPr/>
          </p:nvSpPr>
          <p:spPr bwMode="auto">
            <a:xfrm>
              <a:off x="4510578" y="538689"/>
              <a:ext cx="342949" cy="0"/>
            </a:xfrm>
            <a:prstGeom prst="line">
              <a:avLst/>
            </a:prstGeom>
            <a:noFill/>
            <a:ln w="6350">
              <a:solidFill>
                <a:srgbClr val="5B9BD5"/>
              </a:solidFill>
              <a:prstDash val="dash"/>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8" name="Retângulo de cantos arredondados 2">
              <a:extLst>
                <a:ext uri="{FF2B5EF4-FFF2-40B4-BE49-F238E27FC236}">
                  <a16:creationId xmlns="" xmlns:a16="http://schemas.microsoft.com/office/drawing/2014/main" id="{674F1F78-068F-4829-A1DA-2D92D3684228}"/>
                </a:ext>
              </a:extLst>
            </p:cNvPr>
            <p:cNvSpPr>
              <a:spLocks noChangeArrowheads="1"/>
            </p:cNvSpPr>
            <p:nvPr/>
          </p:nvSpPr>
          <p:spPr bwMode="auto">
            <a:xfrm>
              <a:off x="2507790" y="430909"/>
              <a:ext cx="2002788" cy="242072"/>
            </a:xfrm>
            <a:prstGeom prst="roundRect">
              <a:avLst>
                <a:gd name="adj" fmla="val 16667"/>
              </a:avLst>
            </a:prstGeom>
            <a:solidFill>
              <a:srgbClr val="A8D08D"/>
            </a:solid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pt-BR" sz="1600" b="1" dirty="0">
                  <a:solidFill>
                    <a:srgbClr val="000000"/>
                  </a:solidFill>
                  <a:latin typeface="Calibri" pitchFamily="34" charset="0"/>
                  <a:cs typeface="Arial" pitchFamily="34" charset="0"/>
                </a:rPr>
                <a:t>COORDENAÇÃO</a:t>
              </a:r>
              <a:r>
                <a:rPr kumimoji="0" lang="pt-BR" sz="1600" b="1" i="0" u="none" strike="noStrike" cap="none" normalizeH="0" baseline="0" dirty="0">
                  <a:ln>
                    <a:noFill/>
                  </a:ln>
                  <a:solidFill>
                    <a:srgbClr val="000000"/>
                  </a:solidFill>
                  <a:effectLst/>
                  <a:latin typeface="Calibri" pitchFamily="34" charset="0"/>
                  <a:cs typeface="Arial" pitchFamily="34" charset="0"/>
                </a:rPr>
                <a:t> EXECUTIVA</a:t>
              </a:r>
              <a:endParaRPr kumimoji="0" lang="pt-BR" sz="1600" b="0" i="0" u="none" strike="noStrike" cap="none" normalizeH="0" baseline="0" dirty="0">
                <a:ln>
                  <a:noFill/>
                </a:ln>
                <a:solidFill>
                  <a:schemeClr val="tx1"/>
                </a:solidFill>
                <a:effectLst/>
                <a:latin typeface="Arial" pitchFamily="34" charset="0"/>
                <a:cs typeface="Arial" pitchFamily="34" charset="0"/>
              </a:endParaRPr>
            </a:p>
          </p:txBody>
        </p:sp>
        <p:sp>
          <p:nvSpPr>
            <p:cNvPr id="9" name="Retângulo de cantos arredondados 3">
              <a:extLst>
                <a:ext uri="{FF2B5EF4-FFF2-40B4-BE49-F238E27FC236}">
                  <a16:creationId xmlns="" xmlns:a16="http://schemas.microsoft.com/office/drawing/2014/main" id="{230A820E-00CF-4359-8536-D015A189DBC6}"/>
                </a:ext>
              </a:extLst>
            </p:cNvPr>
            <p:cNvSpPr>
              <a:spLocks noChangeArrowheads="1"/>
            </p:cNvSpPr>
            <p:nvPr/>
          </p:nvSpPr>
          <p:spPr bwMode="auto">
            <a:xfrm>
              <a:off x="4910685" y="428604"/>
              <a:ext cx="1571216" cy="232850"/>
            </a:xfrm>
            <a:prstGeom prst="roundRect">
              <a:avLst>
                <a:gd name="adj" fmla="val 16667"/>
              </a:avLst>
            </a:prstGeom>
            <a:solidFill>
              <a:srgbClr val="E2EFD9"/>
            </a:solid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t-BR" sz="1600" b="1" i="0" u="none" strike="noStrike" cap="none" normalizeH="0" baseline="0" dirty="0">
                  <a:ln>
                    <a:noFill/>
                  </a:ln>
                  <a:solidFill>
                    <a:srgbClr val="000000"/>
                  </a:solidFill>
                  <a:effectLst/>
                  <a:latin typeface="Calibri" pitchFamily="34" charset="0"/>
                  <a:cs typeface="Arial" pitchFamily="34" charset="0"/>
                </a:rPr>
                <a:t>COMITÊ CONSULTIVO</a:t>
              </a:r>
              <a:endParaRPr kumimoji="0" lang="pt-BR" sz="1600" b="0" i="0" u="none" strike="noStrike" cap="none" normalizeH="0" baseline="0" dirty="0">
                <a:ln>
                  <a:noFill/>
                </a:ln>
                <a:solidFill>
                  <a:schemeClr val="tx1"/>
                </a:solidFill>
                <a:effectLst/>
                <a:latin typeface="Arial" pitchFamily="34" charset="0"/>
                <a:cs typeface="Arial" pitchFamily="34" charset="0"/>
              </a:endParaRPr>
            </a:p>
          </p:txBody>
        </p:sp>
        <p:sp>
          <p:nvSpPr>
            <p:cNvPr id="10" name="Retângulo de cantos arredondados 4">
              <a:extLst>
                <a:ext uri="{FF2B5EF4-FFF2-40B4-BE49-F238E27FC236}">
                  <a16:creationId xmlns="" xmlns:a16="http://schemas.microsoft.com/office/drawing/2014/main" id="{CE880EF2-F47A-4F95-8B88-63E3FBCA5FB5}"/>
                </a:ext>
              </a:extLst>
            </p:cNvPr>
            <p:cNvSpPr>
              <a:spLocks noChangeArrowheads="1"/>
            </p:cNvSpPr>
            <p:nvPr/>
          </p:nvSpPr>
          <p:spPr bwMode="auto">
            <a:xfrm>
              <a:off x="4102214" y="1285654"/>
              <a:ext cx="1548988" cy="242072"/>
            </a:xfrm>
            <a:prstGeom prst="roundRect">
              <a:avLst>
                <a:gd name="adj" fmla="val 16667"/>
              </a:avLst>
            </a:prstGeom>
            <a:solidFill>
              <a:srgbClr val="B4C6E7"/>
            </a:solidFill>
            <a:ln w="381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t-BR" sz="1600" b="1" i="0" u="none" strike="noStrike" cap="none" normalizeH="0" baseline="0" dirty="0">
                  <a:ln>
                    <a:noFill/>
                  </a:ln>
                  <a:solidFill>
                    <a:srgbClr val="000000"/>
                  </a:solidFill>
                  <a:effectLst/>
                  <a:latin typeface="Calibri" pitchFamily="34" charset="0"/>
                  <a:cs typeface="Arial" pitchFamily="34" charset="0"/>
                </a:rPr>
                <a:t>CURADORIA DIGITAL</a:t>
              </a:r>
              <a:endParaRPr kumimoji="0" lang="pt-BR" sz="1600" b="0" i="0" u="none" strike="noStrike" cap="none" normalizeH="0" baseline="0" dirty="0">
                <a:ln>
                  <a:noFill/>
                </a:ln>
                <a:solidFill>
                  <a:schemeClr val="tx1"/>
                </a:solidFill>
                <a:effectLst/>
                <a:latin typeface="Arial" pitchFamily="34" charset="0"/>
                <a:cs typeface="Arial" pitchFamily="34" charset="0"/>
              </a:endParaRPr>
            </a:p>
          </p:txBody>
        </p:sp>
        <p:sp>
          <p:nvSpPr>
            <p:cNvPr id="11" name="Retângulo de cantos arredondados 5">
              <a:extLst>
                <a:ext uri="{FF2B5EF4-FFF2-40B4-BE49-F238E27FC236}">
                  <a16:creationId xmlns="" xmlns:a16="http://schemas.microsoft.com/office/drawing/2014/main" id="{2D0F96F7-6BB5-4998-B0EF-6EE21AF4648C}"/>
                </a:ext>
              </a:extLst>
            </p:cNvPr>
            <p:cNvSpPr>
              <a:spLocks noChangeArrowheads="1"/>
            </p:cNvSpPr>
            <p:nvPr/>
          </p:nvSpPr>
          <p:spPr bwMode="auto">
            <a:xfrm>
              <a:off x="2030546" y="785948"/>
              <a:ext cx="1552799" cy="285299"/>
            </a:xfrm>
            <a:prstGeom prst="roundRect">
              <a:avLst>
                <a:gd name="adj" fmla="val 16667"/>
              </a:avLst>
            </a:prstGeom>
            <a:solidFill>
              <a:schemeClr val="accent3">
                <a:lumMod val="40000"/>
                <a:lumOff val="60000"/>
              </a:schemeClr>
            </a:solid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t-BR" sz="1600" b="1" i="0" u="none" strike="noStrike" cap="none" normalizeH="0" baseline="0" dirty="0">
                  <a:ln>
                    <a:noFill/>
                  </a:ln>
                  <a:solidFill>
                    <a:srgbClr val="000000"/>
                  </a:solidFill>
                  <a:effectLst/>
                  <a:latin typeface="Calibri" pitchFamily="34" charset="0"/>
                  <a:cs typeface="Arial" pitchFamily="34" charset="0"/>
                </a:rPr>
                <a:t>COMITÊ CIENTÍFICO</a:t>
              </a:r>
              <a:endParaRPr kumimoji="0" lang="pt-BR" sz="1600" b="0" i="0" u="none" strike="noStrike" cap="none" normalizeH="0" baseline="0" dirty="0">
                <a:ln>
                  <a:noFill/>
                </a:ln>
                <a:solidFill>
                  <a:schemeClr val="tx1"/>
                </a:solidFill>
                <a:effectLst/>
                <a:latin typeface="Arial" pitchFamily="34" charset="0"/>
                <a:cs typeface="Arial" pitchFamily="34" charset="0"/>
              </a:endParaRPr>
            </a:p>
          </p:txBody>
        </p:sp>
        <p:sp>
          <p:nvSpPr>
            <p:cNvPr id="12" name="Retângulo de cantos arredondados 6">
              <a:extLst>
                <a:ext uri="{FF2B5EF4-FFF2-40B4-BE49-F238E27FC236}">
                  <a16:creationId xmlns="" xmlns:a16="http://schemas.microsoft.com/office/drawing/2014/main" id="{F8498DFE-B01E-4DD3-B0DA-FD31DDCFE5AE}"/>
                </a:ext>
              </a:extLst>
            </p:cNvPr>
            <p:cNvSpPr>
              <a:spLocks noChangeArrowheads="1"/>
            </p:cNvSpPr>
            <p:nvPr/>
          </p:nvSpPr>
          <p:spPr bwMode="auto">
            <a:xfrm>
              <a:off x="3824044" y="1929450"/>
              <a:ext cx="1654413" cy="448986"/>
            </a:xfrm>
            <a:prstGeom prst="roundRect">
              <a:avLst>
                <a:gd name="adj" fmla="val 16667"/>
              </a:avLst>
            </a:prstGeom>
            <a:solidFill>
              <a:srgbClr val="FFE599"/>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t-BR" sz="1600" b="1" i="0" u="none" strike="noStrike" cap="none" normalizeH="0" baseline="0" dirty="0">
                  <a:ln>
                    <a:noFill/>
                  </a:ln>
                  <a:solidFill>
                    <a:srgbClr val="000000"/>
                  </a:solidFill>
                  <a:effectLst/>
                  <a:latin typeface="Calibri" pitchFamily="34" charset="0"/>
                  <a:cs typeface="Arial" pitchFamily="34" charset="0"/>
                </a:rPr>
                <a:t>NÚCLEO DE PRODUÇÃO DE DADOS</a:t>
              </a:r>
              <a:endParaRPr kumimoji="0" lang="pt-BR" sz="1600" b="0" i="0" u="none" strike="noStrike" cap="none" normalizeH="0" baseline="0" dirty="0">
                <a:ln>
                  <a:noFill/>
                </a:ln>
                <a:solidFill>
                  <a:schemeClr val="tx1"/>
                </a:solidFill>
                <a:effectLst/>
                <a:latin typeface="Arial" pitchFamily="34" charset="0"/>
                <a:cs typeface="Arial" pitchFamily="34" charset="0"/>
              </a:endParaRPr>
            </a:p>
          </p:txBody>
        </p:sp>
        <p:sp>
          <p:nvSpPr>
            <p:cNvPr id="13" name="Retângulo de cantos arredondados 8">
              <a:extLst>
                <a:ext uri="{FF2B5EF4-FFF2-40B4-BE49-F238E27FC236}">
                  <a16:creationId xmlns="" xmlns:a16="http://schemas.microsoft.com/office/drawing/2014/main" id="{508E897D-56BD-41E9-BDFE-ADF8542F2C60}"/>
                </a:ext>
              </a:extLst>
            </p:cNvPr>
            <p:cNvSpPr>
              <a:spLocks noChangeArrowheads="1"/>
            </p:cNvSpPr>
            <p:nvPr/>
          </p:nvSpPr>
          <p:spPr bwMode="auto">
            <a:xfrm>
              <a:off x="5651202" y="1923110"/>
              <a:ext cx="1318450" cy="466853"/>
            </a:xfrm>
            <a:prstGeom prst="roundRect">
              <a:avLst>
                <a:gd name="adj" fmla="val 16667"/>
              </a:avLst>
            </a:prstGeom>
            <a:solidFill>
              <a:srgbClr val="FFE599"/>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t-BR" sz="1600" b="1" i="0" u="none" strike="noStrike" cap="none" normalizeH="0" baseline="0" dirty="0">
                  <a:ln>
                    <a:noFill/>
                  </a:ln>
                  <a:solidFill>
                    <a:srgbClr val="000000"/>
                  </a:solidFill>
                  <a:effectLst/>
                  <a:latin typeface="Calibri" pitchFamily="34" charset="0"/>
                  <a:cs typeface="Arial" pitchFamily="34" charset="0"/>
                </a:rPr>
                <a:t>NÚCLEO DE OPERAÇÕES</a:t>
              </a:r>
              <a:endParaRPr kumimoji="0" lang="pt-BR" sz="1600" b="0" i="0" u="none" strike="noStrike" cap="none" normalizeH="0" baseline="0" dirty="0">
                <a:ln>
                  <a:noFill/>
                </a:ln>
                <a:solidFill>
                  <a:schemeClr val="tx1"/>
                </a:solidFill>
                <a:effectLst/>
                <a:latin typeface="Arial" pitchFamily="34" charset="0"/>
                <a:cs typeface="Arial" pitchFamily="34" charset="0"/>
              </a:endParaRPr>
            </a:p>
          </p:txBody>
        </p:sp>
        <p:sp>
          <p:nvSpPr>
            <p:cNvPr id="14" name="Retângulo de cantos arredondados 9">
              <a:extLst>
                <a:ext uri="{FF2B5EF4-FFF2-40B4-BE49-F238E27FC236}">
                  <a16:creationId xmlns="" xmlns:a16="http://schemas.microsoft.com/office/drawing/2014/main" id="{1C44F4FC-F377-4301-AE1A-FB7ECD5E6A9B}"/>
                </a:ext>
              </a:extLst>
            </p:cNvPr>
            <p:cNvSpPr>
              <a:spLocks noChangeArrowheads="1"/>
            </p:cNvSpPr>
            <p:nvPr/>
          </p:nvSpPr>
          <p:spPr bwMode="auto">
            <a:xfrm>
              <a:off x="575855" y="1932908"/>
              <a:ext cx="1618545" cy="466853"/>
            </a:xfrm>
            <a:prstGeom prst="roundRect">
              <a:avLst>
                <a:gd name="adj" fmla="val 16667"/>
              </a:avLst>
            </a:prstGeom>
            <a:solidFill>
              <a:srgbClr val="FFE599"/>
            </a:solidFill>
            <a:ln w="317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t-BR" sz="1600" b="1" i="0" u="none" strike="noStrike" cap="none" normalizeH="0" baseline="0" dirty="0">
                  <a:ln>
                    <a:noFill/>
                  </a:ln>
                  <a:solidFill>
                    <a:srgbClr val="000000"/>
                  </a:solidFill>
                  <a:effectLst/>
                  <a:latin typeface="Calibri" pitchFamily="34" charset="0"/>
                  <a:cs typeface="Arial" pitchFamily="34" charset="0"/>
                </a:rPr>
                <a:t>NÚCLEO DE COMUNICAÇÃO</a:t>
              </a:r>
              <a:endParaRPr kumimoji="0" lang="pt-BR" sz="1600" b="0" i="0" u="none" strike="noStrike" cap="none" normalizeH="0" baseline="0" dirty="0">
                <a:ln>
                  <a:noFill/>
                </a:ln>
                <a:solidFill>
                  <a:schemeClr val="tx1"/>
                </a:solidFill>
                <a:effectLst/>
                <a:latin typeface="Arial" pitchFamily="34" charset="0"/>
                <a:cs typeface="Arial" pitchFamily="34" charset="0"/>
              </a:endParaRPr>
            </a:p>
          </p:txBody>
        </p:sp>
        <p:sp>
          <p:nvSpPr>
            <p:cNvPr id="15" name="Conector reto 14">
              <a:extLst>
                <a:ext uri="{FF2B5EF4-FFF2-40B4-BE49-F238E27FC236}">
                  <a16:creationId xmlns="" xmlns:a16="http://schemas.microsoft.com/office/drawing/2014/main" id="{97EB7949-6886-4754-880A-000694AB40A3}"/>
                </a:ext>
              </a:extLst>
            </p:cNvPr>
            <p:cNvSpPr>
              <a:spLocks noChangeShapeType="1"/>
            </p:cNvSpPr>
            <p:nvPr/>
          </p:nvSpPr>
          <p:spPr bwMode="auto">
            <a:xfrm>
              <a:off x="3817693" y="680474"/>
              <a:ext cx="0" cy="1046097"/>
            </a:xfrm>
            <a:prstGeom prst="line">
              <a:avLst/>
            </a:prstGeom>
            <a:noFill/>
            <a:ln w="6350">
              <a:solidFill>
                <a:srgbClr val="5B9BD5"/>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16" name="Conector reto 15">
              <a:extLst>
                <a:ext uri="{FF2B5EF4-FFF2-40B4-BE49-F238E27FC236}">
                  <a16:creationId xmlns="" xmlns:a16="http://schemas.microsoft.com/office/drawing/2014/main" id="{C44FC48C-E7C2-4024-8F1C-87836B73AC90}"/>
                </a:ext>
              </a:extLst>
            </p:cNvPr>
            <p:cNvSpPr>
              <a:spLocks noChangeShapeType="1"/>
            </p:cNvSpPr>
            <p:nvPr/>
          </p:nvSpPr>
          <p:spPr bwMode="auto">
            <a:xfrm flipV="1">
              <a:off x="1349093" y="1709280"/>
              <a:ext cx="4715554" cy="16714"/>
            </a:xfrm>
            <a:prstGeom prst="line">
              <a:avLst/>
            </a:prstGeom>
            <a:noFill/>
            <a:ln w="6350">
              <a:solidFill>
                <a:srgbClr val="5B9BD5"/>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17" name="Conector reto 16">
              <a:extLst>
                <a:ext uri="{FF2B5EF4-FFF2-40B4-BE49-F238E27FC236}">
                  <a16:creationId xmlns="" xmlns:a16="http://schemas.microsoft.com/office/drawing/2014/main" id="{894EE4FC-6FB4-46D4-BEDE-18F2FF60C0E4}"/>
                </a:ext>
              </a:extLst>
            </p:cNvPr>
            <p:cNvSpPr>
              <a:spLocks noChangeShapeType="1"/>
            </p:cNvSpPr>
            <p:nvPr/>
          </p:nvSpPr>
          <p:spPr bwMode="auto">
            <a:xfrm>
              <a:off x="3559846" y="1372685"/>
              <a:ext cx="552530" cy="0"/>
            </a:xfrm>
            <a:prstGeom prst="line">
              <a:avLst/>
            </a:prstGeom>
            <a:noFill/>
            <a:ln w="6350">
              <a:solidFill>
                <a:srgbClr val="5B9BD5"/>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18" name="Conector reto 19">
              <a:extLst>
                <a:ext uri="{FF2B5EF4-FFF2-40B4-BE49-F238E27FC236}">
                  <a16:creationId xmlns="" xmlns:a16="http://schemas.microsoft.com/office/drawing/2014/main" id="{88104AD7-A50A-4926-A974-78D2685AFC8C}"/>
                </a:ext>
              </a:extLst>
            </p:cNvPr>
            <p:cNvSpPr>
              <a:spLocks noChangeShapeType="1"/>
            </p:cNvSpPr>
            <p:nvPr/>
          </p:nvSpPr>
          <p:spPr bwMode="auto">
            <a:xfrm flipV="1">
              <a:off x="3576993" y="922546"/>
              <a:ext cx="247051" cy="0"/>
            </a:xfrm>
            <a:prstGeom prst="line">
              <a:avLst/>
            </a:prstGeom>
            <a:noFill/>
            <a:ln w="6350">
              <a:solidFill>
                <a:srgbClr val="5B9BD5"/>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19" name="Conector reto 24">
              <a:extLst>
                <a:ext uri="{FF2B5EF4-FFF2-40B4-BE49-F238E27FC236}">
                  <a16:creationId xmlns="" xmlns:a16="http://schemas.microsoft.com/office/drawing/2014/main" id="{69F866FE-88E2-4434-92B3-4EF38F717DF1}"/>
                </a:ext>
              </a:extLst>
            </p:cNvPr>
            <p:cNvSpPr>
              <a:spLocks noChangeShapeType="1"/>
            </p:cNvSpPr>
            <p:nvPr/>
          </p:nvSpPr>
          <p:spPr bwMode="auto">
            <a:xfrm>
              <a:off x="4625529" y="1709280"/>
              <a:ext cx="0" cy="189623"/>
            </a:xfrm>
            <a:prstGeom prst="line">
              <a:avLst/>
            </a:prstGeom>
            <a:noFill/>
            <a:ln w="6350">
              <a:solidFill>
                <a:srgbClr val="5B9BD5"/>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20" name="Conector reto 25">
              <a:extLst>
                <a:ext uri="{FF2B5EF4-FFF2-40B4-BE49-F238E27FC236}">
                  <a16:creationId xmlns="" xmlns:a16="http://schemas.microsoft.com/office/drawing/2014/main" id="{C6D0A3FB-B116-43A4-8D15-2631A028C6F9}"/>
                </a:ext>
              </a:extLst>
            </p:cNvPr>
            <p:cNvSpPr>
              <a:spLocks noChangeShapeType="1"/>
            </p:cNvSpPr>
            <p:nvPr/>
          </p:nvSpPr>
          <p:spPr bwMode="auto">
            <a:xfrm>
              <a:off x="1344012" y="1729453"/>
              <a:ext cx="0" cy="190199"/>
            </a:xfrm>
            <a:prstGeom prst="line">
              <a:avLst/>
            </a:prstGeom>
            <a:noFill/>
            <a:ln w="6350">
              <a:solidFill>
                <a:srgbClr val="5B9BD5"/>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21" name="Conector reto 26">
              <a:extLst>
                <a:ext uri="{FF2B5EF4-FFF2-40B4-BE49-F238E27FC236}">
                  <a16:creationId xmlns="" xmlns:a16="http://schemas.microsoft.com/office/drawing/2014/main" id="{8B1E7762-F246-498A-8265-7B3A36A450BF}"/>
                </a:ext>
              </a:extLst>
            </p:cNvPr>
            <p:cNvSpPr>
              <a:spLocks noChangeShapeType="1"/>
            </p:cNvSpPr>
            <p:nvPr/>
          </p:nvSpPr>
          <p:spPr bwMode="auto">
            <a:xfrm>
              <a:off x="6056390" y="1719078"/>
              <a:ext cx="0" cy="190199"/>
            </a:xfrm>
            <a:prstGeom prst="line">
              <a:avLst/>
            </a:prstGeom>
            <a:noFill/>
            <a:ln w="6350">
              <a:solidFill>
                <a:srgbClr val="5B9BD5"/>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22" name="Conector reto 10">
              <a:extLst>
                <a:ext uri="{FF2B5EF4-FFF2-40B4-BE49-F238E27FC236}">
                  <a16:creationId xmlns="" xmlns:a16="http://schemas.microsoft.com/office/drawing/2014/main" id="{6DE9CF82-5B43-4B0E-A9D8-8D574978DFA6}"/>
                </a:ext>
              </a:extLst>
            </p:cNvPr>
            <p:cNvSpPr>
              <a:spLocks noChangeShapeType="1"/>
            </p:cNvSpPr>
            <p:nvPr/>
          </p:nvSpPr>
          <p:spPr bwMode="auto">
            <a:xfrm>
              <a:off x="2959684" y="1713891"/>
              <a:ext cx="0" cy="190199"/>
            </a:xfrm>
            <a:prstGeom prst="line">
              <a:avLst/>
            </a:prstGeom>
            <a:noFill/>
            <a:ln w="6350">
              <a:solidFill>
                <a:srgbClr val="5B9BD5"/>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23" name="Retângulo de cantos arredondados 17">
              <a:extLst>
                <a:ext uri="{FF2B5EF4-FFF2-40B4-BE49-F238E27FC236}">
                  <a16:creationId xmlns="" xmlns:a16="http://schemas.microsoft.com/office/drawing/2014/main" id="{DC9C2400-49F6-4895-93DF-C1341A79F7EF}"/>
                </a:ext>
              </a:extLst>
            </p:cNvPr>
            <p:cNvSpPr>
              <a:spLocks noChangeArrowheads="1"/>
            </p:cNvSpPr>
            <p:nvPr/>
          </p:nvSpPr>
          <p:spPr bwMode="auto">
            <a:xfrm>
              <a:off x="1114808" y="1163465"/>
              <a:ext cx="2469807" cy="500124"/>
            </a:xfrm>
            <a:prstGeom prst="roundRect">
              <a:avLst>
                <a:gd name="adj" fmla="val 16667"/>
              </a:avLst>
            </a:prstGeom>
            <a:solidFill>
              <a:srgbClr val="B4C7E7"/>
            </a:solidFill>
            <a:ln w="38100">
              <a:solidFill>
                <a:srgbClr val="41719C"/>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t-BR" sz="1600" b="1" i="0" u="none" strike="noStrike" cap="none" normalizeH="0" baseline="0" dirty="0">
                  <a:ln>
                    <a:noFill/>
                  </a:ln>
                  <a:solidFill>
                    <a:srgbClr val="000000"/>
                  </a:solidFill>
                  <a:effectLst/>
                  <a:latin typeface="Calibri" pitchFamily="34" charset="0"/>
                  <a:cs typeface="Arial" pitchFamily="34" charset="0"/>
                </a:rPr>
                <a:t>COMITÊ DE SEGURANÇA DA INFORMAÇÃO E COMUNICAÇÕES</a:t>
              </a:r>
              <a:endParaRPr kumimoji="0" lang="pt-BR" sz="1600" b="0" i="0" u="none" strike="noStrike" cap="none" normalizeH="0" baseline="0" dirty="0">
                <a:ln>
                  <a:noFill/>
                </a:ln>
                <a:solidFill>
                  <a:schemeClr val="tx1"/>
                </a:solidFill>
                <a:effectLst/>
                <a:latin typeface="Arial" pitchFamily="34" charset="0"/>
                <a:cs typeface="Arial" pitchFamily="34" charset="0"/>
              </a:endParaRPr>
            </a:p>
          </p:txBody>
        </p:sp>
        <p:sp>
          <p:nvSpPr>
            <p:cNvPr id="24" name="Retângulo de cantos arredondados 7">
              <a:extLst>
                <a:ext uri="{FF2B5EF4-FFF2-40B4-BE49-F238E27FC236}">
                  <a16:creationId xmlns="" xmlns:a16="http://schemas.microsoft.com/office/drawing/2014/main" id="{5709FA31-6BB6-4EB1-A30D-BE15CD29B21E}"/>
                </a:ext>
              </a:extLst>
            </p:cNvPr>
            <p:cNvSpPr>
              <a:spLocks noChangeArrowheads="1"/>
            </p:cNvSpPr>
            <p:nvPr/>
          </p:nvSpPr>
          <p:spPr bwMode="auto">
            <a:xfrm>
              <a:off x="2391912" y="1923110"/>
              <a:ext cx="1234618" cy="448986"/>
            </a:xfrm>
            <a:prstGeom prst="roundRect">
              <a:avLst>
                <a:gd name="adj" fmla="val 16667"/>
              </a:avLst>
            </a:prstGeom>
            <a:solidFill>
              <a:srgbClr val="FFE599"/>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pt-BR" sz="1100" b="1" i="0" u="none" strike="noStrike" cap="none" normalizeH="0" baseline="0" dirty="0">
                <a:ln>
                  <a:noFill/>
                </a:ln>
                <a:solidFill>
                  <a:srgbClr val="000000"/>
                </a:solidFill>
                <a:effectLst/>
                <a:latin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pt-BR" sz="1100" b="1" i="0" u="none" strike="noStrike" cap="none" normalizeH="0" baseline="0" dirty="0">
                <a:ln>
                  <a:noFill/>
                </a:ln>
                <a:solidFill>
                  <a:srgbClr val="000000"/>
                </a:solidFill>
                <a:effectLst/>
                <a:latin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pt-BR" sz="1100" b="1" i="0" u="none" strike="noStrike" cap="none" normalizeH="0" baseline="0" dirty="0">
                <a:ln>
                  <a:noFill/>
                </a:ln>
                <a:solidFill>
                  <a:srgbClr val="000000"/>
                </a:solidFill>
                <a:effectLst/>
                <a:latin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pt-BR" sz="1100" b="1" i="0" u="none" strike="noStrike" cap="none" normalizeH="0" baseline="0" dirty="0">
                <a:ln>
                  <a:noFill/>
                </a:ln>
                <a:solidFill>
                  <a:srgbClr val="000000"/>
                </a:solidFill>
                <a:effectLst/>
                <a:latin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pt-BR" sz="1800" b="0" i="0" u="none" strike="noStrike" cap="none" normalizeH="0" baseline="0" dirty="0">
                <a:ln>
                  <a:noFill/>
                </a:ln>
                <a:solidFill>
                  <a:schemeClr val="tx1"/>
                </a:solidFill>
                <a:effectLst/>
                <a:latin typeface="Arial" pitchFamily="34" charset="0"/>
                <a:cs typeface="Arial" pitchFamily="34" charset="0"/>
              </a:endParaRPr>
            </a:p>
          </p:txBody>
        </p:sp>
        <p:sp>
          <p:nvSpPr>
            <p:cNvPr id="25" name="Retângulo 24">
              <a:extLst>
                <a:ext uri="{FF2B5EF4-FFF2-40B4-BE49-F238E27FC236}">
                  <a16:creationId xmlns="" xmlns:a16="http://schemas.microsoft.com/office/drawing/2014/main" id="{2A92BBAB-0A6C-4CD9-8626-641C08A07D0D}"/>
                </a:ext>
              </a:extLst>
            </p:cNvPr>
            <p:cNvSpPr/>
            <p:nvPr/>
          </p:nvSpPr>
          <p:spPr>
            <a:xfrm>
              <a:off x="2534022" y="1931061"/>
              <a:ext cx="1025823" cy="449838"/>
            </a:xfrm>
            <a:prstGeom prst="rect">
              <a:avLst/>
            </a:prstGeom>
          </p:spPr>
          <p:txBody>
            <a:bodyPr wrap="square">
              <a:spAutoFit/>
            </a:bodyPr>
            <a:lstStyle/>
            <a:p>
              <a:pPr algn="ctr" fontAlgn="base">
                <a:spcBef>
                  <a:spcPct val="0"/>
                </a:spcBef>
                <a:spcAft>
                  <a:spcPct val="0"/>
                </a:spcAft>
              </a:pPr>
              <a:r>
                <a:rPr kumimoji="0" lang="pt-BR" sz="1600" b="1" i="0" u="none" strike="noStrike" cap="none" normalizeH="0" baseline="0" dirty="0">
                  <a:ln>
                    <a:noFill/>
                  </a:ln>
                  <a:solidFill>
                    <a:srgbClr val="000000"/>
                  </a:solidFill>
                  <a:effectLst/>
                  <a:latin typeface="Calibri" pitchFamily="34" charset="0"/>
                  <a:cs typeface="Arial" pitchFamily="34" charset="0"/>
                </a:rPr>
                <a:t>NÚCLEO DE PESQUISA</a:t>
              </a:r>
              <a:endParaRPr kumimoji="0" lang="pt-BR" sz="1600" b="1" i="0" u="none" strike="noStrike" cap="none" normalizeH="0" baseline="0" dirty="0">
                <a:ln>
                  <a:noFill/>
                </a:ln>
                <a:solidFill>
                  <a:srgbClr val="000000"/>
                </a:solidFill>
                <a:effectLst/>
                <a:latin typeface="Times New Roman" pitchFamily="18" charset="0"/>
                <a:cs typeface="Arial" pitchFamily="34" charset="0"/>
              </a:endParaRPr>
            </a:p>
          </p:txBody>
        </p:sp>
      </p:grpSp>
      <p:sp>
        <p:nvSpPr>
          <p:cNvPr id="2" name="CaixaDeTexto 1">
            <a:extLst>
              <a:ext uri="{FF2B5EF4-FFF2-40B4-BE49-F238E27FC236}">
                <a16:creationId xmlns="" xmlns:a16="http://schemas.microsoft.com/office/drawing/2014/main" id="{5B035E0D-26CD-4C17-A53A-CB76F5860B8A}"/>
              </a:ext>
            </a:extLst>
          </p:cNvPr>
          <p:cNvSpPr txBox="1"/>
          <p:nvPr/>
        </p:nvSpPr>
        <p:spPr>
          <a:xfrm>
            <a:off x="344533" y="5630091"/>
            <a:ext cx="45719" cy="369332"/>
          </a:xfrm>
          <a:prstGeom prst="rect">
            <a:avLst/>
          </a:prstGeom>
          <a:noFill/>
        </p:spPr>
        <p:txBody>
          <a:bodyPr wrap="square" rtlCol="0">
            <a:spAutoFit/>
          </a:bodyPr>
          <a:lstStyle/>
          <a:p>
            <a:endParaRPr lang="en-GB" dirty="0"/>
          </a:p>
        </p:txBody>
      </p:sp>
      <p:sp>
        <p:nvSpPr>
          <p:cNvPr id="26" name="CaixaDeTexto 25">
            <a:extLst>
              <a:ext uri="{FF2B5EF4-FFF2-40B4-BE49-F238E27FC236}">
                <a16:creationId xmlns="" xmlns:a16="http://schemas.microsoft.com/office/drawing/2014/main" id="{E7038B6D-FE11-43EF-BDE8-037E5E9F246C}"/>
              </a:ext>
            </a:extLst>
          </p:cNvPr>
          <p:cNvSpPr txBox="1"/>
          <p:nvPr/>
        </p:nvSpPr>
        <p:spPr>
          <a:xfrm>
            <a:off x="0" y="5251038"/>
            <a:ext cx="4356504" cy="1477328"/>
          </a:xfrm>
          <a:prstGeom prst="rect">
            <a:avLst/>
          </a:prstGeom>
          <a:solidFill>
            <a:schemeClr val="tx2">
              <a:lumMod val="20000"/>
              <a:lumOff val="80000"/>
            </a:schemeClr>
          </a:solidFill>
        </p:spPr>
        <p:txBody>
          <a:bodyPr wrap="square" rtlCol="0">
            <a:spAutoFit/>
          </a:bodyPr>
          <a:lstStyle/>
          <a:p>
            <a:pPr algn="ctr"/>
            <a:r>
              <a:rPr lang="en-GB" dirty="0" smtClean="0"/>
              <a:t>Art 196 CF/ Lei 8080</a:t>
            </a:r>
          </a:p>
          <a:p>
            <a:pPr algn="ctr"/>
            <a:r>
              <a:rPr lang="en-GB" dirty="0" smtClean="0"/>
              <a:t>LEI </a:t>
            </a:r>
            <a:r>
              <a:rPr lang="en-GB" dirty="0"/>
              <a:t>DE ACESSO A INFORMAÇÃO </a:t>
            </a:r>
            <a:r>
              <a:rPr lang="en-GB" dirty="0" smtClean="0"/>
              <a:t>12527 </a:t>
            </a:r>
            <a:r>
              <a:rPr lang="en-GB" dirty="0"/>
              <a:t>(LAI</a:t>
            </a:r>
            <a:r>
              <a:rPr lang="en-GB" dirty="0" smtClean="0"/>
              <a:t>)</a:t>
            </a:r>
          </a:p>
          <a:p>
            <a:pPr algn="ctr"/>
            <a:r>
              <a:rPr lang="en-GB" dirty="0" smtClean="0"/>
              <a:t>LEI  7845 </a:t>
            </a:r>
            <a:endParaRPr lang="en-GB" dirty="0"/>
          </a:p>
          <a:p>
            <a:pPr algn="ctr"/>
            <a:r>
              <a:rPr lang="en-GB" dirty="0"/>
              <a:t>PORTARIA 466/CONEP</a:t>
            </a:r>
          </a:p>
          <a:p>
            <a:pPr algn="ctr"/>
            <a:r>
              <a:rPr lang="en-GB" dirty="0"/>
              <a:t>PL </a:t>
            </a:r>
            <a:r>
              <a:rPr lang="en-GB" dirty="0" smtClean="0"/>
              <a:t>5026</a:t>
            </a:r>
            <a:endParaRPr lang="en-GB" dirty="0"/>
          </a:p>
        </p:txBody>
      </p:sp>
      <p:sp>
        <p:nvSpPr>
          <p:cNvPr id="27" name="CaixaDeTexto 26">
            <a:extLst>
              <a:ext uri="{FF2B5EF4-FFF2-40B4-BE49-F238E27FC236}">
                <a16:creationId xmlns="" xmlns:a16="http://schemas.microsoft.com/office/drawing/2014/main" id="{E7038B6D-FE11-43EF-BDE8-037E5E9F246C}"/>
              </a:ext>
            </a:extLst>
          </p:cNvPr>
          <p:cNvSpPr txBox="1"/>
          <p:nvPr/>
        </p:nvSpPr>
        <p:spPr>
          <a:xfrm>
            <a:off x="4571212" y="5356873"/>
            <a:ext cx="4356504" cy="1200329"/>
          </a:xfrm>
          <a:prstGeom prst="rect">
            <a:avLst/>
          </a:prstGeom>
          <a:solidFill>
            <a:schemeClr val="tx2">
              <a:lumMod val="20000"/>
              <a:lumOff val="80000"/>
            </a:schemeClr>
          </a:solidFill>
        </p:spPr>
        <p:txBody>
          <a:bodyPr wrap="square" rtlCol="0">
            <a:spAutoFit/>
          </a:bodyPr>
          <a:lstStyle/>
          <a:p>
            <a:pPr algn="ctr"/>
            <a:r>
              <a:rPr lang="en-GB" dirty="0" smtClean="0"/>
              <a:t>POLÍTICA </a:t>
            </a:r>
            <a:r>
              <a:rPr lang="en-GB" dirty="0"/>
              <a:t>DE SEGURANCA DA </a:t>
            </a:r>
            <a:r>
              <a:rPr lang="en-GB" dirty="0" smtClean="0"/>
              <a:t>INFORMAÇÃO</a:t>
            </a:r>
          </a:p>
          <a:p>
            <a:pPr algn="ctr"/>
            <a:r>
              <a:rPr lang="en-GB" dirty="0" smtClean="0"/>
              <a:t>POLÍTICA </a:t>
            </a:r>
            <a:r>
              <a:rPr lang="en-GB" dirty="0"/>
              <a:t>DE CONTROLE DE ACESSO</a:t>
            </a:r>
          </a:p>
          <a:p>
            <a:pPr algn="ctr"/>
            <a:r>
              <a:rPr lang="en-GB" dirty="0"/>
              <a:t>BOAS PRÁTICAS DE </a:t>
            </a:r>
            <a:r>
              <a:rPr lang="en-GB" dirty="0" smtClean="0"/>
              <a:t>SEGURANÇA</a:t>
            </a:r>
          </a:p>
          <a:p>
            <a:pPr algn="ctr"/>
            <a:r>
              <a:rPr lang="en-GB" dirty="0" smtClean="0"/>
              <a:t>POLÍTICA DE DADOS ABERTOS</a:t>
            </a:r>
            <a:endParaRPr lang="en-GB" dirty="0"/>
          </a:p>
        </p:txBody>
      </p:sp>
      <p:sp>
        <p:nvSpPr>
          <p:cNvPr id="28" name="Retângulo 27"/>
          <p:cNvSpPr/>
          <p:nvPr/>
        </p:nvSpPr>
        <p:spPr>
          <a:xfrm>
            <a:off x="4141697" y="120655"/>
            <a:ext cx="4676988" cy="677108"/>
          </a:xfrm>
          <a:prstGeom prst="rect">
            <a:avLst/>
          </a:prstGeom>
        </p:spPr>
        <p:txBody>
          <a:bodyPr wrap="square">
            <a:spAutoFit/>
          </a:bodyPr>
          <a:lstStyle/>
          <a:p>
            <a:pPr algn="r"/>
            <a:r>
              <a:rPr lang="pt-BR" sz="3800" dirty="0" smtClean="0"/>
              <a:t>GOVERNANÇA </a:t>
            </a:r>
            <a:endParaRPr lang="pt-BR" sz="3800" dirty="0"/>
          </a:p>
        </p:txBody>
      </p:sp>
    </p:spTree>
    <p:extLst>
      <p:ext uri="{BB962C8B-B14F-4D97-AF65-F5344CB8AC3E}">
        <p14:creationId xmlns:p14="http://schemas.microsoft.com/office/powerpoint/2010/main" xmlns="" val="33121621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796" y="-8792"/>
            <a:ext cx="9144000" cy="6858000"/>
          </a:xfrm>
          <a:prstGeom prst="rect">
            <a:avLst/>
          </a:prstGeom>
        </p:spPr>
      </p:pic>
      <p:sp>
        <p:nvSpPr>
          <p:cNvPr id="3" name="Retângulo 2"/>
          <p:cNvSpPr/>
          <p:nvPr/>
        </p:nvSpPr>
        <p:spPr>
          <a:xfrm>
            <a:off x="277092" y="1600185"/>
            <a:ext cx="8541592" cy="5601533"/>
          </a:xfrm>
          <a:prstGeom prst="rect">
            <a:avLst/>
          </a:prstGeom>
        </p:spPr>
        <p:txBody>
          <a:bodyPr wrap="square">
            <a:spAutoFit/>
          </a:bodyPr>
          <a:lstStyle/>
          <a:p>
            <a:pPr algn="just"/>
            <a:r>
              <a:rPr lang="pt-BR" altLang="pt-BR" sz="2400" dirty="0" smtClean="0"/>
              <a:t>Ambiente </a:t>
            </a:r>
            <a:r>
              <a:rPr lang="pt-BR" altLang="pt-BR" sz="2400" dirty="0"/>
              <a:t>com alto nível de segurança – física </a:t>
            </a:r>
            <a:r>
              <a:rPr lang="pt-BR" altLang="pt-BR" sz="2400" dirty="0" smtClean="0"/>
              <a:t>e virtual- e com grande recurso computacional</a:t>
            </a:r>
          </a:p>
          <a:p>
            <a:pPr algn="just"/>
            <a:endParaRPr lang="pt-BR" altLang="pt-BR" sz="2400" dirty="0"/>
          </a:p>
          <a:p>
            <a:pPr algn="just"/>
            <a:r>
              <a:rPr lang="pt-BR" altLang="pt-BR" sz="2400" dirty="0"/>
              <a:t>Uso de bases de dados identificadas </a:t>
            </a:r>
          </a:p>
          <a:p>
            <a:pPr algn="just"/>
            <a:endParaRPr lang="pt-BR" altLang="pt-BR" sz="2400" dirty="0"/>
          </a:p>
          <a:p>
            <a:pPr algn="just"/>
            <a:r>
              <a:rPr lang="pt-BR" altLang="pt-BR" sz="2400" dirty="0"/>
              <a:t>C</a:t>
            </a:r>
            <a:r>
              <a:rPr lang="pt-BR" altLang="pt-BR" sz="2400" dirty="0" smtClean="0"/>
              <a:t>apacidade </a:t>
            </a:r>
            <a:r>
              <a:rPr lang="pt-BR" altLang="pt-BR" sz="2400" dirty="0"/>
              <a:t>para </a:t>
            </a:r>
            <a:r>
              <a:rPr lang="pt-BR" altLang="pt-BR" sz="2400" dirty="0" smtClean="0"/>
              <a:t>receber, armazenar, preservar, atualizar e manejar dados com </a:t>
            </a:r>
            <a:r>
              <a:rPr lang="pt-BR" altLang="pt-BR" sz="2400" dirty="0"/>
              <a:t>alta segurança e privacidade</a:t>
            </a:r>
          </a:p>
          <a:p>
            <a:pPr algn="just"/>
            <a:endParaRPr lang="pt-BR" altLang="pt-BR" sz="2400" dirty="0"/>
          </a:p>
          <a:p>
            <a:pPr algn="just"/>
            <a:r>
              <a:rPr lang="pt-BR" altLang="pt-BR" sz="2400" dirty="0" smtClean="0"/>
              <a:t>Desenvolver métodos </a:t>
            </a:r>
            <a:r>
              <a:rPr lang="pt-BR" altLang="pt-BR" sz="2400" dirty="0"/>
              <a:t>para realizar </a:t>
            </a:r>
            <a:r>
              <a:rPr lang="pt-BR" altLang="pt-BR" sz="2400" dirty="0" smtClean="0"/>
              <a:t>vinculação de </a:t>
            </a:r>
            <a:r>
              <a:rPr lang="pt-BR" altLang="pt-BR" sz="2400" dirty="0"/>
              <a:t>diferentes bases de dados</a:t>
            </a:r>
          </a:p>
          <a:p>
            <a:pPr algn="just"/>
            <a:endParaRPr lang="pt-BR" altLang="pt-BR" sz="2400" dirty="0"/>
          </a:p>
          <a:p>
            <a:pPr algn="just"/>
            <a:r>
              <a:rPr lang="pt-BR" altLang="pt-BR" sz="2400" dirty="0" smtClean="0"/>
              <a:t>Produzir </a:t>
            </a:r>
            <a:r>
              <a:rPr lang="pt-BR" altLang="pt-BR" sz="2400" i="1" dirty="0" err="1" smtClean="0"/>
              <a:t>datasets</a:t>
            </a:r>
            <a:r>
              <a:rPr lang="pt-BR" altLang="pt-BR" sz="2400" dirty="0" smtClean="0"/>
              <a:t> </a:t>
            </a:r>
            <a:r>
              <a:rPr lang="pt-BR" altLang="pt-BR" sz="2400" dirty="0" err="1" smtClean="0"/>
              <a:t>desidentificados</a:t>
            </a:r>
            <a:r>
              <a:rPr lang="pt-BR" altLang="pt-BR" sz="2400" dirty="0" smtClean="0"/>
              <a:t>/</a:t>
            </a:r>
            <a:r>
              <a:rPr lang="pt-BR" altLang="pt-BR" sz="2400" dirty="0" err="1" smtClean="0"/>
              <a:t>anonimizados</a:t>
            </a:r>
            <a:r>
              <a:rPr lang="pt-BR" altLang="pt-BR" sz="2400" dirty="0" smtClean="0"/>
              <a:t> </a:t>
            </a:r>
            <a:r>
              <a:rPr lang="pt-BR" altLang="pt-BR" sz="2400" dirty="0"/>
              <a:t>para análises específicas a serem usadas por pesquisadores e gestores</a:t>
            </a:r>
          </a:p>
          <a:p>
            <a:r>
              <a:rPr lang="pt-BR" sz="2300" dirty="0"/>
              <a:t/>
            </a:r>
            <a:br>
              <a:rPr lang="pt-BR" sz="2300" dirty="0"/>
            </a:br>
            <a:endParaRPr lang="pt-BR" sz="2300" dirty="0"/>
          </a:p>
        </p:txBody>
      </p:sp>
      <p:sp>
        <p:nvSpPr>
          <p:cNvPr id="6" name="Retângulo 5"/>
          <p:cNvSpPr/>
          <p:nvPr/>
        </p:nvSpPr>
        <p:spPr>
          <a:xfrm>
            <a:off x="5343565" y="322462"/>
            <a:ext cx="3475118" cy="677108"/>
          </a:xfrm>
          <a:prstGeom prst="rect">
            <a:avLst/>
          </a:prstGeom>
        </p:spPr>
        <p:txBody>
          <a:bodyPr wrap="none">
            <a:spAutoFit/>
          </a:bodyPr>
          <a:lstStyle/>
          <a:p>
            <a:r>
              <a:rPr lang="pt-BR" sz="3800" dirty="0"/>
              <a:t>CIDACS: A VISÃO</a:t>
            </a:r>
          </a:p>
        </p:txBody>
      </p:sp>
    </p:spTree>
    <p:extLst>
      <p:ext uri="{BB962C8B-B14F-4D97-AF65-F5344CB8AC3E}">
        <p14:creationId xmlns:p14="http://schemas.microsoft.com/office/powerpoint/2010/main" xmlns="" val="168169277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746</TotalTime>
  <Words>1747</Words>
  <Application>Microsoft Office PowerPoint</Application>
  <PresentationFormat>Apresentação na tela (4:3)</PresentationFormat>
  <Paragraphs>269</Paragraphs>
  <Slides>28</Slides>
  <Notes>9</Notes>
  <HiddenSlides>0</HiddenSlides>
  <MMClips>0</MMClips>
  <ScaleCrop>false</ScaleCrop>
  <HeadingPairs>
    <vt:vector size="4" baseType="variant">
      <vt:variant>
        <vt:lpstr>Tema</vt:lpstr>
      </vt:variant>
      <vt:variant>
        <vt:i4>1</vt:i4>
      </vt:variant>
      <vt:variant>
        <vt:lpstr>Títulos de slides</vt:lpstr>
      </vt:variant>
      <vt:variant>
        <vt:i4>28</vt:i4>
      </vt:variant>
    </vt:vector>
  </HeadingPairs>
  <TitlesOfParts>
    <vt:vector size="29" baseType="lpstr">
      <vt:lpstr>Tema do Office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Tamanho da base de dados </vt:lpstr>
      <vt:lpstr>Slide 21</vt:lpstr>
      <vt:lpstr>Slide 22</vt:lpstr>
      <vt:lpstr>Slide 23</vt:lpstr>
      <vt:lpstr>Slide 24</vt:lpstr>
      <vt:lpstr>Slide 25</vt:lpstr>
      <vt:lpstr>Slide 26</vt:lpstr>
      <vt:lpstr>Slide 27</vt:lpstr>
      <vt:lpstr>Slide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Usuário do Microsoft Office</dc:creator>
  <cp:lastModifiedBy>Maria</cp:lastModifiedBy>
  <cp:revision>89</cp:revision>
  <dcterms:created xsi:type="dcterms:W3CDTF">2016-12-01T12:21:31Z</dcterms:created>
  <dcterms:modified xsi:type="dcterms:W3CDTF">2017-09-19T01:31:33Z</dcterms:modified>
</cp:coreProperties>
</file>