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270" r:id="rId3"/>
    <p:sldId id="278" r:id="rId4"/>
    <p:sldId id="279" r:id="rId5"/>
    <p:sldId id="274" r:id="rId6"/>
    <p:sldId id="275" r:id="rId7"/>
    <p:sldId id="276" r:id="rId8"/>
    <p:sldId id="282" r:id="rId9"/>
    <p:sldId id="277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1C6"/>
    <a:srgbClr val="632D09"/>
    <a:srgbClr val="843C0C"/>
    <a:srgbClr val="C2B7A6"/>
    <a:srgbClr val="1E1A1B"/>
    <a:srgbClr val="D0C7BA"/>
    <a:srgbClr val="A59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64" autoAdjust="0"/>
    <p:restoredTop sz="94660"/>
  </p:normalViewPr>
  <p:slideViewPr>
    <p:cSldViewPr snapToGrid="0">
      <p:cViewPr varScale="1">
        <p:scale>
          <a:sx n="54" d="100"/>
          <a:sy n="54" d="100"/>
        </p:scale>
        <p:origin x="90" y="14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311CDB-45A3-474B-909C-621D71619AD5}" type="doc">
      <dgm:prSet loTypeId="urn:microsoft.com/office/officeart/2005/8/layout/v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CB9416C5-DBF0-49C5-AF6F-76160F724674}">
      <dgm:prSet phldrT="[Texto]" custT="1"/>
      <dgm:spPr/>
      <dgm:t>
        <a:bodyPr/>
        <a:lstStyle/>
        <a:p>
          <a:r>
            <a:rPr lang="pt-PT" sz="2400" dirty="0" smtClean="0"/>
            <a:t>Identificar os metadados utilizados atualmente nos diferentes acervos (fontes de informação)</a:t>
          </a:r>
          <a:endParaRPr lang="pt-BR" sz="2400" dirty="0"/>
        </a:p>
      </dgm:t>
    </dgm:pt>
    <dgm:pt modelId="{267F4F71-5FE7-4F2B-BAA0-5AB6A3B02955}" type="parTrans" cxnId="{1E364B5E-740D-40F3-A6EF-9DEDD929F662}">
      <dgm:prSet/>
      <dgm:spPr/>
      <dgm:t>
        <a:bodyPr/>
        <a:lstStyle/>
        <a:p>
          <a:endParaRPr lang="pt-BR" sz="2400"/>
        </a:p>
      </dgm:t>
    </dgm:pt>
    <dgm:pt modelId="{78FDE378-7242-4946-9359-1B152D322CA8}" type="sibTrans" cxnId="{1E364B5E-740D-40F3-A6EF-9DEDD929F662}">
      <dgm:prSet/>
      <dgm:spPr/>
      <dgm:t>
        <a:bodyPr/>
        <a:lstStyle/>
        <a:p>
          <a:endParaRPr lang="pt-BR" sz="2400"/>
        </a:p>
      </dgm:t>
    </dgm:pt>
    <dgm:pt modelId="{070CA194-9ED6-46BC-8FD8-1B2D444B3C12}">
      <dgm:prSet phldrT="[Texto]" custT="1"/>
      <dgm:spPr/>
      <dgm:t>
        <a:bodyPr/>
        <a:lstStyle/>
        <a:p>
          <a:r>
            <a:rPr lang="pt-PT" sz="2400" dirty="0" smtClean="0"/>
            <a:t>Criar planilhas por tipo de fonte de informação com cada metadado descritivo e a sua definição</a:t>
          </a:r>
          <a:endParaRPr lang="pt-BR" sz="2400" dirty="0"/>
        </a:p>
      </dgm:t>
    </dgm:pt>
    <dgm:pt modelId="{AC7F6A25-F935-4CCB-8F49-F4CE82417EF7}" type="parTrans" cxnId="{224F4B08-B5B0-4B39-A3F7-0761C559C0F6}">
      <dgm:prSet/>
      <dgm:spPr/>
      <dgm:t>
        <a:bodyPr/>
        <a:lstStyle/>
        <a:p>
          <a:endParaRPr lang="pt-BR" sz="2400"/>
        </a:p>
      </dgm:t>
    </dgm:pt>
    <dgm:pt modelId="{8C6839C4-D53F-4918-8D81-B5193293F3FC}" type="sibTrans" cxnId="{224F4B08-B5B0-4B39-A3F7-0761C559C0F6}">
      <dgm:prSet/>
      <dgm:spPr/>
      <dgm:t>
        <a:bodyPr/>
        <a:lstStyle/>
        <a:p>
          <a:endParaRPr lang="pt-BR" sz="2400"/>
        </a:p>
      </dgm:t>
    </dgm:pt>
    <dgm:pt modelId="{D025EB40-9A82-4114-820F-4DB1FB2EB654}">
      <dgm:prSet phldrT="[Texto]" custT="1"/>
      <dgm:spPr/>
      <dgm:t>
        <a:bodyPr/>
        <a:lstStyle/>
        <a:p>
          <a:r>
            <a:rPr lang="pt-PT" sz="2400" dirty="0" smtClean="0"/>
            <a:t>Comparar os metadados identificados com o padrão Dublin Core (DC)</a:t>
          </a:r>
          <a:endParaRPr lang="pt-BR" sz="2400" dirty="0"/>
        </a:p>
      </dgm:t>
    </dgm:pt>
    <dgm:pt modelId="{04165498-148F-4265-9ADD-B8EB0B51DC1E}" type="parTrans" cxnId="{802D06CA-BAC1-4E75-B25C-5644561CD38B}">
      <dgm:prSet/>
      <dgm:spPr/>
      <dgm:t>
        <a:bodyPr/>
        <a:lstStyle/>
        <a:p>
          <a:endParaRPr lang="pt-BR" sz="2400"/>
        </a:p>
      </dgm:t>
    </dgm:pt>
    <dgm:pt modelId="{47E2C4CD-F932-4FC4-9E9E-1AC7D096A478}" type="sibTrans" cxnId="{802D06CA-BAC1-4E75-B25C-5644561CD38B}">
      <dgm:prSet/>
      <dgm:spPr/>
      <dgm:t>
        <a:bodyPr/>
        <a:lstStyle/>
        <a:p>
          <a:endParaRPr lang="pt-BR" sz="2400"/>
        </a:p>
      </dgm:t>
    </dgm:pt>
    <dgm:pt modelId="{78693794-5E44-4727-95C8-9D633D00DF6E}" type="pres">
      <dgm:prSet presAssocID="{F5311CDB-45A3-474B-909C-621D71619AD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635607F-ADE2-43D9-94D9-13CD9B4F88D3}" type="pres">
      <dgm:prSet presAssocID="{CB9416C5-DBF0-49C5-AF6F-76160F724674}" presName="composite" presStyleCnt="0"/>
      <dgm:spPr/>
    </dgm:pt>
    <dgm:pt modelId="{4A609253-7AA4-4745-A99B-2B0C06CAECF8}" type="pres">
      <dgm:prSet presAssocID="{CB9416C5-DBF0-49C5-AF6F-76160F724674}" presName="imgShp" presStyleLbl="fgImgPlace1" presStyleIdx="0" presStyleCnt="3"/>
      <dgm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3D32753D-F258-4841-A686-E9B6ECB023D2}" type="pres">
      <dgm:prSet presAssocID="{CB9416C5-DBF0-49C5-AF6F-76160F724674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894B9C-6E60-4DDF-BB14-1BDF7C4BB8DB}" type="pres">
      <dgm:prSet presAssocID="{78FDE378-7242-4946-9359-1B152D322CA8}" presName="spacing" presStyleCnt="0"/>
      <dgm:spPr/>
    </dgm:pt>
    <dgm:pt modelId="{D423FCAF-2A2C-43C0-A9D4-BF2AEA9AD103}" type="pres">
      <dgm:prSet presAssocID="{070CA194-9ED6-46BC-8FD8-1B2D444B3C12}" presName="composite" presStyleCnt="0"/>
      <dgm:spPr/>
    </dgm:pt>
    <dgm:pt modelId="{F61F376D-4A50-4899-9DA8-99DC9C4EC816}" type="pres">
      <dgm:prSet presAssocID="{070CA194-9ED6-46BC-8FD8-1B2D444B3C12}" presName="imgShp" presStyleLbl="fgImgPlace1" presStyleIdx="1" presStyleCnt="3"/>
      <dgm:spPr>
        <a:blipFill>
          <a:blip xmlns:r="http://schemas.openxmlformats.org/officeDocument/2006/relationships" r:embed="rId2"/>
          <a:stretch>
            <a:fillRect/>
          </a:stretch>
        </a:blipFill>
      </dgm:spPr>
    </dgm:pt>
    <dgm:pt modelId="{DA747854-75F3-4071-988D-F7953D89E69E}" type="pres">
      <dgm:prSet presAssocID="{070CA194-9ED6-46BC-8FD8-1B2D444B3C12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3CCBFAB-2679-4269-B6E5-D905D056269B}" type="pres">
      <dgm:prSet presAssocID="{8C6839C4-D53F-4918-8D81-B5193293F3FC}" presName="spacing" presStyleCnt="0"/>
      <dgm:spPr/>
    </dgm:pt>
    <dgm:pt modelId="{7C23B053-E73F-4A87-9961-CF2547D070C4}" type="pres">
      <dgm:prSet presAssocID="{D025EB40-9A82-4114-820F-4DB1FB2EB654}" presName="composite" presStyleCnt="0"/>
      <dgm:spPr/>
    </dgm:pt>
    <dgm:pt modelId="{05D483C8-01E5-4812-BEDF-66A0EE6C4D98}" type="pres">
      <dgm:prSet presAssocID="{D025EB40-9A82-4114-820F-4DB1FB2EB654}" presName="imgShp" presStyleLbl="fgImgPlace1" presStyleIdx="2" presStyleCnt="3"/>
      <dgm:spPr>
        <a:blipFill>
          <a:blip xmlns:r="http://schemas.openxmlformats.org/officeDocument/2006/relationships" r:embed="rId3"/>
          <a:stretch>
            <a:fillRect/>
          </a:stretch>
        </a:blipFill>
      </dgm:spPr>
    </dgm:pt>
    <dgm:pt modelId="{800EFC65-0E90-41DB-86CF-727849D98C80}" type="pres">
      <dgm:prSet presAssocID="{D025EB40-9A82-4114-820F-4DB1FB2EB65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C0ADD12-EF26-4576-952B-F22AFD47DE1F}" type="presOf" srcId="{D025EB40-9A82-4114-820F-4DB1FB2EB654}" destId="{800EFC65-0E90-41DB-86CF-727849D98C80}" srcOrd="0" destOrd="0" presId="urn:microsoft.com/office/officeart/2005/8/layout/vList3"/>
    <dgm:cxn modelId="{1E364B5E-740D-40F3-A6EF-9DEDD929F662}" srcId="{F5311CDB-45A3-474B-909C-621D71619AD5}" destId="{CB9416C5-DBF0-49C5-AF6F-76160F724674}" srcOrd="0" destOrd="0" parTransId="{267F4F71-5FE7-4F2B-BAA0-5AB6A3B02955}" sibTransId="{78FDE378-7242-4946-9359-1B152D322CA8}"/>
    <dgm:cxn modelId="{96EC6531-CA6C-4942-991B-EACD08150297}" type="presOf" srcId="{F5311CDB-45A3-474B-909C-621D71619AD5}" destId="{78693794-5E44-4727-95C8-9D633D00DF6E}" srcOrd="0" destOrd="0" presId="urn:microsoft.com/office/officeart/2005/8/layout/vList3"/>
    <dgm:cxn modelId="{224F4B08-B5B0-4B39-A3F7-0761C559C0F6}" srcId="{F5311CDB-45A3-474B-909C-621D71619AD5}" destId="{070CA194-9ED6-46BC-8FD8-1B2D444B3C12}" srcOrd="1" destOrd="0" parTransId="{AC7F6A25-F935-4CCB-8F49-F4CE82417EF7}" sibTransId="{8C6839C4-D53F-4918-8D81-B5193293F3FC}"/>
    <dgm:cxn modelId="{802D06CA-BAC1-4E75-B25C-5644561CD38B}" srcId="{F5311CDB-45A3-474B-909C-621D71619AD5}" destId="{D025EB40-9A82-4114-820F-4DB1FB2EB654}" srcOrd="2" destOrd="0" parTransId="{04165498-148F-4265-9ADD-B8EB0B51DC1E}" sibTransId="{47E2C4CD-F932-4FC4-9E9E-1AC7D096A478}"/>
    <dgm:cxn modelId="{035967AA-DDDC-4A07-A87B-AA8AEB32A1E3}" type="presOf" srcId="{CB9416C5-DBF0-49C5-AF6F-76160F724674}" destId="{3D32753D-F258-4841-A686-E9B6ECB023D2}" srcOrd="0" destOrd="0" presId="urn:microsoft.com/office/officeart/2005/8/layout/vList3"/>
    <dgm:cxn modelId="{3260DB40-2C9C-4B3A-AFDA-817094A6D9F0}" type="presOf" srcId="{070CA194-9ED6-46BC-8FD8-1B2D444B3C12}" destId="{DA747854-75F3-4071-988D-F7953D89E69E}" srcOrd="0" destOrd="0" presId="urn:microsoft.com/office/officeart/2005/8/layout/vList3"/>
    <dgm:cxn modelId="{C0D33F54-852A-4441-9257-334654C80ED0}" type="presParOf" srcId="{78693794-5E44-4727-95C8-9D633D00DF6E}" destId="{4635607F-ADE2-43D9-94D9-13CD9B4F88D3}" srcOrd="0" destOrd="0" presId="urn:microsoft.com/office/officeart/2005/8/layout/vList3"/>
    <dgm:cxn modelId="{A4F35C74-8AE9-49CD-9F6E-390B02A12127}" type="presParOf" srcId="{4635607F-ADE2-43D9-94D9-13CD9B4F88D3}" destId="{4A609253-7AA4-4745-A99B-2B0C06CAECF8}" srcOrd="0" destOrd="0" presId="urn:microsoft.com/office/officeart/2005/8/layout/vList3"/>
    <dgm:cxn modelId="{5EC82118-EBEF-45B4-8A9E-96DC904D97A1}" type="presParOf" srcId="{4635607F-ADE2-43D9-94D9-13CD9B4F88D3}" destId="{3D32753D-F258-4841-A686-E9B6ECB023D2}" srcOrd="1" destOrd="0" presId="urn:microsoft.com/office/officeart/2005/8/layout/vList3"/>
    <dgm:cxn modelId="{1709B965-A991-4D39-8CE6-F25520FB3CF8}" type="presParOf" srcId="{78693794-5E44-4727-95C8-9D633D00DF6E}" destId="{DE894B9C-6E60-4DDF-BB14-1BDF7C4BB8DB}" srcOrd="1" destOrd="0" presId="urn:microsoft.com/office/officeart/2005/8/layout/vList3"/>
    <dgm:cxn modelId="{5FD6171F-29A8-4D0D-895D-890A8FC4F5DF}" type="presParOf" srcId="{78693794-5E44-4727-95C8-9D633D00DF6E}" destId="{D423FCAF-2A2C-43C0-A9D4-BF2AEA9AD103}" srcOrd="2" destOrd="0" presId="urn:microsoft.com/office/officeart/2005/8/layout/vList3"/>
    <dgm:cxn modelId="{D938AD28-401F-4942-9E8D-6C3E991A217E}" type="presParOf" srcId="{D423FCAF-2A2C-43C0-A9D4-BF2AEA9AD103}" destId="{F61F376D-4A50-4899-9DA8-99DC9C4EC816}" srcOrd="0" destOrd="0" presId="urn:microsoft.com/office/officeart/2005/8/layout/vList3"/>
    <dgm:cxn modelId="{AFCB2AD4-6274-4775-90D9-DA15C9D23A1D}" type="presParOf" srcId="{D423FCAF-2A2C-43C0-A9D4-BF2AEA9AD103}" destId="{DA747854-75F3-4071-988D-F7953D89E69E}" srcOrd="1" destOrd="0" presId="urn:microsoft.com/office/officeart/2005/8/layout/vList3"/>
    <dgm:cxn modelId="{12697874-5EFF-4654-9F4F-75E318E1F2D3}" type="presParOf" srcId="{78693794-5E44-4727-95C8-9D633D00DF6E}" destId="{C3CCBFAB-2679-4269-B6E5-D905D056269B}" srcOrd="3" destOrd="0" presId="urn:microsoft.com/office/officeart/2005/8/layout/vList3"/>
    <dgm:cxn modelId="{08B7C0EA-BAB0-472F-8D93-2F5964F4D03D}" type="presParOf" srcId="{78693794-5E44-4727-95C8-9D633D00DF6E}" destId="{7C23B053-E73F-4A87-9961-CF2547D070C4}" srcOrd="4" destOrd="0" presId="urn:microsoft.com/office/officeart/2005/8/layout/vList3"/>
    <dgm:cxn modelId="{6307BD49-5ED4-4A92-9056-27F9C9FC9546}" type="presParOf" srcId="{7C23B053-E73F-4A87-9961-CF2547D070C4}" destId="{05D483C8-01E5-4812-BEDF-66A0EE6C4D98}" srcOrd="0" destOrd="0" presId="urn:microsoft.com/office/officeart/2005/8/layout/vList3"/>
    <dgm:cxn modelId="{8EF46256-310A-4ED5-BB56-15D055E4EE5D}" type="presParOf" srcId="{7C23B053-E73F-4A87-9961-CF2547D070C4}" destId="{800EFC65-0E90-41DB-86CF-727849D98C8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311CDB-45A3-474B-909C-621D71619AD5}" type="doc">
      <dgm:prSet loTypeId="urn:microsoft.com/office/officeart/2005/8/layout/v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CB9416C5-DBF0-49C5-AF6F-76160F724674}">
      <dgm:prSet phldrT="[Texto]"/>
      <dgm:spPr/>
      <dgm:t>
        <a:bodyPr/>
        <a:lstStyle/>
        <a:p>
          <a:r>
            <a:rPr lang="pt-PT" dirty="0" smtClean="0"/>
            <a:t>Analisar a definição de cada metadado descritivo e identificar os metadados que, embora possuam diferentes nomenclaturas, sejam utilizados para descrever o mesmo tipo de informação</a:t>
          </a:r>
          <a:endParaRPr lang="pt-BR" dirty="0"/>
        </a:p>
      </dgm:t>
    </dgm:pt>
    <dgm:pt modelId="{267F4F71-5FE7-4F2B-BAA0-5AB6A3B02955}" type="parTrans" cxnId="{1E364B5E-740D-40F3-A6EF-9DEDD929F662}">
      <dgm:prSet/>
      <dgm:spPr/>
      <dgm:t>
        <a:bodyPr/>
        <a:lstStyle/>
        <a:p>
          <a:endParaRPr lang="pt-BR"/>
        </a:p>
      </dgm:t>
    </dgm:pt>
    <dgm:pt modelId="{78FDE378-7242-4946-9359-1B152D322CA8}" type="sibTrans" cxnId="{1E364B5E-740D-40F3-A6EF-9DEDD929F662}">
      <dgm:prSet/>
      <dgm:spPr/>
      <dgm:t>
        <a:bodyPr/>
        <a:lstStyle/>
        <a:p>
          <a:endParaRPr lang="pt-BR"/>
        </a:p>
      </dgm:t>
    </dgm:pt>
    <dgm:pt modelId="{070CA194-9ED6-46BC-8FD8-1B2D444B3C12}">
      <dgm:prSet phldrT="[Texto]"/>
      <dgm:spPr/>
      <dgm:t>
        <a:bodyPr/>
        <a:lstStyle/>
        <a:p>
          <a:r>
            <a:rPr lang="pt-PT" dirty="0" smtClean="0"/>
            <a:t>Realizar a compatibilização entre o padrão DC e os padrões utilizados nas fontes de informação</a:t>
          </a:r>
          <a:endParaRPr lang="pt-BR" dirty="0"/>
        </a:p>
      </dgm:t>
    </dgm:pt>
    <dgm:pt modelId="{AC7F6A25-F935-4CCB-8F49-F4CE82417EF7}" type="parTrans" cxnId="{224F4B08-B5B0-4B39-A3F7-0761C559C0F6}">
      <dgm:prSet/>
      <dgm:spPr/>
      <dgm:t>
        <a:bodyPr/>
        <a:lstStyle/>
        <a:p>
          <a:endParaRPr lang="pt-BR"/>
        </a:p>
      </dgm:t>
    </dgm:pt>
    <dgm:pt modelId="{8C6839C4-D53F-4918-8D81-B5193293F3FC}" type="sibTrans" cxnId="{224F4B08-B5B0-4B39-A3F7-0761C559C0F6}">
      <dgm:prSet/>
      <dgm:spPr/>
      <dgm:t>
        <a:bodyPr/>
        <a:lstStyle/>
        <a:p>
          <a:endParaRPr lang="pt-BR"/>
        </a:p>
      </dgm:t>
    </dgm:pt>
    <dgm:pt modelId="{D025EB40-9A82-4114-820F-4DB1FB2EB654}">
      <dgm:prSet phldrT="[Texto]"/>
      <dgm:spPr/>
      <dgm:t>
        <a:bodyPr/>
        <a:lstStyle/>
        <a:p>
          <a:r>
            <a:rPr lang="pt-PT" dirty="0" smtClean="0"/>
            <a:t>Identificar o conjunto mínimo de metadados descritivos a ser proposto para utilização nos acervos Fiocruz</a:t>
          </a:r>
          <a:endParaRPr lang="pt-BR" dirty="0"/>
        </a:p>
      </dgm:t>
    </dgm:pt>
    <dgm:pt modelId="{04165498-148F-4265-9ADD-B8EB0B51DC1E}" type="parTrans" cxnId="{802D06CA-BAC1-4E75-B25C-5644561CD38B}">
      <dgm:prSet/>
      <dgm:spPr/>
      <dgm:t>
        <a:bodyPr/>
        <a:lstStyle/>
        <a:p>
          <a:endParaRPr lang="pt-BR"/>
        </a:p>
      </dgm:t>
    </dgm:pt>
    <dgm:pt modelId="{47E2C4CD-F932-4FC4-9E9E-1AC7D096A478}" type="sibTrans" cxnId="{802D06CA-BAC1-4E75-B25C-5644561CD38B}">
      <dgm:prSet/>
      <dgm:spPr/>
      <dgm:t>
        <a:bodyPr/>
        <a:lstStyle/>
        <a:p>
          <a:endParaRPr lang="pt-BR"/>
        </a:p>
      </dgm:t>
    </dgm:pt>
    <dgm:pt modelId="{150019B1-B605-49FB-A584-F4DAB16B759F}" type="pres">
      <dgm:prSet presAssocID="{F5311CDB-45A3-474B-909C-621D71619AD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518FC24-DB15-4B66-9AA1-F67BCF30C87A}" type="pres">
      <dgm:prSet presAssocID="{CB9416C5-DBF0-49C5-AF6F-76160F724674}" presName="composite" presStyleCnt="0"/>
      <dgm:spPr/>
    </dgm:pt>
    <dgm:pt modelId="{DAEF4C0D-9D98-423E-8394-DC43922C9927}" type="pres">
      <dgm:prSet presAssocID="{CB9416C5-DBF0-49C5-AF6F-76160F724674}" presName="imgShp" presStyleLbl="fgImgPlace1" presStyleIdx="0" presStyleCnt="3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7EB7C7FE-D7A5-4582-A2C5-58D702946DDE}" type="pres">
      <dgm:prSet presAssocID="{CB9416C5-DBF0-49C5-AF6F-76160F724674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DDB6493-7E75-4B4A-9685-60F0235FDC49}" type="pres">
      <dgm:prSet presAssocID="{78FDE378-7242-4946-9359-1B152D322CA8}" presName="spacing" presStyleCnt="0"/>
      <dgm:spPr/>
    </dgm:pt>
    <dgm:pt modelId="{A87F5E91-38CE-4240-B8D6-963B348A8961}" type="pres">
      <dgm:prSet presAssocID="{070CA194-9ED6-46BC-8FD8-1B2D444B3C12}" presName="composite" presStyleCnt="0"/>
      <dgm:spPr/>
    </dgm:pt>
    <dgm:pt modelId="{1499E1A0-F2B2-4A64-8CA7-2EF266111F51}" type="pres">
      <dgm:prSet presAssocID="{070CA194-9ED6-46BC-8FD8-1B2D444B3C12}" presName="imgShp" presStyleLbl="fgImgPlace1" presStyleIdx="1" presStyleCnt="3"/>
      <dgm:spPr>
        <a:blipFill>
          <a:blip xmlns:r="http://schemas.openxmlformats.org/officeDocument/2006/relationships" r:embed="rId2"/>
          <a:stretch>
            <a:fillRect/>
          </a:stretch>
        </a:blipFill>
      </dgm:spPr>
    </dgm:pt>
    <dgm:pt modelId="{11BBB209-626B-4FD0-B8D2-CF93A0FFC154}" type="pres">
      <dgm:prSet presAssocID="{070CA194-9ED6-46BC-8FD8-1B2D444B3C12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5542ABF-1444-4180-8242-B84AB4A9CC65}" type="pres">
      <dgm:prSet presAssocID="{8C6839C4-D53F-4918-8D81-B5193293F3FC}" presName="spacing" presStyleCnt="0"/>
      <dgm:spPr/>
    </dgm:pt>
    <dgm:pt modelId="{4D1D86EC-81AD-4A7B-B455-F3EDAA98E72B}" type="pres">
      <dgm:prSet presAssocID="{D025EB40-9A82-4114-820F-4DB1FB2EB654}" presName="composite" presStyleCnt="0"/>
      <dgm:spPr/>
    </dgm:pt>
    <dgm:pt modelId="{8ABA12AD-23E9-4644-B9FD-E98CBBA79B9C}" type="pres">
      <dgm:prSet presAssocID="{D025EB40-9A82-4114-820F-4DB1FB2EB654}" presName="imgShp" presStyleLbl="fgImgPlace1" presStyleIdx="2" presStyleCnt="3"/>
      <dgm:spPr>
        <a:blipFill>
          <a:blip xmlns:r="http://schemas.openxmlformats.org/officeDocument/2006/relationships" r:embed="rId3"/>
          <a:stretch>
            <a:fillRect/>
          </a:stretch>
        </a:blipFill>
      </dgm:spPr>
    </dgm:pt>
    <dgm:pt modelId="{01578557-9B9A-41F9-B2C8-2E3182FC934D}" type="pres">
      <dgm:prSet presAssocID="{D025EB40-9A82-4114-820F-4DB1FB2EB65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4980723-5939-4B16-A217-56D27A0D0283}" type="presOf" srcId="{F5311CDB-45A3-474B-909C-621D71619AD5}" destId="{150019B1-B605-49FB-A584-F4DAB16B759F}" srcOrd="0" destOrd="0" presId="urn:microsoft.com/office/officeart/2005/8/layout/vList3"/>
    <dgm:cxn modelId="{802D06CA-BAC1-4E75-B25C-5644561CD38B}" srcId="{F5311CDB-45A3-474B-909C-621D71619AD5}" destId="{D025EB40-9A82-4114-820F-4DB1FB2EB654}" srcOrd="2" destOrd="0" parTransId="{04165498-148F-4265-9ADD-B8EB0B51DC1E}" sibTransId="{47E2C4CD-F932-4FC4-9E9E-1AC7D096A478}"/>
    <dgm:cxn modelId="{881F5684-766B-47DC-AD09-CB5DBCB50085}" type="presOf" srcId="{D025EB40-9A82-4114-820F-4DB1FB2EB654}" destId="{01578557-9B9A-41F9-B2C8-2E3182FC934D}" srcOrd="0" destOrd="0" presId="urn:microsoft.com/office/officeart/2005/8/layout/vList3"/>
    <dgm:cxn modelId="{08BE7D2E-D7C5-4FEE-86CD-76802E385548}" type="presOf" srcId="{CB9416C5-DBF0-49C5-AF6F-76160F724674}" destId="{7EB7C7FE-D7A5-4582-A2C5-58D702946DDE}" srcOrd="0" destOrd="0" presId="urn:microsoft.com/office/officeart/2005/8/layout/vList3"/>
    <dgm:cxn modelId="{1E364B5E-740D-40F3-A6EF-9DEDD929F662}" srcId="{F5311CDB-45A3-474B-909C-621D71619AD5}" destId="{CB9416C5-DBF0-49C5-AF6F-76160F724674}" srcOrd="0" destOrd="0" parTransId="{267F4F71-5FE7-4F2B-BAA0-5AB6A3B02955}" sibTransId="{78FDE378-7242-4946-9359-1B152D322CA8}"/>
    <dgm:cxn modelId="{6855FFE0-A74B-485F-9E92-F38A8D8186A1}" type="presOf" srcId="{070CA194-9ED6-46BC-8FD8-1B2D444B3C12}" destId="{11BBB209-626B-4FD0-B8D2-CF93A0FFC154}" srcOrd="0" destOrd="0" presId="urn:microsoft.com/office/officeart/2005/8/layout/vList3"/>
    <dgm:cxn modelId="{224F4B08-B5B0-4B39-A3F7-0761C559C0F6}" srcId="{F5311CDB-45A3-474B-909C-621D71619AD5}" destId="{070CA194-9ED6-46BC-8FD8-1B2D444B3C12}" srcOrd="1" destOrd="0" parTransId="{AC7F6A25-F935-4CCB-8F49-F4CE82417EF7}" sibTransId="{8C6839C4-D53F-4918-8D81-B5193293F3FC}"/>
    <dgm:cxn modelId="{D7CEF5B4-AB04-451E-8518-13EC8EB90DC7}" type="presParOf" srcId="{150019B1-B605-49FB-A584-F4DAB16B759F}" destId="{C518FC24-DB15-4B66-9AA1-F67BCF30C87A}" srcOrd="0" destOrd="0" presId="urn:microsoft.com/office/officeart/2005/8/layout/vList3"/>
    <dgm:cxn modelId="{BB4D8F0D-F8E2-42A9-8643-679BEDD82851}" type="presParOf" srcId="{C518FC24-DB15-4B66-9AA1-F67BCF30C87A}" destId="{DAEF4C0D-9D98-423E-8394-DC43922C9927}" srcOrd="0" destOrd="0" presId="urn:microsoft.com/office/officeart/2005/8/layout/vList3"/>
    <dgm:cxn modelId="{BEF73AF3-1163-497D-906B-56C3D8C14E4D}" type="presParOf" srcId="{C518FC24-DB15-4B66-9AA1-F67BCF30C87A}" destId="{7EB7C7FE-D7A5-4582-A2C5-58D702946DDE}" srcOrd="1" destOrd="0" presId="urn:microsoft.com/office/officeart/2005/8/layout/vList3"/>
    <dgm:cxn modelId="{B7A6AAA5-6017-433E-996F-B475ADDEE5A1}" type="presParOf" srcId="{150019B1-B605-49FB-A584-F4DAB16B759F}" destId="{3DDB6493-7E75-4B4A-9685-60F0235FDC49}" srcOrd="1" destOrd="0" presId="urn:microsoft.com/office/officeart/2005/8/layout/vList3"/>
    <dgm:cxn modelId="{0E07F0FC-037A-407D-A47B-6E477FFB2070}" type="presParOf" srcId="{150019B1-B605-49FB-A584-F4DAB16B759F}" destId="{A87F5E91-38CE-4240-B8D6-963B348A8961}" srcOrd="2" destOrd="0" presId="urn:microsoft.com/office/officeart/2005/8/layout/vList3"/>
    <dgm:cxn modelId="{3E3EFA1D-2DE7-4D09-ADC3-3C9B288296D5}" type="presParOf" srcId="{A87F5E91-38CE-4240-B8D6-963B348A8961}" destId="{1499E1A0-F2B2-4A64-8CA7-2EF266111F51}" srcOrd="0" destOrd="0" presId="urn:microsoft.com/office/officeart/2005/8/layout/vList3"/>
    <dgm:cxn modelId="{90D56011-2AC4-481F-86D2-65451E82C067}" type="presParOf" srcId="{A87F5E91-38CE-4240-B8D6-963B348A8961}" destId="{11BBB209-626B-4FD0-B8D2-CF93A0FFC154}" srcOrd="1" destOrd="0" presId="urn:microsoft.com/office/officeart/2005/8/layout/vList3"/>
    <dgm:cxn modelId="{9F9E02F4-F78B-46A7-A7CE-B6225A40CE70}" type="presParOf" srcId="{150019B1-B605-49FB-A584-F4DAB16B759F}" destId="{D5542ABF-1444-4180-8242-B84AB4A9CC65}" srcOrd="3" destOrd="0" presId="urn:microsoft.com/office/officeart/2005/8/layout/vList3"/>
    <dgm:cxn modelId="{654FBA06-07EC-425F-B4C9-63F62D03FD0E}" type="presParOf" srcId="{150019B1-B605-49FB-A584-F4DAB16B759F}" destId="{4D1D86EC-81AD-4A7B-B455-F3EDAA98E72B}" srcOrd="4" destOrd="0" presId="urn:microsoft.com/office/officeart/2005/8/layout/vList3"/>
    <dgm:cxn modelId="{153E6CD6-B99C-43AD-A138-6D6EBA116BAD}" type="presParOf" srcId="{4D1D86EC-81AD-4A7B-B455-F3EDAA98E72B}" destId="{8ABA12AD-23E9-4644-B9FD-E98CBBA79B9C}" srcOrd="0" destOrd="0" presId="urn:microsoft.com/office/officeart/2005/8/layout/vList3"/>
    <dgm:cxn modelId="{C6E59697-F20E-420D-965A-9C83013CE7F9}" type="presParOf" srcId="{4D1D86EC-81AD-4A7B-B455-F3EDAA98E72B}" destId="{01578557-9B9A-41F9-B2C8-2E3182FC934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311CDB-45A3-474B-909C-621D71619AD5}" type="doc">
      <dgm:prSet loTypeId="urn:microsoft.com/office/officeart/2005/8/layout/v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CB9416C5-DBF0-49C5-AF6F-76160F724674}">
      <dgm:prSet phldrT="[Texto]"/>
      <dgm:spPr/>
      <dgm:t>
        <a:bodyPr/>
        <a:lstStyle/>
        <a:p>
          <a:r>
            <a:rPr lang="pt-PT" dirty="0" smtClean="0"/>
            <a:t>Estudar o padrão de metadados PREMIS (</a:t>
          </a:r>
          <a:r>
            <a:rPr lang="en-US" dirty="0" smtClean="0"/>
            <a:t>Data Dictionary for Preservation Metadata)</a:t>
          </a:r>
          <a:endParaRPr lang="pt-BR" dirty="0" smtClean="0"/>
        </a:p>
      </dgm:t>
    </dgm:pt>
    <dgm:pt modelId="{267F4F71-5FE7-4F2B-BAA0-5AB6A3B02955}" type="parTrans" cxnId="{1E364B5E-740D-40F3-A6EF-9DEDD929F662}">
      <dgm:prSet/>
      <dgm:spPr/>
      <dgm:t>
        <a:bodyPr/>
        <a:lstStyle/>
        <a:p>
          <a:endParaRPr lang="pt-BR"/>
        </a:p>
      </dgm:t>
    </dgm:pt>
    <dgm:pt modelId="{78FDE378-7242-4946-9359-1B152D322CA8}" type="sibTrans" cxnId="{1E364B5E-740D-40F3-A6EF-9DEDD929F662}">
      <dgm:prSet/>
      <dgm:spPr/>
      <dgm:t>
        <a:bodyPr/>
        <a:lstStyle/>
        <a:p>
          <a:endParaRPr lang="pt-BR"/>
        </a:p>
      </dgm:t>
    </dgm:pt>
    <dgm:pt modelId="{070CA194-9ED6-46BC-8FD8-1B2D444B3C12}">
      <dgm:prSet phldrT="[Texto]"/>
      <dgm:spPr/>
      <dgm:t>
        <a:bodyPr/>
        <a:lstStyle/>
        <a:p>
          <a:r>
            <a:rPr lang="pt-PT" dirty="0" smtClean="0"/>
            <a:t>Identificar o conjunto mínimo de metadados de preservação a ser utilizado nos acervos da Fiocruz (contexto do Preservo)</a:t>
          </a:r>
          <a:endParaRPr lang="pt-BR" dirty="0"/>
        </a:p>
      </dgm:t>
    </dgm:pt>
    <dgm:pt modelId="{AC7F6A25-F935-4CCB-8F49-F4CE82417EF7}" type="parTrans" cxnId="{224F4B08-B5B0-4B39-A3F7-0761C559C0F6}">
      <dgm:prSet/>
      <dgm:spPr/>
      <dgm:t>
        <a:bodyPr/>
        <a:lstStyle/>
        <a:p>
          <a:endParaRPr lang="pt-BR"/>
        </a:p>
      </dgm:t>
    </dgm:pt>
    <dgm:pt modelId="{8C6839C4-D53F-4918-8D81-B5193293F3FC}" type="sibTrans" cxnId="{224F4B08-B5B0-4B39-A3F7-0761C559C0F6}">
      <dgm:prSet/>
      <dgm:spPr/>
      <dgm:t>
        <a:bodyPr/>
        <a:lstStyle/>
        <a:p>
          <a:endParaRPr lang="pt-BR"/>
        </a:p>
      </dgm:t>
    </dgm:pt>
    <dgm:pt modelId="{D025EB40-9A82-4114-820F-4DB1FB2EB654}">
      <dgm:prSet phldrT="[Texto]"/>
      <dgm:spPr/>
      <dgm:t>
        <a:bodyPr/>
        <a:lstStyle/>
        <a:p>
          <a:r>
            <a:rPr lang="pt-PT" dirty="0" smtClean="0"/>
            <a:t>Consolidar e descrever os metadados mínimos, descritivos e de preservação no Plano de Preservação Digital</a:t>
          </a:r>
          <a:endParaRPr lang="pt-BR" dirty="0"/>
        </a:p>
      </dgm:t>
    </dgm:pt>
    <dgm:pt modelId="{04165498-148F-4265-9ADD-B8EB0B51DC1E}" type="parTrans" cxnId="{802D06CA-BAC1-4E75-B25C-5644561CD38B}">
      <dgm:prSet/>
      <dgm:spPr/>
      <dgm:t>
        <a:bodyPr/>
        <a:lstStyle/>
        <a:p>
          <a:endParaRPr lang="pt-BR"/>
        </a:p>
      </dgm:t>
    </dgm:pt>
    <dgm:pt modelId="{47E2C4CD-F932-4FC4-9E9E-1AC7D096A478}" type="sibTrans" cxnId="{802D06CA-BAC1-4E75-B25C-5644561CD38B}">
      <dgm:prSet/>
      <dgm:spPr/>
      <dgm:t>
        <a:bodyPr/>
        <a:lstStyle/>
        <a:p>
          <a:endParaRPr lang="pt-BR"/>
        </a:p>
      </dgm:t>
    </dgm:pt>
    <dgm:pt modelId="{E7A7FE3A-A14C-48D3-BAEC-468ACEBF8122}" type="pres">
      <dgm:prSet presAssocID="{F5311CDB-45A3-474B-909C-621D71619AD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E56675F-6D33-4375-811F-FC3198AFD74E}" type="pres">
      <dgm:prSet presAssocID="{CB9416C5-DBF0-49C5-AF6F-76160F724674}" presName="composite" presStyleCnt="0"/>
      <dgm:spPr/>
    </dgm:pt>
    <dgm:pt modelId="{391F4779-C785-4927-A68E-ABE6352CF52D}" type="pres">
      <dgm:prSet presAssocID="{CB9416C5-DBF0-49C5-AF6F-76160F724674}" presName="imgShp" presStyleLbl="fgImgPlace1" presStyleIdx="0" presStyleCnt="3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76E64554-B950-4232-B53E-1B3B53FD3509}" type="pres">
      <dgm:prSet presAssocID="{CB9416C5-DBF0-49C5-AF6F-76160F724674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9DF40BF-9010-4C39-A3C7-E83A2A6C9562}" type="pres">
      <dgm:prSet presAssocID="{78FDE378-7242-4946-9359-1B152D322CA8}" presName="spacing" presStyleCnt="0"/>
      <dgm:spPr/>
    </dgm:pt>
    <dgm:pt modelId="{1F3362C9-7AD2-4B0C-9BA4-F2F507767EE3}" type="pres">
      <dgm:prSet presAssocID="{070CA194-9ED6-46BC-8FD8-1B2D444B3C12}" presName="composite" presStyleCnt="0"/>
      <dgm:spPr/>
    </dgm:pt>
    <dgm:pt modelId="{832B092F-1D4B-4FA3-BC5D-375C184CA6F2}" type="pres">
      <dgm:prSet presAssocID="{070CA194-9ED6-46BC-8FD8-1B2D444B3C12}" presName="imgShp" presStyleLbl="fgImgPlace1" presStyleIdx="1" presStyleCnt="3"/>
      <dgm:spPr>
        <a:blipFill>
          <a:blip xmlns:r="http://schemas.openxmlformats.org/officeDocument/2006/relationships" r:embed="rId2"/>
          <a:stretch>
            <a:fillRect/>
          </a:stretch>
        </a:blipFill>
      </dgm:spPr>
    </dgm:pt>
    <dgm:pt modelId="{05CF882B-424C-4699-A881-75545BC2F126}" type="pres">
      <dgm:prSet presAssocID="{070CA194-9ED6-46BC-8FD8-1B2D444B3C12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BC44AA-7537-4802-84DE-65CAB3A09B3A}" type="pres">
      <dgm:prSet presAssocID="{8C6839C4-D53F-4918-8D81-B5193293F3FC}" presName="spacing" presStyleCnt="0"/>
      <dgm:spPr/>
    </dgm:pt>
    <dgm:pt modelId="{BACD7E97-B660-4DA0-A4F8-1613BEC6E8AA}" type="pres">
      <dgm:prSet presAssocID="{D025EB40-9A82-4114-820F-4DB1FB2EB654}" presName="composite" presStyleCnt="0"/>
      <dgm:spPr/>
    </dgm:pt>
    <dgm:pt modelId="{2ADA6278-DC1A-4331-86E3-BBB722FD5325}" type="pres">
      <dgm:prSet presAssocID="{D025EB40-9A82-4114-820F-4DB1FB2EB654}" presName="imgShp" presStyleLbl="fgImgPlace1" presStyleIdx="2" presStyleCnt="3"/>
      <dgm:spPr>
        <a:blipFill>
          <a:blip xmlns:r="http://schemas.openxmlformats.org/officeDocument/2006/relationships" r:embed="rId3"/>
          <a:stretch>
            <a:fillRect/>
          </a:stretch>
        </a:blipFill>
      </dgm:spPr>
    </dgm:pt>
    <dgm:pt modelId="{D045B4EF-85C6-4E7B-AD2B-A59F57B3BEC5}" type="pres">
      <dgm:prSet presAssocID="{D025EB40-9A82-4114-820F-4DB1FB2EB65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E364B5E-740D-40F3-A6EF-9DEDD929F662}" srcId="{F5311CDB-45A3-474B-909C-621D71619AD5}" destId="{CB9416C5-DBF0-49C5-AF6F-76160F724674}" srcOrd="0" destOrd="0" parTransId="{267F4F71-5FE7-4F2B-BAA0-5AB6A3B02955}" sibTransId="{78FDE378-7242-4946-9359-1B152D322CA8}"/>
    <dgm:cxn modelId="{8C61E19C-762A-4DD7-B2C5-76AB342B5956}" type="presOf" srcId="{D025EB40-9A82-4114-820F-4DB1FB2EB654}" destId="{D045B4EF-85C6-4E7B-AD2B-A59F57B3BEC5}" srcOrd="0" destOrd="0" presId="urn:microsoft.com/office/officeart/2005/8/layout/vList3"/>
    <dgm:cxn modelId="{D8D080D5-D9C0-4625-82A7-E052A72E7CED}" type="presOf" srcId="{CB9416C5-DBF0-49C5-AF6F-76160F724674}" destId="{76E64554-B950-4232-B53E-1B3B53FD3509}" srcOrd="0" destOrd="0" presId="urn:microsoft.com/office/officeart/2005/8/layout/vList3"/>
    <dgm:cxn modelId="{54451C03-3C17-4FA7-B33E-17D9A9CA641C}" type="presOf" srcId="{070CA194-9ED6-46BC-8FD8-1B2D444B3C12}" destId="{05CF882B-424C-4699-A881-75545BC2F126}" srcOrd="0" destOrd="0" presId="urn:microsoft.com/office/officeart/2005/8/layout/vList3"/>
    <dgm:cxn modelId="{224F4B08-B5B0-4B39-A3F7-0761C559C0F6}" srcId="{F5311CDB-45A3-474B-909C-621D71619AD5}" destId="{070CA194-9ED6-46BC-8FD8-1B2D444B3C12}" srcOrd="1" destOrd="0" parTransId="{AC7F6A25-F935-4CCB-8F49-F4CE82417EF7}" sibTransId="{8C6839C4-D53F-4918-8D81-B5193293F3FC}"/>
    <dgm:cxn modelId="{802D06CA-BAC1-4E75-B25C-5644561CD38B}" srcId="{F5311CDB-45A3-474B-909C-621D71619AD5}" destId="{D025EB40-9A82-4114-820F-4DB1FB2EB654}" srcOrd="2" destOrd="0" parTransId="{04165498-148F-4265-9ADD-B8EB0B51DC1E}" sibTransId="{47E2C4CD-F932-4FC4-9E9E-1AC7D096A478}"/>
    <dgm:cxn modelId="{ED5CC414-7130-4FCB-A7AF-D8893EAAB2E2}" type="presOf" srcId="{F5311CDB-45A3-474B-909C-621D71619AD5}" destId="{E7A7FE3A-A14C-48D3-BAEC-468ACEBF8122}" srcOrd="0" destOrd="0" presId="urn:microsoft.com/office/officeart/2005/8/layout/vList3"/>
    <dgm:cxn modelId="{54D71DF5-9823-4120-8C1F-B146D1CAE789}" type="presParOf" srcId="{E7A7FE3A-A14C-48D3-BAEC-468ACEBF8122}" destId="{7E56675F-6D33-4375-811F-FC3198AFD74E}" srcOrd="0" destOrd="0" presId="urn:microsoft.com/office/officeart/2005/8/layout/vList3"/>
    <dgm:cxn modelId="{3F7ED51E-5CEC-4A55-8559-E16A3CF02F69}" type="presParOf" srcId="{7E56675F-6D33-4375-811F-FC3198AFD74E}" destId="{391F4779-C785-4927-A68E-ABE6352CF52D}" srcOrd="0" destOrd="0" presId="urn:microsoft.com/office/officeart/2005/8/layout/vList3"/>
    <dgm:cxn modelId="{40C8A668-1070-4F8B-9FFA-D40530C95160}" type="presParOf" srcId="{7E56675F-6D33-4375-811F-FC3198AFD74E}" destId="{76E64554-B950-4232-B53E-1B3B53FD3509}" srcOrd="1" destOrd="0" presId="urn:microsoft.com/office/officeart/2005/8/layout/vList3"/>
    <dgm:cxn modelId="{8E6FE98D-A81C-4D7C-A425-D2759CE69295}" type="presParOf" srcId="{E7A7FE3A-A14C-48D3-BAEC-468ACEBF8122}" destId="{59DF40BF-9010-4C39-A3C7-E83A2A6C9562}" srcOrd="1" destOrd="0" presId="urn:microsoft.com/office/officeart/2005/8/layout/vList3"/>
    <dgm:cxn modelId="{3BC8B3E8-A270-40BC-A407-E120F01AA1FB}" type="presParOf" srcId="{E7A7FE3A-A14C-48D3-BAEC-468ACEBF8122}" destId="{1F3362C9-7AD2-4B0C-9BA4-F2F507767EE3}" srcOrd="2" destOrd="0" presId="urn:microsoft.com/office/officeart/2005/8/layout/vList3"/>
    <dgm:cxn modelId="{376186CD-ED75-44E8-A1B4-EAD0AF449218}" type="presParOf" srcId="{1F3362C9-7AD2-4B0C-9BA4-F2F507767EE3}" destId="{832B092F-1D4B-4FA3-BC5D-375C184CA6F2}" srcOrd="0" destOrd="0" presId="urn:microsoft.com/office/officeart/2005/8/layout/vList3"/>
    <dgm:cxn modelId="{7D98900F-7976-44DE-9D59-8C1AB2E155F2}" type="presParOf" srcId="{1F3362C9-7AD2-4B0C-9BA4-F2F507767EE3}" destId="{05CF882B-424C-4699-A881-75545BC2F126}" srcOrd="1" destOrd="0" presId="urn:microsoft.com/office/officeart/2005/8/layout/vList3"/>
    <dgm:cxn modelId="{C4BC2AFB-83EE-4A78-A248-A07C0EB75637}" type="presParOf" srcId="{E7A7FE3A-A14C-48D3-BAEC-468ACEBF8122}" destId="{72BC44AA-7537-4802-84DE-65CAB3A09B3A}" srcOrd="3" destOrd="0" presId="urn:microsoft.com/office/officeart/2005/8/layout/vList3"/>
    <dgm:cxn modelId="{09E545A5-5FA7-463E-9CD2-787E21EB17FC}" type="presParOf" srcId="{E7A7FE3A-A14C-48D3-BAEC-468ACEBF8122}" destId="{BACD7E97-B660-4DA0-A4F8-1613BEC6E8AA}" srcOrd="4" destOrd="0" presId="urn:microsoft.com/office/officeart/2005/8/layout/vList3"/>
    <dgm:cxn modelId="{96CCE3C2-EA88-462E-9B6B-8E069EEEB6E1}" type="presParOf" srcId="{BACD7E97-B660-4DA0-A4F8-1613BEC6E8AA}" destId="{2ADA6278-DC1A-4331-86E3-BBB722FD5325}" srcOrd="0" destOrd="0" presId="urn:microsoft.com/office/officeart/2005/8/layout/vList3"/>
    <dgm:cxn modelId="{1063A6B3-CBC6-43DC-AAC0-15955F1C6A5E}" type="presParOf" srcId="{BACD7E97-B660-4DA0-A4F8-1613BEC6E8AA}" destId="{D045B4EF-85C6-4E7B-AD2B-A59F57B3BEC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AA82B-F57E-44D8-B702-E92EB17EE792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F645B-DAEF-4CC7-9ABD-8CD563B6AF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5497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F645B-DAEF-4CC7-9ABD-8CD563B6AF3C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2556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F645B-DAEF-4CC7-9ABD-8CD563B6AF3C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7033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F645B-DAEF-4CC7-9ABD-8CD563B6AF3C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7203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F645B-DAEF-4CC7-9ABD-8CD563B6AF3C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067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492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075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985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53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05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753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0124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1767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306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851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435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28BF4-3046-4EA7-B338-4EDDC25A0EAB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A633C-91A8-46BF-AD50-A9F74D6407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649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ines.nogueira@fiocruz.br" TargetMode="External"/><Relationship Id="rId13" Type="http://schemas.openxmlformats.org/officeDocument/2006/relationships/hyperlink" Target="mailto:rodrigo.ferrari@icict.fiocruz.br" TargetMode="External"/><Relationship Id="rId3" Type="http://schemas.openxmlformats.org/officeDocument/2006/relationships/hyperlink" Target="mailto:aline.alves@icict.fiocruz.br" TargetMode="External"/><Relationship Id="rId7" Type="http://schemas.openxmlformats.org/officeDocument/2006/relationships/hyperlink" Target="mailto:claudete.queiroz@icict.fiocruz.br" TargetMode="External"/><Relationship Id="rId12" Type="http://schemas.openxmlformats.org/officeDocument/2006/relationships/hyperlink" Target="mailto:marcos.pinheiro@fiocruz.br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aroline.ghirardelli@fiocruz.br" TargetMode="External"/><Relationship Id="rId11" Type="http://schemas.openxmlformats.org/officeDocument/2006/relationships/hyperlink" Target="mailto:marise.terra@fiocruz.br" TargetMode="External"/><Relationship Id="rId5" Type="http://schemas.openxmlformats.org/officeDocument/2006/relationships/hyperlink" Target="mailto:carolina.sacramento@fiocruz.br" TargetMode="External"/><Relationship Id="rId10" Type="http://schemas.openxmlformats.org/officeDocument/2006/relationships/hyperlink" Target="mailto:karina.gagliano@fiocruz.br" TargetMode="External"/><Relationship Id="rId4" Type="http://schemas.openxmlformats.org/officeDocument/2006/relationships/hyperlink" Target="mailto:barbaradias@ioc.fiocruz.br" TargetMode="External"/><Relationship Id="rId9" Type="http://schemas.openxmlformats.org/officeDocument/2006/relationships/hyperlink" Target="mailto:ivone.sa@fiocruz.b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8038" y="0"/>
            <a:ext cx="7227652" cy="3588657"/>
          </a:xfrm>
          <a:prstGeom prst="rect">
            <a:avLst/>
          </a:prstGeom>
          <a:solidFill>
            <a:srgbClr val="632D09"/>
          </a:solidFill>
          <a:ln>
            <a:noFill/>
          </a:ln>
        </p:spPr>
        <p:txBody>
          <a:bodyPr lIns="360000" tIns="360000" rIns="180000" bIns="3600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BR" sz="3200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Descrição de </a:t>
            </a:r>
            <a:r>
              <a:rPr lang="pt-BR" sz="3200" b="1" dirty="0" err="1" smtClean="0">
                <a:solidFill>
                  <a:schemeClr val="bg1"/>
                </a:solidFill>
                <a:cs typeface="Aharoni" panose="02010803020104030203" pitchFamily="2" charset="-79"/>
              </a:rPr>
              <a:t>metadados</a:t>
            </a:r>
            <a:r>
              <a:rPr lang="pt-BR" sz="3200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 mínimos para integração e preservação digital dos acervos científicos e culturais da Fundação </a:t>
            </a:r>
            <a:r>
              <a:rPr lang="pt-BR" sz="3200" b="1" dirty="0">
                <a:solidFill>
                  <a:schemeClr val="bg1"/>
                </a:solidFill>
                <a:cs typeface="Aharoni" panose="02010803020104030203" pitchFamily="2" charset="-79"/>
              </a:rPr>
              <a:t>O</a:t>
            </a:r>
            <a:r>
              <a:rPr lang="pt-BR" sz="3200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swaldo </a:t>
            </a:r>
            <a:r>
              <a:rPr lang="pt-BR" sz="3200" b="1" dirty="0">
                <a:solidFill>
                  <a:schemeClr val="bg1"/>
                </a:solidFill>
                <a:cs typeface="Aharoni" panose="02010803020104030203" pitchFamily="2" charset="-79"/>
              </a:rPr>
              <a:t>C</a:t>
            </a:r>
            <a:r>
              <a:rPr lang="pt-BR" sz="3200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ruz: </a:t>
            </a:r>
          </a:p>
          <a:p>
            <a:pPr>
              <a:lnSpc>
                <a:spcPct val="100000"/>
              </a:lnSpc>
            </a:pPr>
            <a:r>
              <a:rPr lang="pt-BR" sz="3200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Um estudo de caso</a:t>
            </a:r>
            <a:endParaRPr lang="pt-BR" sz="3200" b="1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7927864" y="580304"/>
            <a:ext cx="3372927" cy="425023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800" dirty="0" smtClean="0"/>
              <a:t>Aline da Silva Alves | ICICT</a:t>
            </a:r>
          </a:p>
          <a:p>
            <a:pPr marL="0" indent="0">
              <a:buNone/>
            </a:pPr>
            <a:r>
              <a:rPr lang="pt-BR" sz="1800" dirty="0" smtClean="0"/>
              <a:t>Barbara Dias de Oliveira | IOC</a:t>
            </a:r>
          </a:p>
          <a:p>
            <a:pPr marL="0" indent="0">
              <a:buNone/>
            </a:pPr>
            <a:r>
              <a:rPr lang="pt-BR" sz="1800" dirty="0" smtClean="0"/>
              <a:t>Carolina Sacramento | COC</a:t>
            </a:r>
          </a:p>
          <a:p>
            <a:pPr marL="0" indent="0">
              <a:buNone/>
            </a:pPr>
            <a:r>
              <a:rPr lang="pt-BR" sz="1800" dirty="0" smtClean="0"/>
              <a:t>Caroline Ghirardelli | </a:t>
            </a:r>
            <a:r>
              <a:rPr lang="en-US" sz="1800" dirty="0"/>
              <a:t>VPPCB</a:t>
            </a:r>
            <a:endParaRPr lang="en-US" sz="1800" dirty="0" smtClean="0"/>
          </a:p>
          <a:p>
            <a:pPr marL="0" indent="0">
              <a:buNone/>
            </a:pPr>
            <a:r>
              <a:rPr lang="pt-BR" sz="1800" dirty="0" smtClean="0"/>
              <a:t>Claudete Queiroz | ICICT</a:t>
            </a:r>
          </a:p>
          <a:p>
            <a:pPr marL="0" indent="0">
              <a:buNone/>
            </a:pPr>
            <a:r>
              <a:rPr lang="pt-BR" sz="1800" dirty="0" smtClean="0"/>
              <a:t>Inês Nogueira | COC</a:t>
            </a:r>
          </a:p>
          <a:p>
            <a:pPr marL="0" indent="0">
              <a:buNone/>
            </a:pPr>
            <a:r>
              <a:rPr lang="pt-BR" sz="1800" dirty="0"/>
              <a:t>Ivone Sá | COC</a:t>
            </a:r>
          </a:p>
          <a:p>
            <a:pPr marL="0" indent="0">
              <a:buNone/>
            </a:pPr>
            <a:r>
              <a:rPr lang="pt-BR" sz="1800" dirty="0"/>
              <a:t>Karina Veras | COC</a:t>
            </a:r>
          </a:p>
          <a:p>
            <a:pPr marL="0" indent="0">
              <a:buNone/>
            </a:pPr>
            <a:r>
              <a:rPr lang="pt-BR" sz="1800" dirty="0"/>
              <a:t>Marise Terra | COC</a:t>
            </a:r>
          </a:p>
          <a:p>
            <a:pPr marL="0" indent="0">
              <a:buNone/>
            </a:pPr>
            <a:r>
              <a:rPr lang="pt-BR" sz="1800" dirty="0"/>
              <a:t>Marcos José Pinheiro | COC</a:t>
            </a:r>
          </a:p>
          <a:p>
            <a:pPr marL="0" indent="0">
              <a:buNone/>
            </a:pPr>
            <a:r>
              <a:rPr lang="pt-BR" sz="1800" dirty="0"/>
              <a:t>Rodrigo Ferrari | </a:t>
            </a:r>
            <a:r>
              <a:rPr lang="pt-BR" sz="1800" dirty="0" smtClean="0"/>
              <a:t>ICICT</a:t>
            </a:r>
            <a:endParaRPr lang="pt-BR" sz="1800" dirty="0"/>
          </a:p>
        </p:txBody>
      </p:sp>
      <p:pic>
        <p:nvPicPr>
          <p:cNvPr id="34" name="Imagem 33" descr="Logos_CONFOA_20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864" y="5514775"/>
            <a:ext cx="3285840" cy="7453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Conector reto 35"/>
          <p:cNvCxnSpPr/>
          <p:nvPr/>
        </p:nvCxnSpPr>
        <p:spPr>
          <a:xfrm>
            <a:off x="7235687" y="0"/>
            <a:ext cx="0" cy="6858000"/>
          </a:xfrm>
          <a:prstGeom prst="line">
            <a:avLst/>
          </a:prstGeom>
          <a:ln w="63500">
            <a:solidFill>
              <a:srgbClr val="632D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to 37"/>
          <p:cNvCxnSpPr/>
          <p:nvPr/>
        </p:nvCxnSpPr>
        <p:spPr>
          <a:xfrm>
            <a:off x="0" y="3588658"/>
            <a:ext cx="7243724" cy="19246"/>
          </a:xfrm>
          <a:prstGeom prst="line">
            <a:avLst/>
          </a:prstGeom>
          <a:ln w="63500">
            <a:solidFill>
              <a:srgbClr val="632D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01" r="821"/>
          <a:stretch/>
        </p:blipFill>
        <p:spPr>
          <a:xfrm>
            <a:off x="0" y="3588027"/>
            <a:ext cx="7205870" cy="329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64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699591"/>
            <a:ext cx="3985591" cy="5158409"/>
          </a:xfrm>
          <a:solidFill>
            <a:srgbClr val="D8D1C6"/>
          </a:solidFill>
        </p:spPr>
        <p:txBody>
          <a:bodyPr lIns="360000" tIns="180000" rIns="360000" bIns="180000" anchor="t" anchorCtr="0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PT" sz="2400" b="1" dirty="0" smtClean="0"/>
              <a:t>FIOCRUZ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000" dirty="0" smtClean="0"/>
              <a:t>Preservar, valorizar e divulgar o patrimônio histórico, cultural e científico da Fiocruz e contribuir para a preservação da memória da saúde e das ciências biomédicas é uma das finalidades da instituição (Estatuto da Fiocruz, 2016)</a:t>
            </a:r>
          </a:p>
        </p:txBody>
      </p:sp>
      <p:sp>
        <p:nvSpPr>
          <p:cNvPr id="12" name="Espaço Reservado para Conteúdo 2"/>
          <p:cNvSpPr txBox="1">
            <a:spLocks/>
          </p:cNvSpPr>
          <p:nvPr/>
        </p:nvSpPr>
        <p:spPr>
          <a:xfrm>
            <a:off x="4103204" y="1699590"/>
            <a:ext cx="3985591" cy="5158409"/>
          </a:xfrm>
          <a:prstGeom prst="rect">
            <a:avLst/>
          </a:prstGeom>
          <a:solidFill>
            <a:srgbClr val="632D09"/>
          </a:solidFill>
        </p:spPr>
        <p:txBody>
          <a:bodyPr vert="horz" lIns="360000" tIns="180000" rIns="360000" bIns="180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chemeClr val="bg1"/>
                </a:solidFill>
              </a:rPr>
              <a:t>ACERVOS DIGITAIS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Compostos por objetos digitais oriundos da digitalização e dos documentos nato digitais produzidos pela Fiocruz</a:t>
            </a:r>
            <a:r>
              <a:rPr lang="pt-PT" sz="2000" dirty="0" smtClean="0">
                <a:solidFill>
                  <a:schemeClr val="bg1"/>
                </a:solidFill>
              </a:rPr>
              <a:t>. Esses objetos compõem o patrimônio da instituição, tanto pelo seu caráter histórico, probatório e informativo, como pela sua função científica e cultural</a:t>
            </a:r>
            <a:endParaRPr lang="pt-BR" sz="2000" dirty="0">
              <a:solidFill>
                <a:schemeClr val="bg1"/>
              </a:solidFill>
            </a:endParaRPr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>
          <a:xfrm>
            <a:off x="8206409" y="1699591"/>
            <a:ext cx="3985591" cy="5158409"/>
          </a:xfrm>
          <a:prstGeom prst="rect">
            <a:avLst/>
          </a:prstGeom>
          <a:solidFill>
            <a:srgbClr val="D8D1C6"/>
          </a:solidFill>
        </p:spPr>
        <p:txBody>
          <a:bodyPr vert="horz" lIns="360000" tIns="180000" rIns="360000" bIns="180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t-PT" sz="2400" b="1" dirty="0" smtClean="0"/>
              <a:t>DESAFIOS</a:t>
            </a:r>
          </a:p>
          <a:p>
            <a:pPr marL="144000" indent="-144000">
              <a:lnSpc>
                <a:spcPct val="150000"/>
              </a:lnSpc>
            </a:pPr>
            <a:r>
              <a:rPr lang="pt-BR" sz="2000" dirty="0" smtClean="0"/>
              <a:t>Interoperar acervos de natureza heterogênea</a:t>
            </a:r>
          </a:p>
          <a:p>
            <a:pPr marL="144000" indent="-144000">
              <a:lnSpc>
                <a:spcPct val="150000"/>
              </a:lnSpc>
            </a:pPr>
            <a:r>
              <a:rPr lang="pt-BR" sz="2000" dirty="0" smtClean="0"/>
              <a:t>Garantir o acesso e a</a:t>
            </a:r>
            <a:r>
              <a:rPr lang="pt-PT" sz="2000" dirty="0" smtClean="0"/>
              <a:t> interpretação dos objetos digitais (e seus meios de apresentação) </a:t>
            </a:r>
            <a:r>
              <a:rPr lang="pt-BR" sz="2000" dirty="0" smtClean="0"/>
              <a:t>com o passar dos anos</a:t>
            </a:r>
          </a:p>
          <a:p>
            <a:pPr marL="144000" indent="-144000">
              <a:lnSpc>
                <a:spcPct val="150000"/>
              </a:lnSpc>
            </a:pPr>
            <a:endParaRPr lang="pt-BR" sz="20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pt-BR" sz="2000" dirty="0"/>
          </a:p>
        </p:txBody>
      </p:sp>
      <p:sp>
        <p:nvSpPr>
          <p:cNvPr id="16" name="Título 1"/>
          <p:cNvSpPr>
            <a:spLocks noGrp="1"/>
          </p:cNvSpPr>
          <p:nvPr>
            <p:ph type="title"/>
          </p:nvPr>
        </p:nvSpPr>
        <p:spPr>
          <a:xfrm>
            <a:off x="0" y="327991"/>
            <a:ext cx="12192000" cy="1325563"/>
          </a:xfrm>
        </p:spPr>
        <p:txBody>
          <a:bodyPr lIns="1080000" tIns="180000" rIns="1080000" bIns="0">
            <a:noAutofit/>
          </a:bodyPr>
          <a:lstStyle/>
          <a:p>
            <a:pPr>
              <a:lnSpc>
                <a:spcPct val="150000"/>
              </a:lnSpc>
            </a:pPr>
            <a:r>
              <a:rPr lang="pt-BR" sz="4000" dirty="0" smtClean="0"/>
              <a:t>CONTEXTUALIZAÇÃO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187893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27991"/>
            <a:ext cx="12192000" cy="1325563"/>
          </a:xfrm>
        </p:spPr>
        <p:txBody>
          <a:bodyPr lIns="1080000" tIns="180000" rIns="1080000" bIns="0">
            <a:noAutofit/>
          </a:bodyPr>
          <a:lstStyle/>
          <a:p>
            <a:pPr>
              <a:lnSpc>
                <a:spcPct val="150000"/>
              </a:lnSpc>
            </a:pPr>
            <a:r>
              <a:rPr lang="pt-BR" sz="4000" dirty="0" smtClean="0"/>
              <a:t>PRESERVO: COMPLEXO DE ACERVOS DA FIOCRUZ</a:t>
            </a:r>
            <a:endParaRPr lang="pt-BR" sz="4000" dirty="0"/>
          </a:p>
        </p:txBody>
      </p:sp>
      <p:sp>
        <p:nvSpPr>
          <p:cNvPr id="17" name="Retângulo 16"/>
          <p:cNvSpPr/>
          <p:nvPr/>
        </p:nvSpPr>
        <p:spPr>
          <a:xfrm>
            <a:off x="0" y="1996939"/>
            <a:ext cx="2917263" cy="2341220"/>
          </a:xfrm>
          <a:prstGeom prst="rect">
            <a:avLst/>
          </a:prstGeom>
          <a:solidFill>
            <a:srgbClr val="632D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lvl="0"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Visa a preservação </a:t>
            </a:r>
            <a:r>
              <a:rPr lang="pt-BR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 difusão dos acervos culturais e científicos da </a:t>
            </a:r>
            <a:r>
              <a:rPr lang="pt-BR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instituição</a:t>
            </a:r>
            <a:endParaRPr lang="pt-BR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3087521" y="1996939"/>
            <a:ext cx="2917263" cy="2341220"/>
          </a:xfrm>
          <a:prstGeom prst="rect">
            <a:avLst/>
          </a:prstGeom>
          <a:solidFill>
            <a:srgbClr val="D8D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r>
              <a:rPr lang="pt-PT" dirty="0" smtClean="0">
                <a:solidFill>
                  <a:schemeClr val="tx1"/>
                </a:solidFill>
              </a:rPr>
              <a:t>Integra-se aos </a:t>
            </a:r>
            <a:r>
              <a:rPr lang="pt-PT" dirty="0">
                <a:solidFill>
                  <a:schemeClr val="tx1"/>
                </a:solidFill>
              </a:rPr>
              <a:t>esforços nacionais realizados nos últimos anos para a preservação do patrimônio científico e cultural </a:t>
            </a:r>
            <a:r>
              <a:rPr lang="pt-PT" dirty="0" smtClean="0">
                <a:solidFill>
                  <a:schemeClr val="tx1"/>
                </a:solidFill>
              </a:rPr>
              <a:t>brasileiro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6189389" y="2007938"/>
            <a:ext cx="2917263" cy="2341220"/>
          </a:xfrm>
          <a:prstGeom prst="rect">
            <a:avLst/>
          </a:prstGeom>
          <a:solidFill>
            <a:srgbClr val="632D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r>
              <a:rPr lang="pt-BR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Conta com apoio financeiro do Banco Nacional de Desenvolvimento Econômico e Social (BNDES)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9291257" y="2007938"/>
            <a:ext cx="2917263" cy="2341220"/>
          </a:xfrm>
          <a:prstGeom prst="rect">
            <a:avLst/>
          </a:prstGeom>
          <a:solidFill>
            <a:srgbClr val="D8D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r>
              <a:rPr lang="pt-BR" dirty="0">
                <a:solidFill>
                  <a:schemeClr val="tx1"/>
                </a:solidFill>
              </a:rPr>
              <a:t>Parceria da Casa de Oswaldo Cruz (COC), Instituto Oswaldo Cruz (IOC) e Instituto de Comunicação e Informação Tecnológica em Saúde (ICICT)</a:t>
            </a:r>
          </a:p>
        </p:txBody>
      </p:sp>
      <p:sp>
        <p:nvSpPr>
          <p:cNvPr id="21" name="Retângulo 20"/>
          <p:cNvSpPr/>
          <p:nvPr/>
        </p:nvSpPr>
        <p:spPr>
          <a:xfrm>
            <a:off x="0" y="4505782"/>
            <a:ext cx="2917263" cy="2341220"/>
          </a:xfrm>
          <a:prstGeom prst="rect">
            <a:avLst/>
          </a:prstGeom>
          <a:solidFill>
            <a:srgbClr val="D8D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r>
              <a:rPr lang="pt-BR">
                <a:solidFill>
                  <a:srgbClr val="1E1A1B"/>
                </a:solidFill>
              </a:rPr>
              <a:t>Contempla acervos:  Arquitetônico, Urbanístico e Arqueológico, Bibliográfico, Biológico, Museológico e Arquivístico</a:t>
            </a:r>
            <a:endParaRPr lang="pt-BR" dirty="0">
              <a:solidFill>
                <a:srgbClr val="1E1A1B"/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3087521" y="4505782"/>
            <a:ext cx="2917263" cy="2341220"/>
          </a:xfrm>
          <a:prstGeom prst="rect">
            <a:avLst/>
          </a:prstGeom>
          <a:solidFill>
            <a:srgbClr val="632D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r>
              <a:rPr lang="pt-BR">
                <a:solidFill>
                  <a:schemeClr val="bg1"/>
                </a:solidFill>
              </a:rPr>
              <a:t>Propõe-se a digitalizar acervos e a criar catálogos virtuais que ficarão disponíveis para acesso à sociedade e à comunidade científica 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6189389" y="4516781"/>
            <a:ext cx="2917263" cy="2341220"/>
          </a:xfrm>
          <a:prstGeom prst="rect">
            <a:avLst/>
          </a:prstGeom>
          <a:solidFill>
            <a:srgbClr val="D8D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r>
              <a:rPr lang="pt-BR" dirty="0">
                <a:solidFill>
                  <a:schemeClr val="tx1"/>
                </a:solidFill>
              </a:rPr>
              <a:t>Pretende elaborar </a:t>
            </a:r>
            <a:r>
              <a:rPr lang="pt-BR" dirty="0" smtClean="0">
                <a:solidFill>
                  <a:schemeClr val="tx1"/>
                </a:solidFill>
              </a:rPr>
              <a:t>um </a:t>
            </a:r>
            <a:r>
              <a:rPr lang="pt-BR" dirty="0">
                <a:solidFill>
                  <a:schemeClr val="tx1"/>
                </a:solidFill>
              </a:rPr>
              <a:t>Plano de Preservação Digital e </a:t>
            </a:r>
            <a:r>
              <a:rPr lang="pt-BR" dirty="0" smtClean="0">
                <a:solidFill>
                  <a:schemeClr val="tx1"/>
                </a:solidFill>
              </a:rPr>
              <a:t>um Manual </a:t>
            </a:r>
            <a:r>
              <a:rPr lang="pt-BR" dirty="0">
                <a:solidFill>
                  <a:schemeClr val="tx1"/>
                </a:solidFill>
              </a:rPr>
              <a:t>de </a:t>
            </a:r>
            <a:r>
              <a:rPr lang="pt-BR" dirty="0" smtClean="0">
                <a:solidFill>
                  <a:schemeClr val="tx1"/>
                </a:solidFill>
              </a:rPr>
              <a:t>Digitalização com </a:t>
            </a:r>
            <a:r>
              <a:rPr lang="pt-BR" dirty="0">
                <a:solidFill>
                  <a:schemeClr val="tx1"/>
                </a:solidFill>
              </a:rPr>
              <a:t>diretrizes institucionais </a:t>
            </a:r>
            <a:r>
              <a:rPr lang="pt-BR" dirty="0" smtClean="0">
                <a:solidFill>
                  <a:schemeClr val="tx1"/>
                </a:solidFill>
              </a:rPr>
              <a:t>normativas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9291257" y="4516781"/>
            <a:ext cx="2917263" cy="2341220"/>
          </a:xfrm>
          <a:prstGeom prst="rect">
            <a:avLst/>
          </a:prstGeom>
          <a:solidFill>
            <a:srgbClr val="632D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r>
              <a:rPr lang="pt-BR">
                <a:solidFill>
                  <a:schemeClr val="bg1"/>
                </a:solidFill>
              </a:rPr>
              <a:t>Estende-se a todas as unidades da Fiocruz que detenham a guarda e preservem acervos culturais e científicos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8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/>
          <p:nvPr/>
        </p:nvSpPr>
        <p:spPr>
          <a:xfrm>
            <a:off x="0" y="1769166"/>
            <a:ext cx="2988000" cy="5088834"/>
          </a:xfrm>
          <a:prstGeom prst="rect">
            <a:avLst/>
          </a:prstGeom>
          <a:solidFill>
            <a:srgbClr val="632D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0" rIns="180000" bIns="360000" rtlCol="0" anchor="t" anchorCtr="0"/>
          <a:lstStyle/>
          <a:p>
            <a:pPr lvl="0">
              <a:spcAft>
                <a:spcPts val="0"/>
              </a:spcAft>
            </a:pPr>
            <a:r>
              <a:rPr lang="pt-BR" sz="20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PORQUE SÃO IMPORTANTES?</a:t>
            </a:r>
          </a:p>
          <a:p>
            <a:pPr lvl="0"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pt-BR" sz="20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Consubstanciam os processos  de preservação digital e de integração dos acervos  </a:t>
            </a:r>
            <a:r>
              <a:rPr lang="pt-BR" sz="2000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arquivístico</a:t>
            </a:r>
            <a:r>
              <a:rPr lang="pt-BR" sz="20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bibliográfico, museológico e coleções </a:t>
            </a:r>
            <a:r>
              <a:rPr lang="pt-BR" sz="20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biológicas</a:t>
            </a:r>
            <a:endParaRPr lang="pt-BR" sz="20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3058240" y="1769165"/>
            <a:ext cx="2988000" cy="5088833"/>
          </a:xfrm>
          <a:prstGeom prst="rect">
            <a:avLst/>
          </a:prstGeom>
          <a:solidFill>
            <a:srgbClr val="D8D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0" rIns="180000" bIns="360000" rtlCol="0" anchor="t" anchorCtr="0"/>
          <a:lstStyle/>
          <a:p>
            <a:r>
              <a:rPr lang="pt-BR" sz="2000" b="1" dirty="0" smtClean="0">
                <a:solidFill>
                  <a:schemeClr val="tx1"/>
                </a:solidFill>
              </a:rPr>
              <a:t>RESPONSÁVEIS PELA PADRONIZAÇÃO</a:t>
            </a:r>
          </a:p>
          <a:p>
            <a:endParaRPr lang="pt-BR" sz="2000" b="1" dirty="0">
              <a:solidFill>
                <a:schemeClr val="tx1"/>
              </a:solidFill>
            </a:endParaRPr>
          </a:p>
          <a:p>
            <a:r>
              <a:rPr lang="pt-BR" sz="2000" dirty="0" smtClean="0">
                <a:solidFill>
                  <a:schemeClr val="tx1"/>
                </a:solidFill>
              </a:rPr>
              <a:t>Grupo composto </a:t>
            </a:r>
            <a:r>
              <a:rPr lang="pt-BR" sz="2000" dirty="0">
                <a:solidFill>
                  <a:schemeClr val="tx1"/>
                </a:solidFill>
              </a:rPr>
              <a:t>por bibliotecários, arquivistas, analistas de sistemas, microbiologistas e historiadores, especialistas, que realizam o tratamento técnico desses acervos e conhecem suas </a:t>
            </a:r>
            <a:r>
              <a:rPr lang="pt-BR" sz="2000" dirty="0" smtClean="0">
                <a:solidFill>
                  <a:schemeClr val="tx1"/>
                </a:solidFill>
              </a:rPr>
              <a:t>especificidades</a:t>
            </a:r>
            <a:endParaRPr lang="pt-BR" sz="2000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6131120" y="1769166"/>
            <a:ext cx="2988000" cy="5088836"/>
          </a:xfrm>
          <a:prstGeom prst="rect">
            <a:avLst/>
          </a:prstGeom>
          <a:solidFill>
            <a:srgbClr val="632D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0" rIns="180000" bIns="360000" rtlCol="0" anchor="t" anchorCtr="0"/>
          <a:lstStyle/>
          <a:p>
            <a:r>
              <a:rPr lang="pt-BR" sz="2000" b="1" dirty="0" smtClean="0">
                <a:solidFill>
                  <a:schemeClr val="bg1"/>
                </a:solidFill>
              </a:rPr>
              <a:t>AÇÕES NECESSÁRIAS</a:t>
            </a:r>
          </a:p>
          <a:p>
            <a:endParaRPr lang="pt-BR" sz="2000" b="1" dirty="0" smtClean="0">
              <a:solidFill>
                <a:schemeClr val="bg1"/>
              </a:solidFill>
            </a:endParaRPr>
          </a:p>
          <a:p>
            <a:endParaRPr lang="pt-BR" sz="2000" b="1" dirty="0">
              <a:solidFill>
                <a:schemeClr val="bg1"/>
              </a:solidFill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bg1"/>
                </a:solidFill>
              </a:rPr>
              <a:t>Estabelecer </a:t>
            </a:r>
            <a:r>
              <a:rPr lang="pt-BR" sz="2000" dirty="0">
                <a:solidFill>
                  <a:schemeClr val="bg1"/>
                </a:solidFill>
              </a:rPr>
              <a:t>uma padronização mínima dos </a:t>
            </a:r>
            <a:r>
              <a:rPr lang="pt-BR" sz="2000" dirty="0" err="1">
                <a:solidFill>
                  <a:schemeClr val="bg1"/>
                </a:solidFill>
              </a:rPr>
              <a:t>metadados</a:t>
            </a:r>
            <a:r>
              <a:rPr lang="pt-BR" sz="2000" dirty="0">
                <a:solidFill>
                  <a:schemeClr val="bg1"/>
                </a:solidFill>
              </a:rPr>
              <a:t> descritivos para orientar a descrição e a representação dos </a:t>
            </a:r>
            <a:r>
              <a:rPr lang="pt-BR" sz="2000" dirty="0" smtClean="0">
                <a:solidFill>
                  <a:schemeClr val="bg1"/>
                </a:solidFill>
              </a:rPr>
              <a:t>acervos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I</a:t>
            </a:r>
            <a:r>
              <a:rPr lang="pt-BR" sz="2000" dirty="0" smtClean="0">
                <a:solidFill>
                  <a:schemeClr val="bg1"/>
                </a:solidFill>
              </a:rPr>
              <a:t>dentificar </a:t>
            </a:r>
            <a:r>
              <a:rPr lang="pt-BR" sz="2000" dirty="0">
                <a:solidFill>
                  <a:schemeClr val="bg1"/>
                </a:solidFill>
              </a:rPr>
              <a:t>e propor o uso de um padrão de </a:t>
            </a:r>
            <a:r>
              <a:rPr lang="pt-BR" sz="2000" dirty="0" err="1" smtClean="0">
                <a:solidFill>
                  <a:schemeClr val="bg1"/>
                </a:solidFill>
              </a:rPr>
              <a:t>metadado</a:t>
            </a:r>
            <a:r>
              <a:rPr lang="pt-BR" sz="2000" dirty="0" smtClean="0">
                <a:solidFill>
                  <a:schemeClr val="bg1"/>
                </a:solidFill>
              </a:rPr>
              <a:t> </a:t>
            </a:r>
            <a:r>
              <a:rPr lang="pt-BR" sz="2000" dirty="0">
                <a:solidFill>
                  <a:schemeClr val="bg1"/>
                </a:solidFill>
              </a:rPr>
              <a:t>de preservação digital</a:t>
            </a:r>
            <a:endParaRPr lang="pt-BR" sz="2000" dirty="0" smtClean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PT" dirty="0" smtClean="0"/>
          </a:p>
          <a:p>
            <a:endParaRPr lang="pt-BR" dirty="0" smtClean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9204000" y="1769165"/>
            <a:ext cx="2988000" cy="5088835"/>
          </a:xfrm>
          <a:prstGeom prst="rect">
            <a:avLst/>
          </a:prstGeom>
          <a:solidFill>
            <a:srgbClr val="D8D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0" rIns="180000" bIns="360000" rtlCol="0" anchor="t" anchorCtr="0"/>
          <a:lstStyle/>
          <a:p>
            <a:r>
              <a:rPr lang="pt-BR" sz="2000" b="1" dirty="0" smtClean="0">
                <a:solidFill>
                  <a:schemeClr val="tx1"/>
                </a:solidFill>
              </a:rPr>
              <a:t>BENEFÍCIOS DOS METADADOS</a:t>
            </a:r>
          </a:p>
          <a:p>
            <a:endParaRPr lang="pt-BR" sz="2000" b="1" dirty="0">
              <a:solidFill>
                <a:schemeClr val="tx1"/>
              </a:solidFill>
            </a:endParaRPr>
          </a:p>
          <a:p>
            <a:r>
              <a:rPr lang="pt-BR" sz="2000" dirty="0">
                <a:solidFill>
                  <a:schemeClr val="tx1"/>
                </a:solidFill>
              </a:rPr>
              <a:t>V</a:t>
            </a:r>
            <a:r>
              <a:rPr lang="pt-BR" sz="2000" dirty="0" smtClean="0">
                <a:solidFill>
                  <a:schemeClr val="tx1"/>
                </a:solidFill>
              </a:rPr>
              <a:t>iabilizam </a:t>
            </a:r>
            <a:r>
              <a:rPr lang="pt-BR" sz="2000" dirty="0">
                <a:solidFill>
                  <a:schemeClr val="tx1"/>
                </a:solidFill>
              </a:rPr>
              <a:t>a integração </a:t>
            </a:r>
            <a:r>
              <a:rPr lang="pt-BR" sz="2000" dirty="0" smtClean="0">
                <a:solidFill>
                  <a:schemeClr val="tx1"/>
                </a:solidFill>
              </a:rPr>
              <a:t>de </a:t>
            </a:r>
            <a:r>
              <a:rPr lang="pt-BR" sz="2000" dirty="0">
                <a:solidFill>
                  <a:schemeClr val="tx1"/>
                </a:solidFill>
              </a:rPr>
              <a:t>acervos, </a:t>
            </a:r>
            <a:r>
              <a:rPr lang="pt-BR" sz="2000" dirty="0" smtClean="0">
                <a:solidFill>
                  <a:schemeClr val="tx1"/>
                </a:solidFill>
              </a:rPr>
              <a:t>permitindo </a:t>
            </a:r>
            <a:r>
              <a:rPr lang="pt-BR" sz="2000" dirty="0">
                <a:solidFill>
                  <a:schemeClr val="tx1"/>
                </a:solidFill>
              </a:rPr>
              <a:t>a interoperabilidade em ambientes </a:t>
            </a:r>
            <a:r>
              <a:rPr lang="pt-BR" sz="2000" dirty="0" smtClean="0">
                <a:solidFill>
                  <a:schemeClr val="tx1"/>
                </a:solidFill>
              </a:rPr>
              <a:t>informacionais (</a:t>
            </a:r>
            <a:r>
              <a:rPr lang="pt-BR" sz="2000" b="1" dirty="0" smtClean="0">
                <a:solidFill>
                  <a:schemeClr val="tx1"/>
                </a:solidFill>
              </a:rPr>
              <a:t>descritivos</a:t>
            </a:r>
            <a:r>
              <a:rPr lang="pt-BR" sz="2000" dirty="0" smtClean="0">
                <a:solidFill>
                  <a:schemeClr val="tx1"/>
                </a:solidFill>
              </a:rPr>
              <a:t>) e garantem o </a:t>
            </a:r>
            <a:r>
              <a:rPr lang="pt-BR" sz="2000" dirty="0">
                <a:solidFill>
                  <a:schemeClr val="tx1"/>
                </a:solidFill>
              </a:rPr>
              <a:t>acesso, </a:t>
            </a:r>
            <a:r>
              <a:rPr lang="pt-BR" sz="2000" dirty="0" smtClean="0">
                <a:solidFill>
                  <a:schemeClr val="tx1"/>
                </a:solidFill>
              </a:rPr>
              <a:t>integridade </a:t>
            </a:r>
            <a:r>
              <a:rPr lang="pt-BR" sz="2000" dirty="0">
                <a:solidFill>
                  <a:schemeClr val="tx1"/>
                </a:solidFill>
              </a:rPr>
              <a:t>e </a:t>
            </a:r>
            <a:r>
              <a:rPr lang="pt-BR" sz="2000" dirty="0" smtClean="0">
                <a:solidFill>
                  <a:schemeClr val="tx1"/>
                </a:solidFill>
              </a:rPr>
              <a:t>autenticidade dos </a:t>
            </a:r>
            <a:r>
              <a:rPr lang="pt-BR" sz="2000" dirty="0">
                <a:solidFill>
                  <a:schemeClr val="tx1"/>
                </a:solidFill>
              </a:rPr>
              <a:t>objetos ao longo do </a:t>
            </a:r>
            <a:r>
              <a:rPr lang="pt-BR" sz="2000" dirty="0" smtClean="0">
                <a:solidFill>
                  <a:schemeClr val="tx1"/>
                </a:solidFill>
              </a:rPr>
              <a:t>tempo (</a:t>
            </a:r>
            <a:r>
              <a:rPr lang="pt-BR" sz="2000" b="1" dirty="0" smtClean="0">
                <a:solidFill>
                  <a:schemeClr val="tx1"/>
                </a:solidFill>
              </a:rPr>
              <a:t>preservação</a:t>
            </a:r>
            <a:r>
              <a:rPr lang="pt-BR" sz="2000" dirty="0" smtClean="0">
                <a:solidFill>
                  <a:schemeClr val="tx1"/>
                </a:solidFill>
              </a:rPr>
              <a:t>)</a:t>
            </a:r>
            <a:endParaRPr lang="pt-BR" sz="2000" dirty="0">
              <a:solidFill>
                <a:schemeClr val="tx1"/>
              </a:solidFill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0" y="327991"/>
            <a:ext cx="12192000" cy="1325563"/>
          </a:xfrm>
          <a:prstGeom prst="rect">
            <a:avLst/>
          </a:prstGeom>
        </p:spPr>
        <p:txBody>
          <a:bodyPr vert="horz" lIns="1080000" tIns="180000" rIns="10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4000" dirty="0" smtClean="0"/>
              <a:t>METADADOS DESCRITIVOS E DE PRESERVAÇÃO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4254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0" y="1699591"/>
            <a:ext cx="12192000" cy="5158409"/>
          </a:xfrm>
          <a:prstGeom prst="rect">
            <a:avLst/>
          </a:prstGeom>
          <a:solidFill>
            <a:srgbClr val="D8D1C6"/>
          </a:solidFill>
        </p:spPr>
        <p:txBody>
          <a:bodyPr vert="horz" lIns="1080000" tIns="180000" rIns="1080000" bIns="540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pt-BR" sz="20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7140307"/>
              </p:ext>
            </p:extLst>
          </p:nvPr>
        </p:nvGraphicFramePr>
        <p:xfrm>
          <a:off x="0" y="2103126"/>
          <a:ext cx="12192000" cy="4367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ítulo 1"/>
          <p:cNvSpPr txBox="1">
            <a:spLocks/>
          </p:cNvSpPr>
          <p:nvPr/>
        </p:nvSpPr>
        <p:spPr>
          <a:xfrm>
            <a:off x="0" y="327991"/>
            <a:ext cx="12192000" cy="1325563"/>
          </a:xfrm>
          <a:prstGeom prst="rect">
            <a:avLst/>
          </a:prstGeom>
        </p:spPr>
        <p:txBody>
          <a:bodyPr vert="horz" lIns="1080000" tIns="180000" rIns="10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4000" dirty="0" smtClean="0"/>
              <a:t>ETAPAS DE TRABALHO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149219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0" y="1699591"/>
            <a:ext cx="12192000" cy="5158409"/>
          </a:xfrm>
          <a:prstGeom prst="rect">
            <a:avLst/>
          </a:prstGeom>
          <a:solidFill>
            <a:srgbClr val="D8D1C6"/>
          </a:solidFill>
        </p:spPr>
        <p:txBody>
          <a:bodyPr vert="horz" lIns="1080000" tIns="180000" rIns="1080000" bIns="540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pt-BR" sz="20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1483879"/>
              </p:ext>
            </p:extLst>
          </p:nvPr>
        </p:nvGraphicFramePr>
        <p:xfrm>
          <a:off x="0" y="2118012"/>
          <a:ext cx="12192000" cy="4312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ítulo 1"/>
          <p:cNvSpPr txBox="1">
            <a:spLocks/>
          </p:cNvSpPr>
          <p:nvPr/>
        </p:nvSpPr>
        <p:spPr>
          <a:xfrm>
            <a:off x="0" y="327991"/>
            <a:ext cx="12192000" cy="1325563"/>
          </a:xfrm>
          <a:prstGeom prst="rect">
            <a:avLst/>
          </a:prstGeom>
        </p:spPr>
        <p:txBody>
          <a:bodyPr vert="horz" lIns="1080000" tIns="180000" rIns="10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4000" dirty="0" smtClean="0"/>
              <a:t>ETAPAS DE TRABALHO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46415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0" y="1699591"/>
            <a:ext cx="12192000" cy="5158409"/>
          </a:xfrm>
          <a:prstGeom prst="rect">
            <a:avLst/>
          </a:prstGeom>
          <a:solidFill>
            <a:srgbClr val="D8D1C6"/>
          </a:solidFill>
        </p:spPr>
        <p:txBody>
          <a:bodyPr vert="horz" lIns="1080000" tIns="180000" rIns="1080000" bIns="540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pt-BR" sz="20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066518"/>
              </p:ext>
            </p:extLst>
          </p:nvPr>
        </p:nvGraphicFramePr>
        <p:xfrm>
          <a:off x="0" y="2118011"/>
          <a:ext cx="12192000" cy="4431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ítulo 1"/>
          <p:cNvSpPr txBox="1">
            <a:spLocks/>
          </p:cNvSpPr>
          <p:nvPr/>
        </p:nvSpPr>
        <p:spPr>
          <a:xfrm>
            <a:off x="0" y="327991"/>
            <a:ext cx="12192000" cy="1325563"/>
          </a:xfrm>
          <a:prstGeom prst="rect">
            <a:avLst/>
          </a:prstGeom>
        </p:spPr>
        <p:txBody>
          <a:bodyPr vert="horz" lIns="1080000" tIns="180000" rIns="10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4000" dirty="0" smtClean="0"/>
              <a:t>ETAPAS DE TRABALHO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11652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0" y="1699591"/>
            <a:ext cx="12192000" cy="5158409"/>
          </a:xfrm>
          <a:prstGeom prst="rect">
            <a:avLst/>
          </a:prstGeom>
          <a:solidFill>
            <a:srgbClr val="D8D1C6"/>
          </a:solidFill>
        </p:spPr>
        <p:txBody>
          <a:bodyPr vert="horz" lIns="1080000" tIns="180000" rIns="1080000" bIns="540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pt-BR" sz="2000" dirty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164818"/>
            <a:ext cx="12192000" cy="1325563"/>
          </a:xfrm>
          <a:prstGeom prst="rect">
            <a:avLst/>
          </a:prstGeom>
        </p:spPr>
        <p:txBody>
          <a:bodyPr vert="horz" lIns="1080000" tIns="180000" rIns="10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4000" dirty="0" smtClean="0"/>
              <a:t>METODOLOGIA CROSSWALK METADADOS DOS ACERVOS FIOCRUZ:</a:t>
            </a:r>
            <a:endParaRPr lang="pt-BR" sz="4000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1800" dirty="0"/>
          </a:p>
          <a:p>
            <a:pPr marL="285750" indent="-285750" algn="just"/>
            <a:r>
              <a:rPr lang="pt-BR" sz="1800" dirty="0"/>
              <a:t>Identificação nos bancos de dados dos acervos arquivístico, bibliográfico, museológico, coleção botânica e coleções biológicas os campos utilizados para realizar a descrição dos itens de cada tipo de acervo.</a:t>
            </a:r>
          </a:p>
          <a:p>
            <a:pPr marL="285750" indent="-285750" algn="just"/>
            <a:endParaRPr lang="pt-BR" sz="1800" dirty="0"/>
          </a:p>
          <a:p>
            <a:pPr marL="285750" indent="-285750" algn="just"/>
            <a:r>
              <a:rPr lang="pt-BR" sz="1800" dirty="0"/>
              <a:t>A partir desse levantamento, para cada acervo foi criada uma planilha com todos os elementos de cada banco de dados, com uma breve descrição sobre o que é cada elemento e, em paralelo, com uma planilha que continha os 15 elementos do </a:t>
            </a:r>
            <a:r>
              <a:rPr lang="pt-BR" sz="1800" i="1" dirty="0"/>
              <a:t>Dublin Core</a:t>
            </a:r>
            <a:r>
              <a:rPr lang="pt-BR" sz="1800" dirty="0"/>
              <a:t>, seus qualificadores e descrição minuciosa sobre cada elemento e iniciou-se o trabalho de compatibilização ou no Inglês </a:t>
            </a:r>
            <a:r>
              <a:rPr lang="pt-BR" sz="1800" i="1" dirty="0"/>
              <a:t>crosswalk</a:t>
            </a:r>
            <a:r>
              <a:rPr lang="pt-BR" sz="1800" dirty="0"/>
              <a:t> dos metadados.</a:t>
            </a:r>
          </a:p>
          <a:p>
            <a:pPr marL="285750" indent="-285750" algn="just"/>
            <a:endParaRPr lang="pt-BR" sz="1800" dirty="0"/>
          </a:p>
          <a:p>
            <a:pPr marL="285750" indent="-285750" algn="just"/>
            <a:r>
              <a:rPr lang="pt-BR" sz="1800" dirty="0"/>
              <a:t>Após realizar essa compatibilização para cada tipo de acervo, foram marcados encontros com os especialistas de cada acervo para fazer ajustes e validar o trabalho realizado. </a:t>
            </a:r>
          </a:p>
          <a:p>
            <a:pPr marL="285750" indent="-285750" algn="just"/>
            <a:endParaRPr lang="pt-BR" sz="1800" dirty="0"/>
          </a:p>
          <a:p>
            <a:pPr marL="285750" indent="-285750" algn="just"/>
            <a:r>
              <a:rPr lang="pt-BR" sz="1800" dirty="0"/>
              <a:t>Por fim, foi criada uma tabela com os cinco tipos de acervo e a compatibilização de cada elemento com o Dublin Core e, a partir dessa visão sistêmica pode-se identificar quais elementos </a:t>
            </a:r>
            <a:r>
              <a:rPr lang="pt-BR" sz="1800" i="1" dirty="0"/>
              <a:t>Dublin Core </a:t>
            </a:r>
            <a:r>
              <a:rPr lang="pt-BR" sz="1800" dirty="0"/>
              <a:t>aparecem nos cinco tipos de acervos, que são eles: identifier; title; contributor.author; description, date e subject.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9739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Conteúdo 2"/>
          <p:cNvSpPr txBox="1">
            <a:spLocks/>
          </p:cNvSpPr>
          <p:nvPr/>
        </p:nvSpPr>
        <p:spPr>
          <a:xfrm>
            <a:off x="0" y="1699591"/>
            <a:ext cx="12192000" cy="5158409"/>
          </a:xfrm>
          <a:prstGeom prst="rect">
            <a:avLst/>
          </a:prstGeom>
          <a:solidFill>
            <a:srgbClr val="D8D1C6"/>
          </a:solidFill>
        </p:spPr>
        <p:txBody>
          <a:bodyPr vert="horz" lIns="1080000" tIns="180000" rIns="1080000" bIns="540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pt-BR" sz="2000" dirty="0"/>
          </a:p>
        </p:txBody>
      </p:sp>
      <p:sp>
        <p:nvSpPr>
          <p:cNvPr id="11" name="Espaço Reservado para Conteúdo 2"/>
          <p:cNvSpPr>
            <a:spLocks noGrp="1"/>
          </p:cNvSpPr>
          <p:nvPr>
            <p:ph idx="1"/>
          </p:nvPr>
        </p:nvSpPr>
        <p:spPr>
          <a:xfrm>
            <a:off x="2067339" y="2103126"/>
            <a:ext cx="805732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dirty="0"/>
              <a:t>Aline da Silva </a:t>
            </a:r>
            <a:r>
              <a:rPr lang="pt-BR" sz="2000" dirty="0" smtClean="0"/>
              <a:t>Alves | </a:t>
            </a:r>
            <a:r>
              <a:rPr lang="pt-BR" sz="2000" dirty="0" smtClean="0">
                <a:hlinkClick r:id="rId3"/>
              </a:rPr>
              <a:t>aline.alves@icict.fiocruz.br</a:t>
            </a:r>
            <a:r>
              <a:rPr lang="pt-BR" sz="2000" dirty="0" smtClean="0"/>
              <a:t> | ICICT</a:t>
            </a:r>
          </a:p>
          <a:p>
            <a:pPr marL="0" indent="0">
              <a:buNone/>
            </a:pPr>
            <a:r>
              <a:rPr lang="pt-BR" sz="2000" dirty="0" smtClean="0"/>
              <a:t>Barbara Dias de Oliveira | </a:t>
            </a:r>
            <a:r>
              <a:rPr lang="pt-BR" sz="2000" dirty="0" smtClean="0">
                <a:hlinkClick r:id="rId4"/>
              </a:rPr>
              <a:t>barbaradias@ioc.fiocruz.br</a:t>
            </a:r>
            <a:r>
              <a:rPr lang="pt-BR" sz="2000" dirty="0" smtClean="0"/>
              <a:t> | IOC</a:t>
            </a:r>
          </a:p>
          <a:p>
            <a:pPr marL="0" indent="0">
              <a:buNone/>
            </a:pPr>
            <a:r>
              <a:rPr lang="pt-BR" sz="2000" dirty="0"/>
              <a:t>Carolina </a:t>
            </a:r>
            <a:r>
              <a:rPr lang="pt-BR" sz="2000" dirty="0" smtClean="0"/>
              <a:t>Sacramento | </a:t>
            </a:r>
            <a:r>
              <a:rPr lang="pt-BR" sz="2000" dirty="0" smtClean="0">
                <a:hlinkClick r:id="rId5"/>
              </a:rPr>
              <a:t>carolina.sacramento@fiocruz.br</a:t>
            </a:r>
            <a:r>
              <a:rPr lang="pt-BR" sz="2000" dirty="0" smtClean="0"/>
              <a:t> | COC</a:t>
            </a:r>
          </a:p>
          <a:p>
            <a:pPr marL="0" indent="0">
              <a:buNone/>
            </a:pPr>
            <a:r>
              <a:rPr lang="pt-BR" sz="2000" dirty="0"/>
              <a:t>Caroline </a:t>
            </a:r>
            <a:r>
              <a:rPr lang="pt-BR" sz="2000" dirty="0" err="1" smtClean="0"/>
              <a:t>Ghirardelli</a:t>
            </a:r>
            <a:r>
              <a:rPr lang="pt-BR" sz="2000" dirty="0" smtClean="0"/>
              <a:t> | </a:t>
            </a:r>
            <a:r>
              <a:rPr lang="en-US" sz="2000" dirty="0" smtClean="0">
                <a:hlinkClick r:id="rId6"/>
              </a:rPr>
              <a:t>caroline.ghirardelli@fiocruz.br</a:t>
            </a:r>
            <a:r>
              <a:rPr lang="en-US" sz="2000" dirty="0" smtClean="0"/>
              <a:t> | VPPLR</a:t>
            </a:r>
          </a:p>
          <a:p>
            <a:pPr marL="0" indent="0">
              <a:buNone/>
            </a:pPr>
            <a:r>
              <a:rPr lang="pt-BR" sz="2000" dirty="0" smtClean="0"/>
              <a:t>Claudete Queiroz | </a:t>
            </a:r>
            <a:r>
              <a:rPr lang="pt-BR" sz="2000" dirty="0" smtClean="0">
                <a:hlinkClick r:id="rId7"/>
              </a:rPr>
              <a:t>claudete.queiroz@icict.fiocruz.br</a:t>
            </a:r>
            <a:r>
              <a:rPr lang="pt-BR" sz="2000" dirty="0" smtClean="0"/>
              <a:t> | ICICT</a:t>
            </a:r>
          </a:p>
          <a:p>
            <a:pPr marL="0" indent="0">
              <a:buNone/>
            </a:pPr>
            <a:r>
              <a:rPr lang="pt-BR" sz="2000" dirty="0"/>
              <a:t>Inês </a:t>
            </a:r>
            <a:r>
              <a:rPr lang="pt-BR" sz="2000" dirty="0" smtClean="0"/>
              <a:t>Nogueira | </a:t>
            </a:r>
            <a:r>
              <a:rPr lang="pt-BR" sz="2000" dirty="0" smtClean="0">
                <a:hlinkClick r:id="rId8"/>
              </a:rPr>
              <a:t>ines.nogueira@fiocruz.br</a:t>
            </a:r>
            <a:r>
              <a:rPr lang="pt-BR" sz="2000" dirty="0" smtClean="0"/>
              <a:t>  COC</a:t>
            </a:r>
          </a:p>
          <a:p>
            <a:pPr marL="0" indent="0">
              <a:buNone/>
            </a:pPr>
            <a:r>
              <a:rPr lang="pt-BR" sz="2000" dirty="0" smtClean="0"/>
              <a:t>Ivone Sá | </a:t>
            </a:r>
            <a:r>
              <a:rPr lang="pt-BR" sz="2000" dirty="0" smtClean="0">
                <a:hlinkClick r:id="rId9"/>
              </a:rPr>
              <a:t>ivone.sa@fiocruz.br</a:t>
            </a:r>
            <a:r>
              <a:rPr lang="pt-BR" sz="2000" dirty="0" smtClean="0"/>
              <a:t> | COC</a:t>
            </a:r>
          </a:p>
          <a:p>
            <a:pPr marL="0" indent="0">
              <a:buNone/>
            </a:pPr>
            <a:r>
              <a:rPr lang="pt-BR" sz="2000" dirty="0"/>
              <a:t>Karina </a:t>
            </a:r>
            <a:r>
              <a:rPr lang="pt-BR" sz="2000" dirty="0" smtClean="0"/>
              <a:t>Veras | </a:t>
            </a:r>
            <a:r>
              <a:rPr lang="pt-BR" sz="2000" dirty="0" smtClean="0">
                <a:hlinkClick r:id="rId10"/>
              </a:rPr>
              <a:t>karina.gagliano@fiocruz.br</a:t>
            </a:r>
            <a:r>
              <a:rPr lang="pt-BR" sz="2000" dirty="0" smtClean="0"/>
              <a:t> | COC</a:t>
            </a:r>
          </a:p>
          <a:p>
            <a:pPr marL="0" indent="0">
              <a:buNone/>
            </a:pPr>
            <a:r>
              <a:rPr lang="pt-BR" sz="2000" dirty="0" err="1"/>
              <a:t>Marise</a:t>
            </a:r>
            <a:r>
              <a:rPr lang="pt-BR" sz="2000" dirty="0"/>
              <a:t> Terra </a:t>
            </a:r>
            <a:r>
              <a:rPr lang="pt-BR" sz="2000" dirty="0" smtClean="0"/>
              <a:t>| </a:t>
            </a:r>
            <a:r>
              <a:rPr lang="pt-BR" sz="2000" dirty="0" smtClean="0">
                <a:hlinkClick r:id="rId11"/>
              </a:rPr>
              <a:t>marise.terra@fiocruz.br</a:t>
            </a:r>
            <a:r>
              <a:rPr lang="pt-BR" sz="2000" dirty="0" smtClean="0"/>
              <a:t> | COC</a:t>
            </a:r>
          </a:p>
          <a:p>
            <a:pPr marL="0" indent="0">
              <a:buNone/>
            </a:pPr>
            <a:r>
              <a:rPr lang="pt-BR" sz="2000" dirty="0"/>
              <a:t>Marcos José </a:t>
            </a:r>
            <a:r>
              <a:rPr lang="pt-BR" sz="2000" dirty="0" smtClean="0"/>
              <a:t>Pinheiro | </a:t>
            </a:r>
            <a:r>
              <a:rPr lang="pt-BR" sz="2000" dirty="0" smtClean="0">
                <a:hlinkClick r:id="rId12"/>
              </a:rPr>
              <a:t>marcos.pinheiro@fiocruz.br</a:t>
            </a:r>
            <a:r>
              <a:rPr lang="pt-BR" sz="2000" dirty="0" smtClean="0"/>
              <a:t> | COC</a:t>
            </a:r>
          </a:p>
          <a:p>
            <a:pPr marL="0" indent="0">
              <a:buNone/>
            </a:pPr>
            <a:r>
              <a:rPr lang="pt-BR" sz="2000" dirty="0" smtClean="0"/>
              <a:t>Rodrigo Ferrari | </a:t>
            </a:r>
            <a:r>
              <a:rPr lang="pt-BR" sz="2000" dirty="0" smtClean="0">
                <a:hlinkClick r:id="rId13"/>
              </a:rPr>
              <a:t>rodrigo.ferrari@icict.fiocruz.br</a:t>
            </a:r>
            <a:r>
              <a:rPr lang="pt-BR" sz="2000" dirty="0" smtClean="0"/>
              <a:t> | ICICT</a:t>
            </a:r>
            <a:endParaRPr lang="pt-BR" sz="2000" dirty="0"/>
          </a:p>
          <a:p>
            <a:endParaRPr lang="pt-BR" sz="2000" dirty="0" smtClean="0"/>
          </a:p>
          <a:p>
            <a:endParaRPr lang="pt-BR" sz="2000" dirty="0"/>
          </a:p>
          <a:p>
            <a:endParaRPr lang="pt-BR" sz="2000" dirty="0"/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0" y="327991"/>
            <a:ext cx="12192000" cy="1325563"/>
          </a:xfrm>
          <a:prstGeom prst="rect">
            <a:avLst/>
          </a:prstGeom>
        </p:spPr>
        <p:txBody>
          <a:bodyPr vert="horz" lIns="1080000" tIns="180000" rIns="10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4000" dirty="0" smtClean="0"/>
              <a:t>OBRIGADO!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404929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885</Words>
  <Application>Microsoft Office PowerPoint</Application>
  <PresentationFormat>Widescreen</PresentationFormat>
  <Paragraphs>86</Paragraphs>
  <Slides>9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6" baseType="lpstr">
      <vt:lpstr>Aharoni</vt:lpstr>
      <vt:lpstr>Arial</vt:lpstr>
      <vt:lpstr>Calibri</vt:lpstr>
      <vt:lpstr>Calibri Light</vt:lpstr>
      <vt:lpstr>Times New Roman</vt:lpstr>
      <vt:lpstr>Wingdings</vt:lpstr>
      <vt:lpstr>Tema do Office</vt:lpstr>
      <vt:lpstr>Apresentação do PowerPoint</vt:lpstr>
      <vt:lpstr>CONTEXTUALIZAÇÃO</vt:lpstr>
      <vt:lpstr>PRESERVO: COMPLEXO DE ACERVOS DA FIOCRUZ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Descrição de metadados mínimos para integração e preservação digital dos acervos científicos e culturais da Fundação Oswaldo Cruz: um estudo de caso</dc:title>
  <dc:creator>Leonardo Nardi</dc:creator>
  <cp:lastModifiedBy>Eder Freyre</cp:lastModifiedBy>
  <cp:revision>46</cp:revision>
  <dcterms:created xsi:type="dcterms:W3CDTF">2017-09-27T11:39:20Z</dcterms:created>
  <dcterms:modified xsi:type="dcterms:W3CDTF">2017-10-10T12:42:37Z</dcterms:modified>
</cp:coreProperties>
</file>