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84" r:id="rId3"/>
    <p:sldId id="257" r:id="rId4"/>
    <p:sldId id="258" r:id="rId5"/>
    <p:sldId id="282" r:id="rId6"/>
    <p:sldId id="283" r:id="rId7"/>
    <p:sldId id="286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5" r:id="rId3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780" y="72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52009-D301-444A-B4BA-D2D148716598}" type="datetimeFigureOut">
              <a:rPr lang="pt-BR" smtClean="0"/>
              <a:t>30/11/2017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1BCB60-35FD-4093-8BE7-897B3A52F6A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657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F76D6D6-A003-40BB-A74C-B81783BD4EBA}" type="datetimeFigureOut">
              <a:rPr lang="pt-BR" smtClean="0"/>
              <a:t>30/11/2017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B03F-0EC7-4EBE-86E1-10719CFE46F8}" type="slidenum">
              <a:rPr lang="pt-BR" smtClean="0"/>
              <a:t>‹nº›</a:t>
            </a:fld>
            <a:endParaRPr lang="pt-B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113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6D6D6-A003-40BB-A74C-B81783BD4EBA}" type="datetimeFigureOut">
              <a:rPr lang="pt-BR" smtClean="0"/>
              <a:t>30/11/2017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B03F-0EC7-4EBE-86E1-10719CFE46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1802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6D6D6-A003-40BB-A74C-B81783BD4EBA}" type="datetimeFigureOut">
              <a:rPr lang="pt-BR" smtClean="0"/>
              <a:t>30/11/2017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B03F-0EC7-4EBE-86E1-10719CFE46F8}" type="slidenum">
              <a:rPr lang="pt-BR" smtClean="0"/>
              <a:t>‹nº›</a:t>
            </a:fld>
            <a:endParaRPr lang="pt-BR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712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6D6D6-A003-40BB-A74C-B81783BD4EBA}" type="datetimeFigureOut">
              <a:rPr lang="pt-BR" smtClean="0"/>
              <a:t>30/11/2017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B03F-0EC7-4EBE-86E1-10719CFE46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0210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6D6D6-A003-40BB-A74C-B81783BD4EBA}" type="datetimeFigureOut">
              <a:rPr lang="pt-BR" smtClean="0"/>
              <a:t>30/11/2017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B03F-0EC7-4EBE-86E1-10719CFE46F8}" type="slidenum">
              <a:rPr lang="pt-BR" smtClean="0"/>
              <a:t>‹nº›</a:t>
            </a:fld>
            <a:endParaRPr lang="pt-B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2781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6D6D6-A003-40BB-A74C-B81783BD4EBA}" type="datetimeFigureOut">
              <a:rPr lang="pt-BR" smtClean="0"/>
              <a:t>30/11/2017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B03F-0EC7-4EBE-86E1-10719CFE46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5025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6D6D6-A003-40BB-A74C-B81783BD4EBA}" type="datetimeFigureOut">
              <a:rPr lang="pt-BR" smtClean="0"/>
              <a:t>30/11/2017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B03F-0EC7-4EBE-86E1-10719CFE46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58446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6D6D6-A003-40BB-A74C-B81783BD4EBA}" type="datetimeFigureOut">
              <a:rPr lang="pt-BR" smtClean="0"/>
              <a:t>30/11/2017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B03F-0EC7-4EBE-86E1-10719CFE46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5839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6D6D6-A003-40BB-A74C-B81783BD4EBA}" type="datetimeFigureOut">
              <a:rPr lang="pt-BR" smtClean="0"/>
              <a:t>30/11/2017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B03F-0EC7-4EBE-86E1-10719CFE46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0884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6D6D6-A003-40BB-A74C-B81783BD4EBA}" type="datetimeFigureOut">
              <a:rPr lang="pt-BR" smtClean="0"/>
              <a:t>30/11/2017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B03F-0EC7-4EBE-86E1-10719CFE46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9874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6D6D6-A003-40BB-A74C-B81783BD4EBA}" type="datetimeFigureOut">
              <a:rPr lang="pt-BR" smtClean="0"/>
              <a:t>30/11/2017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B03F-0EC7-4EBE-86E1-10719CFE46F8}" type="slidenum">
              <a:rPr lang="pt-BR" smtClean="0"/>
              <a:t>‹nº›</a:t>
            </a:fld>
            <a:endParaRPr lang="pt-B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3619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F76D6D6-A003-40BB-A74C-B81783BD4EBA}" type="datetimeFigureOut">
              <a:rPr lang="pt-BR" smtClean="0"/>
              <a:t>30/11/2017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240B03F-0EC7-4EBE-86E1-10719CFE46F8}" type="slidenum">
              <a:rPr lang="pt-BR" smtClean="0"/>
              <a:t>‹nº›</a:t>
            </a:fld>
            <a:endParaRPr lang="pt-BR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3799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publications.cetis.org.uk/2012/492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err="1"/>
              <a:t>Rea</a:t>
            </a:r>
            <a:r>
              <a:rPr lang="pt-BR" dirty="0"/>
              <a:t> e bibliotecários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Valéria Machado da Costa</a:t>
            </a:r>
          </a:p>
          <a:p>
            <a:r>
              <a:rPr lang="pt-BR" dirty="0"/>
              <a:t>Claudete </a:t>
            </a:r>
            <a:r>
              <a:rPr lang="pt-BR" dirty="0" smtClean="0"/>
              <a:t>Fernandes de Queiroz</a:t>
            </a:r>
            <a:endParaRPr lang="pt-BR" dirty="0"/>
          </a:p>
          <a:p>
            <a:r>
              <a:rPr lang="pt-BR" dirty="0" smtClean="0"/>
              <a:t>CTIC-</a:t>
            </a:r>
            <a:r>
              <a:rPr lang="pt-BR" dirty="0" err="1" smtClean="0"/>
              <a:t>Icict</a:t>
            </a:r>
            <a:r>
              <a:rPr lang="pt-BR" dirty="0" smtClean="0"/>
              <a:t> – 2017</a:t>
            </a:r>
          </a:p>
        </p:txBody>
      </p:sp>
    </p:spTree>
    <p:extLst>
      <p:ext uri="{BB962C8B-B14F-4D97-AF65-F5344CB8AC3E}">
        <p14:creationId xmlns:p14="http://schemas.microsoft.com/office/powerpoint/2010/main" val="153327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Rea</a:t>
            </a:r>
            <a:r>
              <a:rPr lang="pt-BR" dirty="0" smtClean="0"/>
              <a:t> e bibliotecários: pesquisa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Apesar de todo o potencial e importância da participação de bibliotecas e bibliotecários em projetos REA, pesquisas mostram que ainda há muito a ser feito para que os profissionais da informação tenham um papel cada vez maior nesta área. </a:t>
            </a:r>
          </a:p>
          <a:p>
            <a:r>
              <a:rPr lang="pt-BR" dirty="0" smtClean="0"/>
              <a:t>Uma pesquisa realizada em 2011 (BUENO-DE-LA-FUENTE, ROBERTSON, BOON, 2012)</a:t>
            </a:r>
            <a:r>
              <a:rPr lang="pt-BR" dirty="0" smtClean="0">
                <a:solidFill>
                  <a:srgbClr val="FF0000"/>
                </a:solidFill>
              </a:rPr>
              <a:t> </a:t>
            </a:r>
            <a:r>
              <a:rPr lang="pt-BR" dirty="0" smtClean="0"/>
              <a:t>buscou investigar o </a:t>
            </a:r>
            <a:r>
              <a:rPr lang="pt-BR" b="1" dirty="0" smtClean="0"/>
              <a:t>papel das bibliotecas e dos profissionais de informação em iniciativas envolvendo REA</a:t>
            </a:r>
            <a:r>
              <a:rPr lang="pt-BR" dirty="0" smtClean="0"/>
              <a:t>.</a:t>
            </a:r>
          </a:p>
          <a:p>
            <a:r>
              <a:rPr lang="pt-BR" dirty="0" smtClean="0"/>
              <a:t>A pesquisa foi feita </a:t>
            </a:r>
            <a:r>
              <a:rPr lang="pt-BR" i="1" dirty="0" smtClean="0"/>
              <a:t>on-line</a:t>
            </a:r>
            <a:r>
              <a:rPr lang="pt-BR" dirty="0" smtClean="0"/>
              <a:t>, em inglês, com um questionário enviado a diferentes listas de discussão e grupos sobre REA e alguns resultados são mostrados nos próximos slides.</a:t>
            </a:r>
          </a:p>
          <a:p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6999111" y="5667022"/>
            <a:ext cx="46848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cap="all" dirty="0" smtClean="0"/>
              <a:t>Bueno-de-la-Fuente</a:t>
            </a:r>
            <a:r>
              <a:rPr lang="en-US" sz="1200" dirty="0" smtClean="0"/>
              <a:t>, </a:t>
            </a:r>
            <a:r>
              <a:rPr lang="en-US" sz="1200" dirty="0" err="1" smtClean="0"/>
              <a:t>Gema</a:t>
            </a:r>
            <a:r>
              <a:rPr lang="en-US" sz="1200" dirty="0" smtClean="0"/>
              <a:t>, ROBERTSON, R</a:t>
            </a:r>
            <a:r>
              <a:rPr lang="en-US" sz="1200" dirty="0"/>
              <a:t>. </a:t>
            </a:r>
            <a:r>
              <a:rPr lang="en-US" sz="1200" dirty="0" smtClean="0"/>
              <a:t>John, BOON, </a:t>
            </a:r>
            <a:r>
              <a:rPr lang="en-US" sz="1200" dirty="0"/>
              <a:t>Stuart. </a:t>
            </a:r>
            <a:r>
              <a:rPr lang="en-US" sz="1200" b="1" dirty="0"/>
              <a:t>The roles of libraries and information professionals in Open Educational Resources (OER) </a:t>
            </a:r>
            <a:r>
              <a:rPr lang="en-US" sz="1200" b="1" dirty="0" smtClean="0"/>
              <a:t>initiatives. </a:t>
            </a:r>
            <a:r>
              <a:rPr lang="en-US" sz="1200" dirty="0" smtClean="0"/>
              <a:t>2012. </a:t>
            </a:r>
            <a:r>
              <a:rPr lang="en-US" sz="1200" dirty="0" err="1" smtClean="0"/>
              <a:t>Disponível</a:t>
            </a:r>
            <a:r>
              <a:rPr lang="en-US" sz="1200" dirty="0" smtClean="0"/>
              <a:t> </a:t>
            </a:r>
            <a:r>
              <a:rPr lang="en-US" sz="1200" dirty="0" err="1" smtClean="0"/>
              <a:t>em</a:t>
            </a:r>
            <a:r>
              <a:rPr lang="en-US" sz="1200" dirty="0"/>
              <a:t>: </a:t>
            </a:r>
            <a:r>
              <a:rPr lang="en-US" sz="1200" dirty="0">
                <a:hlinkClick r:id="rId2"/>
              </a:rPr>
              <a:t>http://</a:t>
            </a:r>
            <a:r>
              <a:rPr lang="en-US" sz="1200" dirty="0" smtClean="0">
                <a:hlinkClick r:id="rId2"/>
              </a:rPr>
              <a:t>publications.cetis.org.uk/2012/492</a:t>
            </a:r>
            <a:r>
              <a:rPr lang="en-US" sz="1200" dirty="0" smtClean="0"/>
              <a:t>. </a:t>
            </a:r>
            <a:r>
              <a:rPr lang="en-US" sz="1200" dirty="0" err="1" smtClean="0"/>
              <a:t>Acesso</a:t>
            </a:r>
            <a:r>
              <a:rPr lang="en-US" sz="1200" dirty="0" smtClean="0"/>
              <a:t> </a:t>
            </a:r>
            <a:r>
              <a:rPr lang="en-US" sz="1200" dirty="0" err="1" smtClean="0"/>
              <a:t>em</a:t>
            </a:r>
            <a:r>
              <a:rPr lang="en-US" sz="1200" dirty="0" smtClean="0"/>
              <a:t>: 18 ago. 2017.</a:t>
            </a:r>
            <a:endParaRPr lang="en-US" sz="1200" b="1" dirty="0" smtClean="0"/>
          </a:p>
        </p:txBody>
      </p:sp>
    </p:spTree>
    <p:extLst>
      <p:ext uri="{BB962C8B-B14F-4D97-AF65-F5344CB8AC3E}">
        <p14:creationId xmlns:p14="http://schemas.microsoft.com/office/powerpoint/2010/main" val="231502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324" y="1532283"/>
            <a:ext cx="8371268" cy="5261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Sobre os projetos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0067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25" y="206062"/>
            <a:ext cx="11725052" cy="6519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 Explicativo 1 1"/>
          <p:cNvSpPr/>
          <p:nvPr/>
        </p:nvSpPr>
        <p:spPr>
          <a:xfrm>
            <a:off x="6029951" y="372533"/>
            <a:ext cx="3633338" cy="1241778"/>
          </a:xfrm>
          <a:prstGeom prst="borderCallout1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rgbClr val="FF0000"/>
                </a:solidFill>
              </a:rPr>
              <a:t>O predomínio do setor público tem sua explicação pelo fato de que são instituições mantidas pelo dinheiro público.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8263466" y="6299608"/>
            <a:ext cx="3770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Participantes por tipo de organização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7795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66675"/>
            <a:ext cx="7067550" cy="672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ângulo 4"/>
          <p:cNvSpPr/>
          <p:nvPr/>
        </p:nvSpPr>
        <p:spPr>
          <a:xfrm>
            <a:off x="2653048" y="618186"/>
            <a:ext cx="6555346" cy="11204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2653048" y="5112912"/>
            <a:ext cx="6555346" cy="2833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7744530" y="6511770"/>
            <a:ext cx="4447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Principais objetivos dos participantes em iniciativas REA</a:t>
            </a:r>
            <a:endParaRPr lang="pt-BR" sz="1400" dirty="0"/>
          </a:p>
        </p:txBody>
      </p:sp>
      <p:sp>
        <p:nvSpPr>
          <p:cNvPr id="2" name="Texto explicativo em seta para a direita 1"/>
          <p:cNvSpPr/>
          <p:nvPr/>
        </p:nvSpPr>
        <p:spPr>
          <a:xfrm>
            <a:off x="0" y="169332"/>
            <a:ext cx="2991556" cy="6509103"/>
          </a:xfrm>
          <a:prstGeom prst="rightArrowCallou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solidFill>
                  <a:srgbClr val="FF0000"/>
                </a:solidFill>
              </a:rPr>
              <a:t>Implementar repositório ou gerenciador de conteúdo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solidFill>
                  <a:srgbClr val="FF0000"/>
                </a:solidFill>
              </a:rPr>
              <a:t>Lançar conteúdo institucional existente como REA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solidFill>
                  <a:srgbClr val="FF0000"/>
                </a:solidFill>
              </a:rPr>
              <a:t>Sensibilizar e encorajar a comunidade acadêmica para o uso de REA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solidFill>
                  <a:srgbClr val="FF0000"/>
                </a:solidFill>
              </a:rPr>
              <a:t>Desenvolver novos REA ou </a:t>
            </a:r>
            <a:r>
              <a:rPr lang="pt-BR" dirty="0" err="1" smtClean="0">
                <a:solidFill>
                  <a:srgbClr val="FF0000"/>
                </a:solidFill>
              </a:rPr>
              <a:t>remixar</a:t>
            </a:r>
            <a:r>
              <a:rPr lang="pt-BR" dirty="0" smtClean="0">
                <a:solidFill>
                  <a:srgbClr val="FF0000"/>
                </a:solidFill>
              </a:rPr>
              <a:t> partir de conteúdos abertos existentes (foco de poucos projetos)</a:t>
            </a:r>
          </a:p>
        </p:txBody>
      </p:sp>
      <p:sp>
        <p:nvSpPr>
          <p:cNvPr id="8" name="Retângulo 7"/>
          <p:cNvSpPr/>
          <p:nvPr/>
        </p:nvSpPr>
        <p:spPr>
          <a:xfrm>
            <a:off x="2653048" y="4136423"/>
            <a:ext cx="6555346" cy="2833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434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872" y="1673861"/>
            <a:ext cx="7353837" cy="51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Estratégias de armazenamento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3917404" y="1906867"/>
            <a:ext cx="6555346" cy="4976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Texto explicativo em seta para a direita 2"/>
          <p:cNvSpPr/>
          <p:nvPr/>
        </p:nvSpPr>
        <p:spPr>
          <a:xfrm>
            <a:off x="824089" y="1783643"/>
            <a:ext cx="2910783" cy="3567289"/>
          </a:xfrm>
          <a:prstGeom prst="rightArrowCallout">
            <a:avLst>
              <a:gd name="adj1" fmla="val 14109"/>
              <a:gd name="adj2" fmla="val 24010"/>
              <a:gd name="adj3" fmla="val 25000"/>
              <a:gd name="adj4" fmla="val 64977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rgbClr val="FF0000"/>
                </a:solidFill>
              </a:rPr>
              <a:t>Criação de repositórios específicos para conteúdos educacionais, o que reforça a necessidade do conhecimento de </a:t>
            </a:r>
            <a:r>
              <a:rPr lang="pt-BR" dirty="0" err="1" smtClean="0">
                <a:solidFill>
                  <a:srgbClr val="FF0000"/>
                </a:solidFill>
              </a:rPr>
              <a:t>metadados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smtClean="0">
                <a:solidFill>
                  <a:srgbClr val="FF0000"/>
                </a:solidFill>
              </a:rPr>
              <a:t>relacionados ao contexto educacional.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783109" y="6518622"/>
            <a:ext cx="2844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Onde armazenar os REA</a:t>
            </a:r>
            <a:endParaRPr lang="pt-BR" sz="14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2977536" y="6284522"/>
            <a:ext cx="59605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 smtClean="0"/>
              <a:t>Número de locais utilizados para disponibilizar/armazenar os REA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88880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053" y="336260"/>
            <a:ext cx="11225498" cy="6000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2977536" y="6284522"/>
            <a:ext cx="59605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 smtClean="0"/>
              <a:t>Número de locais utilizados para disponibilizar/armazenar os REA</a:t>
            </a:r>
            <a:endParaRPr lang="pt-BR" sz="1400" dirty="0"/>
          </a:p>
        </p:txBody>
      </p:sp>
      <p:sp>
        <p:nvSpPr>
          <p:cNvPr id="2" name="Texto Explicativo 1 1"/>
          <p:cNvSpPr/>
          <p:nvPr/>
        </p:nvSpPr>
        <p:spPr>
          <a:xfrm>
            <a:off x="5870222" y="891823"/>
            <a:ext cx="4380089" cy="1027288"/>
          </a:xfrm>
          <a:prstGeom prst="borderCallout1">
            <a:avLst>
              <a:gd name="adj1" fmla="val 18750"/>
              <a:gd name="adj2" fmla="val -8333"/>
              <a:gd name="adj3" fmla="val 70608"/>
              <a:gd name="adj4" fmla="val -31375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rgbClr val="FF0000"/>
                </a:solidFill>
              </a:rPr>
              <a:t>A maioria dos projetos optou por ter ao menos 2 formas de armazenar o conteúdo.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23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Estratégias de disseminação</a:t>
            </a:r>
            <a:endParaRPr lang="pt-B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472" y="1577124"/>
            <a:ext cx="8695276" cy="502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9223023" y="6287795"/>
            <a:ext cx="2901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 smtClean="0"/>
              <a:t>Estratégias para disseminar os REA</a:t>
            </a:r>
            <a:endParaRPr lang="pt-BR" sz="1400" dirty="0"/>
          </a:p>
        </p:txBody>
      </p:sp>
      <p:sp>
        <p:nvSpPr>
          <p:cNvPr id="3" name="Texto explicativo em seta para a direita 2"/>
          <p:cNvSpPr/>
          <p:nvPr/>
        </p:nvSpPr>
        <p:spPr>
          <a:xfrm>
            <a:off x="846667" y="1659466"/>
            <a:ext cx="2641600" cy="3714045"/>
          </a:xfrm>
          <a:prstGeom prst="rightArrowCallou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solidFill>
                  <a:srgbClr val="FF0000"/>
                </a:solidFill>
              </a:rPr>
              <a:t>Uso de </a:t>
            </a:r>
            <a:r>
              <a:rPr lang="pt-BR" dirty="0" err="1" smtClean="0">
                <a:solidFill>
                  <a:srgbClr val="FF0000"/>
                </a:solidFill>
              </a:rPr>
              <a:t>metadados</a:t>
            </a:r>
            <a:r>
              <a:rPr lang="pt-BR" dirty="0" smtClean="0">
                <a:solidFill>
                  <a:srgbClr val="FF0000"/>
                </a:solidFill>
              </a:rPr>
              <a:t> específicos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solidFill>
                  <a:srgbClr val="FF0000"/>
                </a:solidFill>
              </a:rPr>
              <a:t>Divulgação em mídias sociais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solidFill>
                  <a:srgbClr val="FF0000"/>
                </a:solidFill>
              </a:rPr>
              <a:t>Otimização do site e descrição dos recursos para ferramentas de busca</a:t>
            </a:r>
          </a:p>
          <a:p>
            <a:pPr marL="285750" indent="-285750">
              <a:buFont typeface="Arial" pitchFamily="34" charset="0"/>
              <a:buChar char="•"/>
            </a:pP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3623733" y="1906866"/>
            <a:ext cx="7540978" cy="15023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320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475" y="502277"/>
            <a:ext cx="9902886" cy="604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3284385" y="6441682"/>
            <a:ext cx="5317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 smtClean="0"/>
              <a:t>Número de estratégias de disseminação utilizadas por projeto</a:t>
            </a:r>
            <a:endParaRPr lang="pt-BR" sz="1400" dirty="0"/>
          </a:p>
        </p:txBody>
      </p:sp>
      <p:sp>
        <p:nvSpPr>
          <p:cNvPr id="2" name="Texto Explicativo 1 1"/>
          <p:cNvSpPr/>
          <p:nvPr/>
        </p:nvSpPr>
        <p:spPr>
          <a:xfrm>
            <a:off x="6129867" y="502278"/>
            <a:ext cx="3454400" cy="908834"/>
          </a:xfrm>
          <a:prstGeom prst="borderCallout1">
            <a:avLst>
              <a:gd name="adj1" fmla="val 18750"/>
              <a:gd name="adj2" fmla="val -8333"/>
              <a:gd name="adj3" fmla="val 138585"/>
              <a:gd name="adj4" fmla="val -30163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rgbClr val="FF0000"/>
                </a:solidFill>
              </a:rPr>
              <a:t>Há uma tendência em usar vários tipos de estratégia para disseminar os REA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88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Estratégia de integração do </a:t>
            </a:r>
            <a:r>
              <a:rPr lang="pt-BR" dirty="0" err="1" smtClean="0"/>
              <a:t>rea</a:t>
            </a:r>
            <a:r>
              <a:rPr lang="pt-BR" dirty="0" smtClean="0"/>
              <a:t> com os ativos de informação institucional</a:t>
            </a:r>
            <a:endParaRPr lang="pt-BR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489" y="1896346"/>
            <a:ext cx="6991350" cy="479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6435542" y="6577199"/>
            <a:ext cx="2901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 smtClean="0"/>
              <a:t>Integração dos REA às bibliotecas</a:t>
            </a:r>
            <a:endParaRPr lang="pt-BR" sz="1400" dirty="0"/>
          </a:p>
        </p:txBody>
      </p:sp>
      <p:sp>
        <p:nvSpPr>
          <p:cNvPr id="7" name="Retângulo 6"/>
          <p:cNvSpPr/>
          <p:nvPr/>
        </p:nvSpPr>
        <p:spPr>
          <a:xfrm>
            <a:off x="4189051" y="2494844"/>
            <a:ext cx="7394223" cy="6547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Texto Explicativo 1 5"/>
          <p:cNvSpPr/>
          <p:nvPr/>
        </p:nvSpPr>
        <p:spPr>
          <a:xfrm>
            <a:off x="1004710" y="2212622"/>
            <a:ext cx="2404533" cy="1422400"/>
          </a:xfrm>
          <a:prstGeom prst="borderCallout1">
            <a:avLst>
              <a:gd name="adj1" fmla="val 27480"/>
              <a:gd name="adj2" fmla="val 104343"/>
              <a:gd name="adj3" fmla="val 50595"/>
              <a:gd name="adj4" fmla="val 130212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rgbClr val="FF0000"/>
                </a:solidFill>
              </a:rPr>
              <a:t>A maioria das bibliotecas optou por incluir um link para os recursos em sua homepage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Número de integrantes dos projetos</a:t>
            </a:r>
            <a:endParaRPr lang="pt-BR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424" y="1838324"/>
            <a:ext cx="8506395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 Explicativo 1 2"/>
          <p:cNvSpPr/>
          <p:nvPr/>
        </p:nvSpPr>
        <p:spPr>
          <a:xfrm>
            <a:off x="575733" y="2235200"/>
            <a:ext cx="2336800" cy="1501422"/>
          </a:xfrm>
          <a:prstGeom prst="borderCallout1">
            <a:avLst>
              <a:gd name="adj1" fmla="val 52584"/>
              <a:gd name="adj2" fmla="val 106160"/>
              <a:gd name="adj3" fmla="val 80169"/>
              <a:gd name="adj4" fmla="val 1293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rgbClr val="FF0000"/>
                </a:solidFill>
              </a:rPr>
              <a:t>Em sua maioria são projetos com poucos integrantes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9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Sumário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24128" y="1998133"/>
            <a:ext cx="9720073" cy="431122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t-BR" dirty="0" smtClean="0">
                <a:solidFill>
                  <a:schemeClr val="accent2"/>
                </a:solidFill>
              </a:rPr>
              <a:t>REA e bibliotecários</a:t>
            </a:r>
          </a:p>
          <a:p>
            <a:pPr>
              <a:lnSpc>
                <a:spcPct val="100000"/>
              </a:lnSpc>
            </a:pPr>
            <a:r>
              <a:rPr lang="pt-BR" dirty="0" smtClean="0">
                <a:solidFill>
                  <a:schemeClr val="accent2"/>
                </a:solidFill>
              </a:rPr>
              <a:t>Letramento digital para REA</a:t>
            </a:r>
          </a:p>
          <a:p>
            <a:pPr>
              <a:lnSpc>
                <a:spcPct val="100000"/>
              </a:lnSpc>
            </a:pPr>
            <a:r>
              <a:rPr lang="pt-BR" dirty="0" smtClean="0">
                <a:solidFill>
                  <a:schemeClr val="accent2"/>
                </a:solidFill>
              </a:rPr>
              <a:t>Letramento </a:t>
            </a:r>
            <a:r>
              <a:rPr lang="pt-BR" dirty="0">
                <a:solidFill>
                  <a:schemeClr val="accent2"/>
                </a:solidFill>
              </a:rPr>
              <a:t>digital para </a:t>
            </a:r>
            <a:r>
              <a:rPr lang="pt-BR" dirty="0" smtClean="0">
                <a:solidFill>
                  <a:schemeClr val="accent2"/>
                </a:solidFill>
              </a:rPr>
              <a:t>REA: </a:t>
            </a:r>
            <a:r>
              <a:rPr lang="pt-BR" dirty="0" err="1" smtClean="0">
                <a:solidFill>
                  <a:schemeClr val="accent2"/>
                </a:solidFill>
              </a:rPr>
              <a:t>metadados</a:t>
            </a:r>
            <a:endParaRPr lang="pt-BR" dirty="0">
              <a:solidFill>
                <a:schemeClr val="accent2"/>
              </a:solidFill>
            </a:endParaRPr>
          </a:p>
          <a:p>
            <a:pPr>
              <a:lnSpc>
                <a:spcPct val="100000"/>
              </a:lnSpc>
            </a:pPr>
            <a:r>
              <a:rPr lang="pt-BR" dirty="0">
                <a:solidFill>
                  <a:schemeClr val="accent2"/>
                </a:solidFill>
              </a:rPr>
              <a:t>REA e repositórios</a:t>
            </a:r>
          </a:p>
          <a:p>
            <a:pPr>
              <a:lnSpc>
                <a:spcPct val="100000"/>
              </a:lnSpc>
            </a:pPr>
            <a:r>
              <a:rPr lang="pt-BR" dirty="0" smtClean="0">
                <a:solidFill>
                  <a:schemeClr val="accent2"/>
                </a:solidFill>
              </a:rPr>
              <a:t>REA e bibliotecários: discussão</a:t>
            </a:r>
          </a:p>
          <a:p>
            <a:pPr>
              <a:lnSpc>
                <a:spcPct val="100000"/>
              </a:lnSpc>
            </a:pPr>
            <a:r>
              <a:rPr lang="pt-BR" dirty="0">
                <a:solidFill>
                  <a:schemeClr val="accent2"/>
                </a:solidFill>
              </a:rPr>
              <a:t>REA e bibliotecários: </a:t>
            </a:r>
            <a:r>
              <a:rPr lang="pt-BR" dirty="0" smtClean="0">
                <a:solidFill>
                  <a:schemeClr val="accent2"/>
                </a:solidFill>
              </a:rPr>
              <a:t>desafios</a:t>
            </a:r>
          </a:p>
          <a:p>
            <a:pPr>
              <a:lnSpc>
                <a:spcPct val="100000"/>
              </a:lnSpc>
            </a:pPr>
            <a:r>
              <a:rPr lang="pt-BR" dirty="0">
                <a:solidFill>
                  <a:schemeClr val="accent2"/>
                </a:solidFill>
              </a:rPr>
              <a:t>REA e bibliotecários: </a:t>
            </a:r>
            <a:r>
              <a:rPr lang="pt-BR" dirty="0" smtClean="0">
                <a:solidFill>
                  <a:schemeClr val="accent2"/>
                </a:solidFill>
              </a:rPr>
              <a:t>pesquisas</a:t>
            </a:r>
          </a:p>
          <a:p>
            <a:pPr>
              <a:lnSpc>
                <a:spcPct val="100000"/>
              </a:lnSpc>
            </a:pPr>
            <a:r>
              <a:rPr lang="pt-BR" dirty="0" smtClean="0">
                <a:solidFill>
                  <a:schemeClr val="accent2"/>
                </a:solidFill>
              </a:rPr>
              <a:t>Algumas conclusões</a:t>
            </a:r>
          </a:p>
          <a:p>
            <a:endParaRPr lang="pt-BR" dirty="0">
              <a:solidFill>
                <a:schemeClr val="accent2"/>
              </a:solidFill>
            </a:endParaRPr>
          </a:p>
          <a:p>
            <a:endParaRPr lang="pt-BR" dirty="0">
              <a:solidFill>
                <a:schemeClr val="accent2"/>
              </a:solidFill>
            </a:endParaRPr>
          </a:p>
          <a:p>
            <a:endParaRPr lang="pt-BR" dirty="0" smtClean="0">
              <a:solidFill>
                <a:schemeClr val="accent2"/>
              </a:solidFill>
            </a:endParaRPr>
          </a:p>
          <a:p>
            <a:pPr marL="128016" lvl="1" indent="0">
              <a:buNone/>
            </a:pPr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5821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62" y="214245"/>
            <a:ext cx="11213870" cy="6289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4641845" y="6354200"/>
            <a:ext cx="36674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 smtClean="0"/>
              <a:t>Quantidade de perfis envolvidos nos projetos</a:t>
            </a:r>
            <a:endParaRPr lang="pt-BR" sz="1400" dirty="0"/>
          </a:p>
        </p:txBody>
      </p:sp>
      <p:sp>
        <p:nvSpPr>
          <p:cNvPr id="2" name="Texto Explicativo 1 1"/>
          <p:cNvSpPr/>
          <p:nvPr/>
        </p:nvSpPr>
        <p:spPr>
          <a:xfrm>
            <a:off x="5971822" y="406400"/>
            <a:ext cx="5170311" cy="2314222"/>
          </a:xfrm>
          <a:prstGeom prst="borderCallout1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rgbClr val="FF0000"/>
                </a:solidFill>
              </a:rPr>
              <a:t>Relacionando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os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perfis</a:t>
            </a:r>
            <a:r>
              <a:rPr lang="en-US" dirty="0">
                <a:solidFill>
                  <a:srgbClr val="FF0000"/>
                </a:solidFill>
              </a:rPr>
              <a:t> com a </a:t>
            </a:r>
            <a:r>
              <a:rPr lang="en-US" dirty="0" err="1">
                <a:solidFill>
                  <a:srgbClr val="FF0000"/>
                </a:solidFill>
              </a:rPr>
              <a:t>participação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nos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projetos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os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bibliotecários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são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os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que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participam</a:t>
            </a:r>
            <a:r>
              <a:rPr lang="en-US" dirty="0">
                <a:solidFill>
                  <a:srgbClr val="FF0000"/>
                </a:solidFill>
              </a:rPr>
              <a:t> do </a:t>
            </a:r>
            <a:r>
              <a:rPr lang="en-US" dirty="0" err="1">
                <a:solidFill>
                  <a:srgbClr val="FF0000"/>
                </a:solidFill>
              </a:rPr>
              <a:t>maior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número</a:t>
            </a:r>
            <a:r>
              <a:rPr lang="en-US" dirty="0">
                <a:solidFill>
                  <a:srgbClr val="FF0000"/>
                </a:solidFill>
              </a:rPr>
              <a:t> de </a:t>
            </a:r>
            <a:r>
              <a:rPr lang="en-US" dirty="0" err="1">
                <a:solidFill>
                  <a:srgbClr val="FF0000"/>
                </a:solidFill>
              </a:rPr>
              <a:t>projetos</a:t>
            </a:r>
            <a:r>
              <a:rPr lang="en-US" dirty="0">
                <a:solidFill>
                  <a:srgbClr val="FF0000"/>
                </a:solidFill>
              </a:rPr>
              <a:t> (n=34), </a:t>
            </a:r>
            <a:r>
              <a:rPr lang="en-US" dirty="0" err="1">
                <a:solidFill>
                  <a:srgbClr val="FF0000"/>
                </a:solidFill>
              </a:rPr>
              <a:t>seguidos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pelos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palestrantes</a:t>
            </a:r>
            <a:r>
              <a:rPr lang="en-US" dirty="0">
                <a:solidFill>
                  <a:srgbClr val="FF0000"/>
                </a:solidFill>
              </a:rPr>
              <a:t> (lectures, n=31), </a:t>
            </a:r>
            <a:r>
              <a:rPr lang="en-US" dirty="0" err="1">
                <a:solidFill>
                  <a:srgbClr val="FF0000"/>
                </a:solidFill>
              </a:rPr>
              <a:t>desenvolvedors</a:t>
            </a:r>
            <a:r>
              <a:rPr lang="en-US" dirty="0">
                <a:solidFill>
                  <a:srgbClr val="FF0000"/>
                </a:solidFill>
              </a:rPr>
              <a:t> de software (n=26), </a:t>
            </a:r>
            <a:r>
              <a:rPr lang="en-US" dirty="0" err="1">
                <a:solidFill>
                  <a:srgbClr val="FF0000"/>
                </a:solidFill>
              </a:rPr>
              <a:t>profissional</a:t>
            </a:r>
            <a:r>
              <a:rPr lang="en-US" dirty="0">
                <a:solidFill>
                  <a:srgbClr val="FF0000"/>
                </a:solidFill>
              </a:rPr>
              <a:t> de </a:t>
            </a:r>
            <a:r>
              <a:rPr lang="en-US" dirty="0" err="1">
                <a:solidFill>
                  <a:srgbClr val="FF0000"/>
                </a:solidFill>
              </a:rPr>
              <a:t>informática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na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educação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pessoal</a:t>
            </a:r>
            <a:r>
              <a:rPr lang="en-US" dirty="0">
                <a:solidFill>
                  <a:srgbClr val="FF0000"/>
                </a:solidFill>
              </a:rPr>
              <a:t> de </a:t>
            </a:r>
            <a:r>
              <a:rPr lang="en-US" dirty="0" err="1">
                <a:solidFill>
                  <a:srgbClr val="FF0000"/>
                </a:solidFill>
              </a:rPr>
              <a:t>apoio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acadêmico</a:t>
            </a:r>
            <a:r>
              <a:rPr lang="en-US" dirty="0">
                <a:solidFill>
                  <a:srgbClr val="FF0000"/>
                </a:solidFill>
              </a:rPr>
              <a:t> e de TI (n=24). Designer de </a:t>
            </a:r>
            <a:r>
              <a:rPr lang="en-US" dirty="0" err="1">
                <a:solidFill>
                  <a:srgbClr val="FF0000"/>
                </a:solidFill>
              </a:rPr>
              <a:t>multimídia</a:t>
            </a:r>
            <a:r>
              <a:rPr lang="en-US" dirty="0">
                <a:solidFill>
                  <a:srgbClr val="FF0000"/>
                </a:solidFill>
              </a:rPr>
              <a:t> e </a:t>
            </a:r>
            <a:r>
              <a:rPr lang="en-US" dirty="0" err="1">
                <a:solidFill>
                  <a:srgbClr val="FF0000"/>
                </a:solidFill>
              </a:rPr>
              <a:t>especialistas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em</a:t>
            </a:r>
            <a:r>
              <a:rPr lang="en-US" dirty="0">
                <a:solidFill>
                  <a:srgbClr val="FF0000"/>
                </a:solidFill>
              </a:rPr>
              <a:t> leis </a:t>
            </a:r>
            <a:r>
              <a:rPr lang="en-US" dirty="0" err="1">
                <a:solidFill>
                  <a:srgbClr val="FF0000"/>
                </a:solidFill>
              </a:rPr>
              <a:t>estão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presentes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em</a:t>
            </a:r>
            <a:r>
              <a:rPr lang="en-US" dirty="0">
                <a:solidFill>
                  <a:srgbClr val="FF0000"/>
                </a:solidFill>
              </a:rPr>
              <a:t> um </a:t>
            </a:r>
            <a:r>
              <a:rPr lang="en-US" dirty="0" err="1">
                <a:solidFill>
                  <a:srgbClr val="FF0000"/>
                </a:solidFill>
              </a:rPr>
              <a:t>menor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número</a:t>
            </a:r>
            <a:r>
              <a:rPr lang="en-US" dirty="0">
                <a:solidFill>
                  <a:srgbClr val="FF0000"/>
                </a:solidFill>
              </a:rPr>
              <a:t> de </a:t>
            </a:r>
            <a:r>
              <a:rPr lang="en-US" dirty="0" err="1">
                <a:solidFill>
                  <a:srgbClr val="FF0000"/>
                </a:solidFill>
              </a:rPr>
              <a:t>projetos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93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843" y="1777648"/>
            <a:ext cx="10182225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Número de bibliotecários por projeto</a:t>
            </a:r>
            <a:endParaRPr lang="pt-BR" dirty="0"/>
          </a:p>
        </p:txBody>
      </p:sp>
      <p:sp>
        <p:nvSpPr>
          <p:cNvPr id="5" name="Texto Explicativo 1 4"/>
          <p:cNvSpPr/>
          <p:nvPr/>
        </p:nvSpPr>
        <p:spPr>
          <a:xfrm>
            <a:off x="6762043" y="2122310"/>
            <a:ext cx="3409245" cy="1557867"/>
          </a:xfrm>
          <a:prstGeom prst="borderCallout1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rgbClr val="FF0000"/>
                </a:solidFill>
              </a:rPr>
              <a:t>Embora a maioria dos projetos (20) tenha a participação de bibliotecários, ainda há um número muito grande (14) que não possui este tipo de profissional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24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Participação dos profissional de informação nos projetos</a:t>
            </a:r>
            <a:endParaRPr lang="pt-BR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104" y="1865156"/>
            <a:ext cx="8272896" cy="4992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o Explicativo 1 3"/>
          <p:cNvSpPr/>
          <p:nvPr/>
        </p:nvSpPr>
        <p:spPr>
          <a:xfrm>
            <a:off x="0" y="1998132"/>
            <a:ext cx="3793067" cy="3939823"/>
          </a:xfrm>
          <a:prstGeom prst="borderCallout1">
            <a:avLst>
              <a:gd name="adj1" fmla="val 35849"/>
              <a:gd name="adj2" fmla="val 102134"/>
              <a:gd name="adj3" fmla="val 50322"/>
              <a:gd name="adj4" fmla="val 122820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dirty="0">
                <a:solidFill>
                  <a:srgbClr val="FF0000"/>
                </a:solidFill>
              </a:rPr>
              <a:t>O nível de participação dos bibliotecários envolvidos nestes projetos é um pouco limitado. Atuam principalmente de forma institucional, com base nos serviços da biblioteca ou de informação (em 23 iniciativas). Em apenas 4 deles são exclusivamente dedicados à iniciativa REA. Vale a pena notar o envolvimento de professores  de Biblioteconomia e Ciência da Informação como colaboradores em três iniciativas e participando como especialistas externos em um caso.</a:t>
            </a:r>
          </a:p>
        </p:txBody>
      </p:sp>
    </p:spTree>
    <p:extLst>
      <p:ext uri="{BB962C8B-B14F-4D97-AF65-F5344CB8AC3E}">
        <p14:creationId xmlns:p14="http://schemas.microsoft.com/office/powerpoint/2010/main" val="269813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Motivos pelos quais não há participação de bibliotecários</a:t>
            </a:r>
            <a:endParaRPr lang="pt-BR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566" y="2084832"/>
            <a:ext cx="10128867" cy="4759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o Explicativo 1 3"/>
          <p:cNvSpPr/>
          <p:nvPr/>
        </p:nvSpPr>
        <p:spPr>
          <a:xfrm>
            <a:off x="7326488" y="1512710"/>
            <a:ext cx="3409245" cy="1670757"/>
          </a:xfrm>
          <a:prstGeom prst="borderCallout1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rgbClr val="FF0000"/>
                </a:solidFill>
              </a:rPr>
              <a:t>10% dos entrevistados disseram não precisar de bibliotecários e 9% que não haviam pensado na sua participação. Ou seja, quase ¼ dos entrevistados não consideraram este perfil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88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Nível de participação das bibliotecas</a:t>
            </a:r>
            <a:endParaRPr lang="pt-BR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085" y="1656838"/>
            <a:ext cx="8484295" cy="50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 explicativo em seta para a direita 2"/>
          <p:cNvSpPr/>
          <p:nvPr/>
        </p:nvSpPr>
        <p:spPr>
          <a:xfrm>
            <a:off x="-1" y="1896533"/>
            <a:ext cx="3606085" cy="4030134"/>
          </a:xfrm>
          <a:prstGeom prst="rightArrowCallout">
            <a:avLst>
              <a:gd name="adj1" fmla="val 12768"/>
              <a:gd name="adj2" fmla="val 12582"/>
              <a:gd name="adj3" fmla="val 14669"/>
              <a:gd name="adj4" fmla="val 78751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solidFill>
                  <a:srgbClr val="FF0000"/>
                </a:solidFill>
              </a:rPr>
              <a:t>A biblioteca lidera/</a:t>
            </a:r>
            <a:r>
              <a:rPr lang="pt-BR" dirty="0" err="1" smtClean="0">
                <a:solidFill>
                  <a:srgbClr val="FF0000"/>
                </a:solidFill>
              </a:rPr>
              <a:t>co-lidera</a:t>
            </a:r>
            <a:r>
              <a:rPr lang="pt-BR" dirty="0" smtClean="0">
                <a:solidFill>
                  <a:srgbClr val="FF0000"/>
                </a:solidFill>
              </a:rPr>
              <a:t> a iniciativa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solidFill>
                  <a:srgbClr val="FF0000"/>
                </a:solidFill>
              </a:rPr>
              <a:t>A biblioteca é parte da iniciativa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solidFill>
                  <a:srgbClr val="FF0000"/>
                </a:solidFill>
              </a:rPr>
              <a:t>A biblioteca dá suporte à iniciativa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solidFill>
                  <a:srgbClr val="FF0000"/>
                </a:solidFill>
              </a:rPr>
              <a:t>A biblioteca não sabe da iniciativa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solidFill>
                  <a:srgbClr val="FF0000"/>
                </a:solidFill>
              </a:rPr>
              <a:t>A biblioteca sabe da iniciativa, e só.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 smtClean="0">
                <a:solidFill>
                  <a:srgbClr val="FF0000"/>
                </a:solidFill>
              </a:rPr>
              <a:t>Não há biblioteca em nossa organização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668888" y="1896533"/>
            <a:ext cx="8071556" cy="181751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Texto Explicativo 1 3"/>
          <p:cNvSpPr/>
          <p:nvPr/>
        </p:nvSpPr>
        <p:spPr>
          <a:xfrm>
            <a:off x="9313333" y="508000"/>
            <a:ext cx="2585156" cy="1512711"/>
          </a:xfrm>
          <a:prstGeom prst="borderCallout1">
            <a:avLst>
              <a:gd name="adj1" fmla="val 107556"/>
              <a:gd name="adj2" fmla="val 91230"/>
              <a:gd name="adj3" fmla="val 146828"/>
              <a:gd name="adj4" fmla="val 80008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rgbClr val="FF0000"/>
                </a:solidFill>
              </a:rPr>
              <a:t>Na maioria dos casos (34), a participação da biblioteca é significativa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71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127" y="585215"/>
            <a:ext cx="3995547" cy="4154209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Nível de participação e responsabilidade dos bibliotecários em atividades específicas</a:t>
            </a:r>
            <a:endParaRPr lang="pt-BR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675" y="0"/>
            <a:ext cx="7172325" cy="697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ângulo 2"/>
          <p:cNvSpPr/>
          <p:nvPr/>
        </p:nvSpPr>
        <p:spPr>
          <a:xfrm>
            <a:off x="5019675" y="796343"/>
            <a:ext cx="6736590" cy="218941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5019675" y="4904703"/>
            <a:ext cx="6736590" cy="11354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5019675" y="2161503"/>
            <a:ext cx="6736590" cy="7491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5019675" y="3921614"/>
            <a:ext cx="6736590" cy="983089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5019675" y="1083971"/>
            <a:ext cx="6736590" cy="3713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354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128" y="585215"/>
            <a:ext cx="3225900" cy="5300429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Nível de conhecimento e habilidades a serem desenvolvidas pelos bibliotecários</a:t>
            </a:r>
            <a:endParaRPr lang="pt-BR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777" y="0"/>
            <a:ext cx="6778109" cy="6875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ângulo de cantos arredondados 3"/>
          <p:cNvSpPr/>
          <p:nvPr/>
        </p:nvSpPr>
        <p:spPr>
          <a:xfrm>
            <a:off x="4413956" y="4526845"/>
            <a:ext cx="6152444" cy="90311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Texto explicativo em seta para a esquerda 2"/>
          <p:cNvSpPr/>
          <p:nvPr/>
        </p:nvSpPr>
        <p:spPr>
          <a:xfrm>
            <a:off x="10196086" y="3872089"/>
            <a:ext cx="1995914" cy="2212622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00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pt-BR" sz="1400" dirty="0" err="1" smtClean="0">
                <a:solidFill>
                  <a:srgbClr val="FF0000"/>
                </a:solidFill>
              </a:rPr>
              <a:t>Metadados</a:t>
            </a:r>
            <a:endParaRPr lang="pt-BR" sz="14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pt-BR" sz="1400" dirty="0" smtClean="0">
                <a:solidFill>
                  <a:srgbClr val="FF0000"/>
                </a:solidFill>
              </a:rPr>
              <a:t>Vocabulário para classificação de conteúdo educacional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1400" dirty="0" smtClean="0">
                <a:solidFill>
                  <a:srgbClr val="FF0000"/>
                </a:solidFill>
              </a:rPr>
              <a:t>Aprender a usar ferramentas de autoria</a:t>
            </a:r>
            <a:endParaRPr lang="pt-BR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05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Avaliação sobre a participação dos bibliotecários nos projetos</a:t>
            </a:r>
            <a:endParaRPr lang="pt-BR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3944"/>
            <a:ext cx="6010275" cy="3476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275" y="3228974"/>
            <a:ext cx="6181725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274" y="3038474"/>
            <a:ext cx="15906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 Explicativo 1 2"/>
          <p:cNvSpPr/>
          <p:nvPr/>
        </p:nvSpPr>
        <p:spPr>
          <a:xfrm>
            <a:off x="8568268" y="1569143"/>
            <a:ext cx="2777066" cy="1151479"/>
          </a:xfrm>
          <a:prstGeom prst="borderCallout1">
            <a:avLst>
              <a:gd name="adj1" fmla="val 18750"/>
              <a:gd name="adj2" fmla="val -8333"/>
              <a:gd name="adj3" fmla="val 100568"/>
              <a:gd name="adj4" fmla="val -54089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rgbClr val="FF0000"/>
                </a:solidFill>
              </a:rPr>
              <a:t>Crescimento da importância do bibliotecário nos projetos e iniciativas REA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45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Algumas conclusões da pesquisa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pt-BR" dirty="0" smtClean="0"/>
              <a:t> Forte relação entre iniciativas REA e as atividades e habilidades de bibliotecários e profissionais de ciência </a:t>
            </a:r>
            <a:r>
              <a:rPr lang="pt-BR" dirty="0"/>
              <a:t>da </a:t>
            </a:r>
            <a:r>
              <a:rPr lang="pt-BR" dirty="0" smtClean="0"/>
              <a:t>informação.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dirty="0" smtClean="0"/>
              <a:t> Importante papel do bibliotecário no desenvolvimento de estratégias </a:t>
            </a:r>
            <a:r>
              <a:rPr lang="pt-BR" dirty="0"/>
              <a:t>para a conservação e divulgação de conteúdo, a criação e gestão de coleções de REA, e do ciclo de vida </a:t>
            </a:r>
            <a:r>
              <a:rPr lang="pt-BR" dirty="0" smtClean="0"/>
              <a:t>do REA.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dirty="0" smtClean="0"/>
              <a:t> Necessidade </a:t>
            </a:r>
            <a:r>
              <a:rPr lang="pt-BR" dirty="0"/>
              <a:t>de promover o papel que as bibliotecas e os bibliotecários podem executar em iniciativas de REA, destacando os seus conhecimentos e competências. </a:t>
            </a:r>
            <a:endParaRPr lang="pt-B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pt-BR" dirty="0" smtClean="0"/>
              <a:t> Bibliotecas </a:t>
            </a:r>
            <a:r>
              <a:rPr lang="pt-BR" dirty="0"/>
              <a:t>e </a:t>
            </a:r>
            <a:r>
              <a:rPr lang="pt-BR" dirty="0" smtClean="0"/>
              <a:t>bibliotecários como </a:t>
            </a:r>
            <a:r>
              <a:rPr lang="pt-BR" dirty="0"/>
              <a:t>criadores </a:t>
            </a:r>
            <a:r>
              <a:rPr lang="pt-BR" dirty="0" smtClean="0"/>
              <a:t>e usuários </a:t>
            </a:r>
            <a:r>
              <a:rPr lang="pt-BR" dirty="0"/>
              <a:t>de conteúdo REA (veja </a:t>
            </a:r>
            <a:r>
              <a:rPr lang="pt-BR" dirty="0" smtClean="0"/>
              <a:t>vídeo </a:t>
            </a:r>
            <a:r>
              <a:rPr lang="pt-BR" dirty="0"/>
              <a:t>no </a:t>
            </a:r>
            <a:r>
              <a:rPr lang="pt-BR" dirty="0" err="1"/>
              <a:t>Moodle</a:t>
            </a:r>
            <a:r>
              <a:rPr lang="pt-BR" dirty="0"/>
              <a:t> do projeto da </a:t>
            </a:r>
            <a:r>
              <a:rPr lang="pt-BR" dirty="0" smtClean="0"/>
              <a:t>BVS-EPS).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dirty="0" smtClean="0"/>
              <a:t> Para apoiar projetos REA, os </a:t>
            </a:r>
            <a:r>
              <a:rPr lang="pt-BR" dirty="0"/>
              <a:t>bibliotecários devem continuar a desenvolver expertise em algumas tecnologias e atividades específicas para conteúdos educativos digitais </a:t>
            </a:r>
            <a:r>
              <a:rPr lang="pt-BR" dirty="0" smtClean="0"/>
              <a:t>(como padrões </a:t>
            </a:r>
            <a:r>
              <a:rPr lang="pt-BR" dirty="0"/>
              <a:t>de pacotes de conteúdo ou as ferramentas de autoria</a:t>
            </a:r>
            <a:r>
              <a:rPr lang="pt-BR" dirty="0" smtClean="0"/>
              <a:t>).</a:t>
            </a:r>
          </a:p>
          <a:p>
            <a:pPr marL="0" indent="0">
              <a:buNone/>
            </a:pPr>
            <a:endParaRPr lang="pt-BR" dirty="0" smtClean="0"/>
          </a:p>
          <a:p>
            <a:pPr>
              <a:buFont typeface="Wingdings" panose="05000000000000000000" pitchFamily="2" charset="2"/>
              <a:buChar char="§"/>
            </a:pPr>
            <a:endParaRPr lang="pt-BR" dirty="0"/>
          </a:p>
          <a:p>
            <a:pPr>
              <a:buFont typeface="Wingdings" panose="05000000000000000000" pitchFamily="2" charset="2"/>
              <a:buChar char="§"/>
            </a:pPr>
            <a:endParaRPr lang="pt-BR" dirty="0"/>
          </a:p>
          <a:p>
            <a:pPr>
              <a:buFont typeface="Wingdings" panose="05000000000000000000" pitchFamily="2" charset="2"/>
              <a:buChar char="§"/>
            </a:pPr>
            <a:endParaRPr lang="pt-BR" dirty="0" smtClean="0"/>
          </a:p>
          <a:p>
            <a:pPr>
              <a:buFont typeface="Wingdings" panose="05000000000000000000" pitchFamily="2" charset="2"/>
              <a:buChar char="§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8484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Fiocruz</a:t>
            </a:r>
            <a:br>
              <a:rPr lang="pt-BR" dirty="0" smtClean="0"/>
            </a:br>
            <a:r>
              <a:rPr lang="pt-BR" sz="3600" dirty="0" err="1" smtClean="0"/>
              <a:t>Icict</a:t>
            </a:r>
            <a:r>
              <a:rPr lang="pt-BR" sz="3600" dirty="0" smtClean="0"/>
              <a:t>/</a:t>
            </a:r>
            <a:r>
              <a:rPr lang="pt-BR" sz="3600" dirty="0" err="1" smtClean="0"/>
              <a:t>Ctic</a:t>
            </a:r>
            <a:endParaRPr lang="pt-BR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Valéria Machado – valeria.machado@icict.fiocruz.br</a:t>
            </a:r>
          </a:p>
          <a:p>
            <a:r>
              <a:rPr lang="pt-BR" dirty="0" smtClean="0"/>
              <a:t>Claudete Fernandes -</a:t>
            </a:r>
          </a:p>
          <a:p>
            <a:r>
              <a:rPr lang="pt-BR" dirty="0" smtClean="0"/>
              <a:t>claudete.queiroz@icict.fiocruz.br</a:t>
            </a:r>
          </a:p>
        </p:txBody>
      </p:sp>
    </p:spTree>
    <p:extLst>
      <p:ext uri="{BB962C8B-B14F-4D97-AF65-F5344CB8AC3E}">
        <p14:creationId xmlns:p14="http://schemas.microsoft.com/office/powerpoint/2010/main" val="343713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Rea</a:t>
            </a:r>
            <a:r>
              <a:rPr lang="pt-BR" dirty="0" smtClean="0"/>
              <a:t> e bibliotecários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04176" y="1847850"/>
            <a:ext cx="9720073" cy="1097426"/>
          </a:xfrm>
        </p:spPr>
        <p:txBody>
          <a:bodyPr>
            <a:normAutofit fontScale="85000" lnSpcReduction="20000"/>
          </a:bodyPr>
          <a:lstStyle/>
          <a:p>
            <a:r>
              <a:rPr lang="pt-BR" dirty="0"/>
              <a:t>Para </a:t>
            </a:r>
            <a:r>
              <a:rPr lang="pt-BR" dirty="0" err="1"/>
              <a:t>Kleymeer</a:t>
            </a:r>
            <a:r>
              <a:rPr lang="pt-BR" dirty="0"/>
              <a:t>, </a:t>
            </a:r>
            <a:r>
              <a:rPr lang="pt-BR" dirty="0" err="1"/>
              <a:t>Kleinman</a:t>
            </a:r>
            <a:r>
              <a:rPr lang="pt-BR" dirty="0"/>
              <a:t> e </a:t>
            </a:r>
            <a:r>
              <a:rPr lang="pt-BR" dirty="0" err="1"/>
              <a:t>Hanss</a:t>
            </a:r>
            <a:r>
              <a:rPr lang="pt-BR" dirty="0"/>
              <a:t> (2010) os bibliotecários são os primeiros produtores de REA, uma vez que digitalizavam e compartilhavam material digital antes mesmo da Internet. </a:t>
            </a:r>
          </a:p>
          <a:p>
            <a:r>
              <a:rPr lang="pt-BR" dirty="0" smtClean="0"/>
              <a:t>Em projetos de desenvolvimento e difusão destes recursos, o papel do bibliotecário é fundamental. Ele pode: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6516575" y="5321089"/>
            <a:ext cx="5235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</a:rPr>
              <a:t>Orientar alunos quanto à disponibilidade e busca de REA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6516576" y="4950915"/>
            <a:ext cx="5235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</a:rPr>
              <a:t>Orientar professores na elaboração e busca de REA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6516578" y="4282247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</a:rPr>
              <a:t>Criar coleções 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6516577" y="4579885"/>
            <a:ext cx="5235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</a:rPr>
              <a:t>Descrever e classificar (</a:t>
            </a:r>
            <a:r>
              <a:rPr lang="pt-BR" b="1" dirty="0" err="1" smtClean="0">
                <a:solidFill>
                  <a:schemeClr val="accent2"/>
                </a:solidFill>
              </a:rPr>
              <a:t>metadados</a:t>
            </a:r>
            <a:r>
              <a:rPr lang="pt-BR" b="1" dirty="0" smtClean="0">
                <a:solidFill>
                  <a:schemeClr val="accent2"/>
                </a:solidFill>
              </a:rPr>
              <a:t>, </a:t>
            </a:r>
            <a:r>
              <a:rPr lang="pt-BR" b="1" dirty="0" err="1" smtClean="0">
                <a:solidFill>
                  <a:schemeClr val="accent2"/>
                </a:solidFill>
              </a:rPr>
              <a:t>tag</a:t>
            </a:r>
            <a:r>
              <a:rPr lang="pt-BR" b="1" dirty="0" smtClean="0">
                <a:solidFill>
                  <a:schemeClr val="accent2"/>
                </a:solidFill>
              </a:rPr>
              <a:t>, descrição)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1024127" y="3054018"/>
            <a:ext cx="45525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</a:rPr>
              <a:t>Promover iniciativas REA em suas instituições e fora delas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6516574" y="5924482"/>
            <a:ext cx="5235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</a:rPr>
              <a:t>Ajudar usuários a descrever, gerenciar e distribuir REA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38" name="CaixaDeTexto 37"/>
          <p:cNvSpPr txBox="1"/>
          <p:nvPr/>
        </p:nvSpPr>
        <p:spPr>
          <a:xfrm>
            <a:off x="1024128" y="4869012"/>
            <a:ext cx="4552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</a:rPr>
              <a:t>Avaliar e selecionar a qualidade de REA existentes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41" name="CaixaDeTexto 40"/>
          <p:cNvSpPr txBox="1"/>
          <p:nvPr/>
        </p:nvSpPr>
        <p:spPr>
          <a:xfrm>
            <a:off x="1024127" y="6457691"/>
            <a:ext cx="3543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</a:rPr>
              <a:t>Orientar sobre o uso das licenças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32" name="CaixaDeTexto 31"/>
          <p:cNvSpPr txBox="1"/>
          <p:nvPr/>
        </p:nvSpPr>
        <p:spPr>
          <a:xfrm>
            <a:off x="1028348" y="4265619"/>
            <a:ext cx="4548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</a:rPr>
              <a:t>Avaliar conteúdo com licença aberta dentro e fora da instituição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36" name="CaixaDeTexto 35"/>
          <p:cNvSpPr txBox="1"/>
          <p:nvPr/>
        </p:nvSpPr>
        <p:spPr>
          <a:xfrm>
            <a:off x="1052545" y="3657411"/>
            <a:ext cx="4552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</a:rPr>
              <a:t>Disseminar o conteúdo REA dentro e fora de sua instituição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1052545" y="5515343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</a:rPr>
              <a:t>Descobrir REA criado por terceiros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1053444" y="5811360"/>
            <a:ext cx="4550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</a:rPr>
              <a:t>Descobrir fontes de conteúdo aberto para </a:t>
            </a:r>
            <a:r>
              <a:rPr lang="pt-BR" b="1" dirty="0" err="1" smtClean="0">
                <a:solidFill>
                  <a:schemeClr val="accent2"/>
                </a:solidFill>
              </a:rPr>
              <a:t>para</a:t>
            </a:r>
            <a:r>
              <a:rPr lang="pt-BR" b="1" dirty="0" smtClean="0">
                <a:solidFill>
                  <a:schemeClr val="accent2"/>
                </a:solidFill>
              </a:rPr>
              <a:t> reuso 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44" name="CaixaDeTexto 43"/>
          <p:cNvSpPr txBox="1"/>
          <p:nvPr/>
        </p:nvSpPr>
        <p:spPr>
          <a:xfrm>
            <a:off x="6516578" y="3054018"/>
            <a:ext cx="5235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</a:rPr>
              <a:t>Preservação (implementar estratégias e programas para preservação de REA)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45" name="CaixaDeTexto 44"/>
          <p:cNvSpPr txBox="1"/>
          <p:nvPr/>
        </p:nvSpPr>
        <p:spPr>
          <a:xfrm>
            <a:off x="6516578" y="3657411"/>
            <a:ext cx="5235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</a:rPr>
              <a:t>Gerenciar (armazenamento, organização, controle de versão etc. dos REA)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46" name="CaixaDeTexto 45"/>
          <p:cNvSpPr txBox="1"/>
          <p:nvPr/>
        </p:nvSpPr>
        <p:spPr>
          <a:xfrm>
            <a:off x="8648700" y="6468804"/>
            <a:ext cx="3543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smtClean="0"/>
              <a:t>Fonte: </a:t>
            </a:r>
            <a:r>
              <a:rPr lang="pt-BR" sz="1200" b="1" dirty="0" err="1" smtClean="0"/>
              <a:t>Kleymeer</a:t>
            </a:r>
            <a:r>
              <a:rPr lang="pt-BR" sz="1200" b="1" dirty="0" smtClean="0"/>
              <a:t>, </a:t>
            </a:r>
            <a:r>
              <a:rPr lang="pt-BR" sz="1200" b="1" dirty="0" err="1" smtClean="0"/>
              <a:t>Kleinman</a:t>
            </a:r>
            <a:r>
              <a:rPr lang="pt-BR" sz="1200" b="1" dirty="0" smtClean="0"/>
              <a:t> e </a:t>
            </a:r>
            <a:r>
              <a:rPr lang="pt-BR" sz="1200" b="1" dirty="0" err="1" smtClean="0"/>
              <a:t>Hanss</a:t>
            </a:r>
            <a:r>
              <a:rPr lang="pt-BR" sz="1200" b="1" dirty="0" smtClean="0"/>
              <a:t> (2010); </a:t>
            </a:r>
            <a:r>
              <a:rPr lang="pt-BR" sz="1200" b="1" dirty="0" err="1" smtClean="0"/>
              <a:t>Karadia</a:t>
            </a:r>
            <a:r>
              <a:rPr lang="pt-BR" sz="1200" b="1" dirty="0" smtClean="0"/>
              <a:t> e Seth (2015)</a:t>
            </a:r>
            <a:endParaRPr lang="pt-BR" sz="1200" b="1" dirty="0"/>
          </a:p>
        </p:txBody>
      </p:sp>
    </p:spTree>
    <p:extLst>
      <p:ext uri="{BB962C8B-B14F-4D97-AF65-F5344CB8AC3E}">
        <p14:creationId xmlns:p14="http://schemas.microsoft.com/office/powerpoint/2010/main" val="347305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Letramento digital para </a:t>
            </a:r>
            <a:r>
              <a:rPr lang="pt-BR" dirty="0" err="1" smtClean="0"/>
              <a:t>rea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100" dirty="0" smtClean="0"/>
              <a:t>1</a:t>
            </a:r>
            <a:r>
              <a:rPr lang="en-US" sz="2100" dirty="0"/>
              <a:t>. </a:t>
            </a:r>
            <a:r>
              <a:rPr lang="en-US" sz="2100" b="1" dirty="0" err="1" smtClean="0"/>
              <a:t>Avaliando</a:t>
            </a:r>
            <a:r>
              <a:rPr lang="en-US" sz="2100" b="1" dirty="0" smtClean="0"/>
              <a:t> o REA</a:t>
            </a:r>
            <a:endParaRPr lang="en-US" sz="2100" b="1" dirty="0"/>
          </a:p>
          <a:p>
            <a:r>
              <a:rPr lang="en-US" sz="2100" dirty="0"/>
              <a:t>1.1. </a:t>
            </a:r>
            <a:r>
              <a:rPr lang="en-US" sz="2100" dirty="0" smtClean="0"/>
              <a:t>De </a:t>
            </a:r>
            <a:r>
              <a:rPr lang="en-US" sz="2100" dirty="0" err="1" smtClean="0"/>
              <a:t>onde</a:t>
            </a:r>
            <a:r>
              <a:rPr lang="en-US" sz="2100" dirty="0" smtClean="0"/>
              <a:t> é o </a:t>
            </a:r>
            <a:r>
              <a:rPr lang="en-US" sz="2100" dirty="0" err="1" smtClean="0"/>
              <a:t>recurso</a:t>
            </a:r>
            <a:r>
              <a:rPr lang="en-US" sz="2100" dirty="0" smtClean="0"/>
              <a:t>?</a:t>
            </a:r>
            <a:endParaRPr lang="en-US" sz="2100" dirty="0"/>
          </a:p>
          <a:p>
            <a:r>
              <a:rPr lang="en-US" sz="2100" dirty="0"/>
              <a:t>1.2. </a:t>
            </a:r>
            <a:r>
              <a:rPr lang="en-US" sz="2100" dirty="0" err="1" smtClean="0"/>
              <a:t>Quem</a:t>
            </a:r>
            <a:r>
              <a:rPr lang="en-US" sz="2100" dirty="0" smtClean="0"/>
              <a:t> o </a:t>
            </a:r>
            <a:r>
              <a:rPr lang="en-US" sz="2100" dirty="0" err="1" smtClean="0"/>
              <a:t>produziu</a:t>
            </a:r>
            <a:r>
              <a:rPr lang="en-US" sz="2100" dirty="0" smtClean="0"/>
              <a:t>?</a:t>
            </a:r>
            <a:endParaRPr lang="en-US" sz="2100" dirty="0"/>
          </a:p>
          <a:p>
            <a:r>
              <a:rPr lang="en-US" sz="2100" dirty="0"/>
              <a:t>1.3. </a:t>
            </a:r>
            <a:r>
              <a:rPr lang="en-US" sz="2100" dirty="0" err="1" smtClean="0"/>
              <a:t>Ele</a:t>
            </a:r>
            <a:r>
              <a:rPr lang="en-US" sz="2100" dirty="0" smtClean="0"/>
              <a:t> </a:t>
            </a:r>
            <a:r>
              <a:rPr lang="en-US" sz="2100" dirty="0" err="1" smtClean="0"/>
              <a:t>usa</a:t>
            </a:r>
            <a:r>
              <a:rPr lang="en-US" sz="2100" dirty="0" smtClean="0"/>
              <a:t> de forma </a:t>
            </a:r>
            <a:r>
              <a:rPr lang="en-US" sz="2100" dirty="0" err="1" smtClean="0"/>
              <a:t>apropriada</a:t>
            </a:r>
            <a:r>
              <a:rPr lang="en-US" sz="2100" dirty="0" smtClean="0"/>
              <a:t> </a:t>
            </a:r>
            <a:r>
              <a:rPr lang="en-US" sz="2100" dirty="0" err="1" smtClean="0"/>
              <a:t>suas</a:t>
            </a:r>
            <a:r>
              <a:rPr lang="en-US" sz="2100" dirty="0" smtClean="0"/>
              <a:t> </a:t>
            </a:r>
            <a:r>
              <a:rPr lang="en-US" sz="2100" dirty="0" err="1" smtClean="0"/>
              <a:t>fontes</a:t>
            </a:r>
            <a:r>
              <a:rPr lang="en-US" sz="2100" dirty="0" smtClean="0"/>
              <a:t>?</a:t>
            </a:r>
            <a:endParaRPr lang="en-US" sz="2100" dirty="0"/>
          </a:p>
          <a:p>
            <a:r>
              <a:rPr lang="en-US" sz="2100" dirty="0"/>
              <a:t>1.4. </a:t>
            </a:r>
            <a:r>
              <a:rPr lang="en-US" sz="2100" dirty="0" smtClean="0"/>
              <a:t>É </a:t>
            </a:r>
            <a:r>
              <a:rPr lang="en-US" sz="2100" dirty="0" err="1" smtClean="0"/>
              <a:t>coerente</a:t>
            </a:r>
            <a:r>
              <a:rPr lang="en-US" sz="2100" dirty="0" smtClean="0"/>
              <a:t>, </a:t>
            </a:r>
            <a:r>
              <a:rPr lang="en-US" sz="2100" dirty="0" err="1" smtClean="0"/>
              <a:t>completo</a:t>
            </a:r>
            <a:r>
              <a:rPr lang="en-US" sz="2100" dirty="0" smtClean="0"/>
              <a:t>?</a:t>
            </a:r>
            <a:endParaRPr lang="en-US" sz="2100" dirty="0"/>
          </a:p>
          <a:p>
            <a:r>
              <a:rPr lang="en-US" sz="2100" dirty="0" smtClean="0"/>
              <a:t>1.5. </a:t>
            </a:r>
            <a:r>
              <a:rPr lang="en-US" sz="2100" dirty="0" err="1" smtClean="0"/>
              <a:t>Qual</a:t>
            </a:r>
            <a:r>
              <a:rPr lang="en-US" sz="2100" dirty="0" smtClean="0"/>
              <a:t> é o </a:t>
            </a:r>
            <a:r>
              <a:rPr lang="en-US" sz="2100" dirty="0" err="1" smtClean="0"/>
              <a:t>seu</a:t>
            </a:r>
            <a:r>
              <a:rPr lang="en-US" sz="2100" dirty="0" smtClean="0"/>
              <a:t> </a:t>
            </a:r>
            <a:r>
              <a:rPr lang="en-US" sz="2100" dirty="0" err="1" smtClean="0"/>
              <a:t>contexto</a:t>
            </a:r>
            <a:r>
              <a:rPr lang="en-US" sz="2100" dirty="0" smtClean="0"/>
              <a:t> cultural?</a:t>
            </a:r>
            <a:endParaRPr lang="en-US" sz="2100" dirty="0"/>
          </a:p>
          <a:p>
            <a:r>
              <a:rPr lang="en-US" sz="2100" dirty="0" smtClean="0"/>
              <a:t>2</a:t>
            </a:r>
            <a:r>
              <a:rPr lang="en-US" sz="2100" dirty="0"/>
              <a:t>. </a:t>
            </a:r>
            <a:r>
              <a:rPr lang="en-US" sz="2100" b="1" dirty="0" smtClean="0"/>
              <a:t>O </a:t>
            </a:r>
            <a:r>
              <a:rPr lang="en-US" sz="2100" b="1" dirty="0" err="1" smtClean="0"/>
              <a:t>que</a:t>
            </a:r>
            <a:r>
              <a:rPr lang="en-US" sz="2100" b="1" dirty="0" smtClean="0"/>
              <a:t> </a:t>
            </a:r>
            <a:r>
              <a:rPr lang="en-US" sz="2100" b="1" dirty="0" err="1" smtClean="0"/>
              <a:t>eu</a:t>
            </a:r>
            <a:r>
              <a:rPr lang="en-US" sz="2100" b="1" dirty="0" smtClean="0"/>
              <a:t> </a:t>
            </a:r>
            <a:r>
              <a:rPr lang="en-US" sz="2100" b="1" dirty="0" err="1" smtClean="0"/>
              <a:t>posso</a:t>
            </a:r>
            <a:r>
              <a:rPr lang="en-US" sz="2100" b="1" dirty="0" smtClean="0"/>
              <a:t> </a:t>
            </a:r>
            <a:r>
              <a:rPr lang="en-US" sz="2100" b="1" dirty="0" err="1" smtClean="0"/>
              <a:t>fazer</a:t>
            </a:r>
            <a:r>
              <a:rPr lang="en-US" sz="2100" b="1" dirty="0" smtClean="0"/>
              <a:t> com </a:t>
            </a:r>
            <a:r>
              <a:rPr lang="en-US" sz="2100" b="1" dirty="0" err="1" smtClean="0"/>
              <a:t>este</a:t>
            </a:r>
            <a:r>
              <a:rPr lang="en-US" sz="2100" b="1" dirty="0" smtClean="0"/>
              <a:t> </a:t>
            </a:r>
            <a:r>
              <a:rPr lang="en-US" sz="2100" b="1" dirty="0" err="1" smtClean="0"/>
              <a:t>recurso</a:t>
            </a:r>
            <a:r>
              <a:rPr lang="en-US" sz="2100" b="1" dirty="0" smtClean="0"/>
              <a:t>?</a:t>
            </a:r>
            <a:endParaRPr lang="en-US" sz="2100" b="1" dirty="0"/>
          </a:p>
          <a:p>
            <a:r>
              <a:rPr lang="en-US" sz="2100" dirty="0"/>
              <a:t>2.1. </a:t>
            </a:r>
            <a:r>
              <a:rPr lang="en-US" sz="2100" dirty="0" err="1" smtClean="0"/>
              <a:t>Há</a:t>
            </a:r>
            <a:r>
              <a:rPr lang="en-US" sz="2100" dirty="0" smtClean="0"/>
              <a:t> </a:t>
            </a:r>
            <a:r>
              <a:rPr lang="en-US" sz="2100" dirty="0" err="1" smtClean="0"/>
              <a:t>alguma</a:t>
            </a:r>
            <a:r>
              <a:rPr lang="en-US" sz="2100" dirty="0" smtClean="0"/>
              <a:t> </a:t>
            </a:r>
            <a:r>
              <a:rPr lang="en-US" sz="2100" dirty="0" err="1" smtClean="0"/>
              <a:t>restrição</a:t>
            </a:r>
            <a:r>
              <a:rPr lang="en-US" sz="2100" dirty="0" smtClean="0"/>
              <a:t> legal?</a:t>
            </a:r>
            <a:endParaRPr lang="en-US" sz="2100" dirty="0"/>
          </a:p>
          <a:p>
            <a:r>
              <a:rPr lang="en-US" sz="2100" dirty="0"/>
              <a:t>2.2. </a:t>
            </a:r>
            <a:r>
              <a:rPr lang="en-US" sz="2100" dirty="0" smtClean="0"/>
              <a:t>O </a:t>
            </a:r>
            <a:r>
              <a:rPr lang="en-US" sz="2100" dirty="0" err="1" smtClean="0"/>
              <a:t>formato</a:t>
            </a:r>
            <a:r>
              <a:rPr lang="en-US" sz="2100" dirty="0" smtClean="0"/>
              <a:t> </a:t>
            </a:r>
            <a:r>
              <a:rPr lang="en-US" sz="2100" dirty="0" err="1" smtClean="0"/>
              <a:t>utilizado</a:t>
            </a:r>
            <a:r>
              <a:rPr lang="en-US" sz="2100" dirty="0" smtClean="0"/>
              <a:t> </a:t>
            </a:r>
            <a:r>
              <a:rPr lang="en-US" sz="2100" dirty="0" err="1" smtClean="0"/>
              <a:t>permite</a:t>
            </a:r>
            <a:r>
              <a:rPr lang="en-US" sz="2100" dirty="0" smtClean="0"/>
              <a:t> </a:t>
            </a:r>
            <a:r>
              <a:rPr lang="en-US" sz="2100" dirty="0" err="1" smtClean="0"/>
              <a:t>adaptação</a:t>
            </a:r>
            <a:r>
              <a:rPr lang="en-US" sz="2100" dirty="0" smtClean="0"/>
              <a:t>?</a:t>
            </a:r>
            <a:endParaRPr lang="en-US" sz="2100" dirty="0"/>
          </a:p>
          <a:p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100" b="1" dirty="0" smtClean="0"/>
              <a:t>3</a:t>
            </a:r>
            <a:r>
              <a:rPr lang="en-US" sz="2100" b="1" dirty="0"/>
              <a:t>. </a:t>
            </a:r>
            <a:r>
              <a:rPr lang="en-US" sz="2100" b="1" dirty="0" smtClean="0"/>
              <a:t>O </a:t>
            </a:r>
            <a:r>
              <a:rPr lang="en-US" sz="2100" b="1" dirty="0" err="1" smtClean="0"/>
              <a:t>que</a:t>
            </a:r>
            <a:r>
              <a:rPr lang="en-US" sz="2100" b="1" dirty="0" smtClean="0"/>
              <a:t> é </a:t>
            </a:r>
            <a:r>
              <a:rPr lang="en-US" sz="2100" b="1" dirty="0" err="1" smtClean="0"/>
              <a:t>necessário</a:t>
            </a:r>
            <a:r>
              <a:rPr lang="en-US" sz="2100" b="1" dirty="0" smtClean="0"/>
              <a:t> para </a:t>
            </a:r>
            <a:r>
              <a:rPr lang="en-US" sz="2100" b="1" dirty="0" err="1" smtClean="0"/>
              <a:t>usar</a:t>
            </a:r>
            <a:r>
              <a:rPr lang="en-US" sz="2100" b="1" dirty="0" smtClean="0"/>
              <a:t> o </a:t>
            </a:r>
            <a:r>
              <a:rPr lang="en-US" sz="2100" b="1" dirty="0" err="1" smtClean="0"/>
              <a:t>recurso</a:t>
            </a:r>
            <a:r>
              <a:rPr lang="en-US" sz="2100" b="1" dirty="0" smtClean="0"/>
              <a:t>?</a:t>
            </a:r>
            <a:endParaRPr lang="en-US" sz="2100" b="1" dirty="0"/>
          </a:p>
          <a:p>
            <a:r>
              <a:rPr lang="en-US" sz="2100" dirty="0"/>
              <a:t>3.1. </a:t>
            </a:r>
            <a:r>
              <a:rPr lang="en-US" sz="2100" dirty="0" err="1" smtClean="0"/>
              <a:t>Requer</a:t>
            </a:r>
            <a:r>
              <a:rPr lang="en-US" sz="2100" dirty="0" smtClean="0"/>
              <a:t> </a:t>
            </a:r>
            <a:r>
              <a:rPr lang="en-US" sz="2100" dirty="0" err="1" smtClean="0"/>
              <a:t>acesso</a:t>
            </a:r>
            <a:r>
              <a:rPr lang="en-US" sz="2100" dirty="0" smtClean="0"/>
              <a:t> a </a:t>
            </a:r>
            <a:r>
              <a:rPr lang="en-US" sz="2100" dirty="0" err="1" smtClean="0"/>
              <a:t>algum</a:t>
            </a:r>
            <a:r>
              <a:rPr lang="en-US" sz="2100" dirty="0" smtClean="0"/>
              <a:t> </a:t>
            </a:r>
            <a:r>
              <a:rPr lang="en-US" sz="2100" dirty="0" err="1" smtClean="0"/>
              <a:t>ambiente</a:t>
            </a:r>
            <a:r>
              <a:rPr lang="en-US" sz="2100" dirty="0" smtClean="0"/>
              <a:t>?</a:t>
            </a:r>
            <a:endParaRPr lang="en-US" sz="2100" dirty="0"/>
          </a:p>
          <a:p>
            <a:r>
              <a:rPr lang="en-US" sz="2100" dirty="0"/>
              <a:t>3.2. </a:t>
            </a:r>
            <a:r>
              <a:rPr lang="en-US" sz="2100" dirty="0" err="1" smtClean="0"/>
              <a:t>Requer</a:t>
            </a:r>
            <a:r>
              <a:rPr lang="en-US" sz="2100" dirty="0" smtClean="0"/>
              <a:t> </a:t>
            </a:r>
            <a:r>
              <a:rPr lang="en-US" sz="2100" dirty="0" err="1" smtClean="0"/>
              <a:t>uso</a:t>
            </a:r>
            <a:r>
              <a:rPr lang="en-US" sz="2100" dirty="0" smtClean="0"/>
              <a:t> de </a:t>
            </a:r>
            <a:r>
              <a:rPr lang="en-US" sz="2100" dirty="0" err="1" smtClean="0"/>
              <a:t>algum</a:t>
            </a:r>
            <a:r>
              <a:rPr lang="en-US" sz="2100" dirty="0" smtClean="0"/>
              <a:t> software/</a:t>
            </a:r>
            <a:r>
              <a:rPr lang="en-US" sz="2100" dirty="0" err="1" smtClean="0"/>
              <a:t>ferramenta</a:t>
            </a:r>
            <a:r>
              <a:rPr lang="en-US" sz="2100" dirty="0" smtClean="0"/>
              <a:t> </a:t>
            </a:r>
            <a:r>
              <a:rPr lang="en-US" sz="2100" dirty="0" err="1" smtClean="0"/>
              <a:t>específicos</a:t>
            </a:r>
            <a:r>
              <a:rPr lang="en-US" sz="2100" dirty="0" smtClean="0"/>
              <a:t>?</a:t>
            </a:r>
            <a:endParaRPr lang="en-US" sz="2100" dirty="0"/>
          </a:p>
          <a:p>
            <a:r>
              <a:rPr lang="en-US" sz="2100" b="1" dirty="0" smtClean="0"/>
              <a:t>4</a:t>
            </a:r>
            <a:r>
              <a:rPr lang="en-US" sz="2100" b="1" dirty="0"/>
              <a:t>. </a:t>
            </a:r>
            <a:r>
              <a:rPr lang="en-US" sz="2100" b="1" dirty="0" err="1" smtClean="0"/>
              <a:t>Tipo</a:t>
            </a:r>
            <a:r>
              <a:rPr lang="en-US" sz="2100" b="1" dirty="0" smtClean="0"/>
              <a:t> de </a:t>
            </a:r>
            <a:r>
              <a:rPr lang="en-US" sz="2100" b="1" dirty="0" err="1" smtClean="0"/>
              <a:t>interação</a:t>
            </a:r>
            <a:r>
              <a:rPr lang="en-US" sz="2100" b="1" dirty="0" smtClean="0"/>
              <a:t> do </a:t>
            </a:r>
            <a:r>
              <a:rPr lang="en-US" sz="2100" b="1" dirty="0" err="1" smtClean="0"/>
              <a:t>recurso</a:t>
            </a:r>
            <a:endParaRPr lang="en-US" sz="2100" b="1" dirty="0"/>
          </a:p>
          <a:p>
            <a:r>
              <a:rPr lang="en-US" sz="2100" dirty="0"/>
              <a:t>4.1. </a:t>
            </a:r>
            <a:r>
              <a:rPr lang="en-US" sz="2100" dirty="0" err="1" smtClean="0"/>
              <a:t>Demanda</a:t>
            </a:r>
            <a:r>
              <a:rPr lang="en-US" sz="2100" dirty="0" smtClean="0"/>
              <a:t> </a:t>
            </a:r>
            <a:r>
              <a:rPr lang="en-US" sz="2100" dirty="0" err="1" smtClean="0"/>
              <a:t>algum</a:t>
            </a:r>
            <a:r>
              <a:rPr lang="en-US" sz="2100" dirty="0" smtClean="0"/>
              <a:t> </a:t>
            </a:r>
            <a:r>
              <a:rPr lang="en-US" sz="2100" dirty="0" err="1" smtClean="0"/>
              <a:t>tipo</a:t>
            </a:r>
            <a:r>
              <a:rPr lang="en-US" sz="2100" dirty="0" smtClean="0"/>
              <a:t> de </a:t>
            </a:r>
            <a:r>
              <a:rPr lang="en-US" sz="2100" dirty="0" err="1" smtClean="0"/>
              <a:t>interação</a:t>
            </a:r>
            <a:r>
              <a:rPr lang="en-US" sz="2100" dirty="0" smtClean="0"/>
              <a:t> </a:t>
            </a:r>
            <a:r>
              <a:rPr lang="en-US" sz="2100" dirty="0" err="1" smtClean="0"/>
              <a:t>específica</a:t>
            </a:r>
            <a:r>
              <a:rPr lang="en-US" sz="2100" dirty="0" smtClean="0"/>
              <a:t> (</a:t>
            </a:r>
            <a:r>
              <a:rPr lang="en-US" sz="2100" dirty="0" err="1" smtClean="0"/>
              <a:t>trabalho</a:t>
            </a:r>
            <a:r>
              <a:rPr lang="en-US" sz="2100" dirty="0" smtClean="0"/>
              <a:t> </a:t>
            </a:r>
            <a:r>
              <a:rPr lang="en-US" sz="2100" dirty="0" err="1" smtClean="0"/>
              <a:t>em</a:t>
            </a:r>
            <a:r>
              <a:rPr lang="en-US" sz="2100" dirty="0" smtClean="0"/>
              <a:t> </a:t>
            </a:r>
            <a:r>
              <a:rPr lang="en-US" sz="2100" dirty="0" err="1" smtClean="0"/>
              <a:t>grupo</a:t>
            </a:r>
            <a:r>
              <a:rPr lang="en-US" sz="2100" dirty="0" smtClean="0"/>
              <a:t>)?</a:t>
            </a:r>
            <a:endParaRPr lang="en-US" sz="2100" dirty="0"/>
          </a:p>
          <a:p>
            <a:r>
              <a:rPr lang="en-US" sz="2100" dirty="0"/>
              <a:t>4.2. </a:t>
            </a:r>
            <a:r>
              <a:rPr lang="en-US" sz="2100" dirty="0" err="1" smtClean="0"/>
              <a:t>Demanda</a:t>
            </a:r>
            <a:r>
              <a:rPr lang="en-US" sz="2100" dirty="0" smtClean="0"/>
              <a:t> </a:t>
            </a:r>
            <a:r>
              <a:rPr lang="en-US" sz="2100" dirty="0" err="1" smtClean="0"/>
              <a:t>alguma</a:t>
            </a:r>
            <a:r>
              <a:rPr lang="en-US" sz="2100" dirty="0" smtClean="0"/>
              <a:t> forma de </a:t>
            </a:r>
            <a:r>
              <a:rPr lang="en-US" sz="2100" dirty="0" err="1" smtClean="0"/>
              <a:t>interação</a:t>
            </a:r>
            <a:r>
              <a:rPr lang="en-US" sz="2100" dirty="0" smtClean="0"/>
              <a:t> on-line/</a:t>
            </a:r>
            <a:r>
              <a:rPr lang="en-US" sz="2100" dirty="0" err="1" smtClean="0"/>
              <a:t>comunidade</a:t>
            </a:r>
            <a:r>
              <a:rPr lang="en-US" sz="2100" dirty="0" smtClean="0"/>
              <a:t> virtual?</a:t>
            </a:r>
          </a:p>
          <a:p>
            <a:r>
              <a:rPr lang="en-US" sz="2100" dirty="0" smtClean="0"/>
              <a:t>4.3</a:t>
            </a:r>
            <a:r>
              <a:rPr lang="en-US" sz="2100" dirty="0"/>
              <a:t>. </a:t>
            </a:r>
            <a:r>
              <a:rPr lang="en-US" sz="2100" dirty="0" err="1" smtClean="0"/>
              <a:t>Demanda</a:t>
            </a:r>
            <a:r>
              <a:rPr lang="en-US" sz="2100" dirty="0" smtClean="0"/>
              <a:t> o </a:t>
            </a:r>
            <a:r>
              <a:rPr lang="en-US" sz="2100" dirty="0" err="1" smtClean="0"/>
              <a:t>auxílio</a:t>
            </a:r>
            <a:r>
              <a:rPr lang="en-US" sz="2100" dirty="0" smtClean="0"/>
              <a:t> de um </a:t>
            </a:r>
            <a:r>
              <a:rPr lang="en-US" sz="2100" dirty="0" err="1" smtClean="0"/>
              <a:t>especialista</a:t>
            </a:r>
            <a:r>
              <a:rPr lang="en-US" sz="2100" dirty="0" smtClean="0"/>
              <a:t>?</a:t>
            </a:r>
            <a:endParaRPr lang="en-US" sz="2100" dirty="0"/>
          </a:p>
          <a:p>
            <a:r>
              <a:rPr lang="en-US" sz="2100" dirty="0"/>
              <a:t>4.4. </a:t>
            </a:r>
            <a:r>
              <a:rPr lang="en-US" sz="2100" dirty="0" err="1" smtClean="0"/>
              <a:t>Ele</a:t>
            </a:r>
            <a:r>
              <a:rPr lang="en-US" sz="2100" dirty="0" smtClean="0"/>
              <a:t> </a:t>
            </a:r>
            <a:r>
              <a:rPr lang="en-US" sz="2100" dirty="0" err="1" smtClean="0"/>
              <a:t>está</a:t>
            </a:r>
            <a:r>
              <a:rPr lang="en-US" sz="2100" dirty="0" smtClean="0"/>
              <a:t> de </a:t>
            </a:r>
            <a:r>
              <a:rPr lang="en-US" sz="2100" dirty="0" err="1" smtClean="0"/>
              <a:t>acordo</a:t>
            </a:r>
            <a:r>
              <a:rPr lang="en-US" sz="2100" dirty="0" smtClean="0"/>
              <a:t> com </a:t>
            </a:r>
            <a:r>
              <a:rPr lang="en-US" sz="2100" dirty="0" err="1" smtClean="0"/>
              <a:t>minha</a:t>
            </a:r>
            <a:r>
              <a:rPr lang="en-US" sz="2100" dirty="0" smtClean="0"/>
              <a:t> </a:t>
            </a:r>
            <a:r>
              <a:rPr lang="en-US" sz="2100" dirty="0" err="1" smtClean="0"/>
              <a:t>didática</a:t>
            </a:r>
            <a:r>
              <a:rPr lang="en-US" sz="2100" dirty="0" smtClean="0"/>
              <a:t>? </a:t>
            </a:r>
          </a:p>
          <a:p>
            <a:pPr algn="r"/>
            <a:r>
              <a:rPr lang="en-US" sz="1300" dirty="0"/>
              <a:t>(Robertson, J. </a:t>
            </a:r>
            <a:r>
              <a:rPr lang="en-US" sz="1300" dirty="0" smtClean="0"/>
              <a:t>R.  </a:t>
            </a:r>
            <a:r>
              <a:rPr lang="en-US" sz="1300" dirty="0"/>
              <a:t>What do academic libraries have to do with Open Educational Resources? Theme : Long term sustainability of open education projects first steps to start up. UOC, OU, BYU., </a:t>
            </a:r>
            <a:r>
              <a:rPr lang="en-US" sz="1300" dirty="0" smtClean="0"/>
              <a:t>2010. </a:t>
            </a:r>
            <a:r>
              <a:rPr lang="en-US" sz="1300" dirty="0" err="1" smtClean="0"/>
              <a:t>Disponível</a:t>
            </a:r>
            <a:r>
              <a:rPr lang="en-US" sz="1300" dirty="0" smtClean="0"/>
              <a:t> </a:t>
            </a:r>
            <a:r>
              <a:rPr lang="en-US" sz="1300" dirty="0" err="1" smtClean="0"/>
              <a:t>em</a:t>
            </a:r>
            <a:r>
              <a:rPr lang="en-US" sz="1300" dirty="0"/>
              <a:t>: https://oerknowledgecloud.org/sites/oerknowledgecloud.org/files/Roberston.pdf</a:t>
            </a:r>
            <a:r>
              <a:rPr lang="en-US" sz="1300" dirty="0" smtClean="0"/>
              <a:t>)</a:t>
            </a:r>
            <a:endParaRPr lang="en-US" sz="1300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4248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Letramento digital para </a:t>
            </a:r>
            <a:r>
              <a:rPr lang="pt-BR" dirty="0" err="1" smtClean="0"/>
              <a:t>rea</a:t>
            </a:r>
            <a:r>
              <a:rPr lang="pt-BR" dirty="0" smtClean="0"/>
              <a:t>: Metadados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 smtClean="0"/>
              <a:t>Metadados são como etiquetas que descrevem, explicam </a:t>
            </a:r>
            <a:r>
              <a:rPr lang="pt-BR" dirty="0"/>
              <a:t>e </a:t>
            </a:r>
            <a:r>
              <a:rPr lang="pt-BR" dirty="0" smtClean="0"/>
              <a:t>tornam possível </a:t>
            </a:r>
            <a:r>
              <a:rPr lang="pt-BR" dirty="0"/>
              <a:t>a localização </a:t>
            </a:r>
            <a:r>
              <a:rPr lang="pt-BR" dirty="0" smtClean="0"/>
              <a:t>e a </a:t>
            </a:r>
            <a:r>
              <a:rPr lang="pt-BR" dirty="0"/>
              <a:t>recuperação dos </a:t>
            </a:r>
            <a:r>
              <a:rPr lang="pt-BR" dirty="0" smtClean="0"/>
              <a:t>REA nos </a:t>
            </a:r>
            <a:r>
              <a:rPr lang="pt-BR" dirty="0"/>
              <a:t>repositórios</a:t>
            </a:r>
            <a:r>
              <a:rPr lang="pt-BR" dirty="0" smtClean="0"/>
              <a:t>. Desta forma, eles facilitam o compartilhamento e reutilização destes conteúdos.</a:t>
            </a:r>
          </a:p>
          <a:p>
            <a:r>
              <a:rPr lang="pt-BR" dirty="0" smtClean="0"/>
              <a:t>Na área educacional, há três padrões de </a:t>
            </a:r>
            <a:r>
              <a:rPr lang="pt-BR" dirty="0" err="1" smtClean="0"/>
              <a:t>metadados</a:t>
            </a:r>
            <a:r>
              <a:rPr lang="pt-BR" dirty="0" smtClean="0"/>
              <a:t> bem conhecidos: o LOM (</a:t>
            </a:r>
            <a:r>
              <a:rPr lang="pt-BR" i="1" dirty="0" smtClean="0"/>
              <a:t>Learning </a:t>
            </a:r>
            <a:r>
              <a:rPr lang="pt-BR" i="1" dirty="0" err="1" smtClean="0"/>
              <a:t>Object</a:t>
            </a:r>
            <a:r>
              <a:rPr lang="pt-BR" i="1" dirty="0" smtClean="0"/>
              <a:t> </a:t>
            </a:r>
            <a:r>
              <a:rPr lang="pt-BR" i="1" dirty="0" err="1" smtClean="0"/>
              <a:t>Metadata</a:t>
            </a:r>
            <a:r>
              <a:rPr lang="pt-BR" dirty="0" smtClean="0"/>
              <a:t>)</a:t>
            </a:r>
            <a:r>
              <a:rPr lang="pt-BR" sz="1500" baseline="30000" dirty="0" smtClean="0"/>
              <a:t>1</a:t>
            </a:r>
            <a:r>
              <a:rPr lang="pt-BR" dirty="0" smtClean="0"/>
              <a:t>, o DC (Dublin Core)</a:t>
            </a:r>
            <a:r>
              <a:rPr lang="pt-BR" sz="1500" baseline="30000" dirty="0" smtClean="0"/>
              <a:t>2</a:t>
            </a:r>
            <a:r>
              <a:rPr lang="pt-BR" dirty="0" smtClean="0"/>
              <a:t> e o OBAA (Padrões de </a:t>
            </a:r>
            <a:r>
              <a:rPr lang="pt-BR" dirty="0" err="1" smtClean="0"/>
              <a:t>Metadados</a:t>
            </a:r>
            <a:r>
              <a:rPr lang="pt-BR" dirty="0" smtClean="0"/>
              <a:t> de Objetos de Aprendizagem)</a:t>
            </a:r>
            <a:r>
              <a:rPr lang="pt-BR" sz="1500" baseline="30000" dirty="0" smtClean="0"/>
              <a:t>3</a:t>
            </a:r>
          </a:p>
          <a:p>
            <a:pPr marL="85725" lvl="4" indent="0">
              <a:buNone/>
            </a:pPr>
            <a:endParaRPr lang="pt-BR" dirty="0" smtClean="0"/>
          </a:p>
          <a:p>
            <a:pPr marL="85725" lvl="4" indent="0">
              <a:buNone/>
            </a:pPr>
            <a:r>
              <a:rPr lang="pt-BR" dirty="0" smtClean="0"/>
              <a:t>O </a:t>
            </a:r>
            <a:r>
              <a:rPr lang="pt-BR" dirty="0"/>
              <a:t>IEEE LOM é considerado um modelo completo, pois apresenta a um conjunto de </a:t>
            </a:r>
            <a:r>
              <a:rPr lang="pt-BR" dirty="0" err="1"/>
              <a:t>metadados</a:t>
            </a:r>
            <a:r>
              <a:rPr lang="pt-BR" dirty="0"/>
              <a:t> organizado em nove categorias. Contudo, também é considerado de difícil preenchimento devido a sua extensão</a:t>
            </a:r>
            <a:r>
              <a:rPr lang="pt-BR"/>
              <a:t>. </a:t>
            </a:r>
            <a:endParaRPr lang="pt-BR" smtClean="0"/>
          </a:p>
          <a:p>
            <a:pPr marL="85725" lvl="4" indent="0">
              <a:buNone/>
            </a:pPr>
            <a:r>
              <a:rPr lang="pt-BR" smtClean="0"/>
              <a:t>O </a:t>
            </a:r>
            <a:r>
              <a:rPr lang="pt-BR" dirty="0"/>
              <a:t>Dublin Core tem apenas 15 elementos, que inclui os mais utilizados pelos professores e designers instrucionais. Ainda, ele pode ser usado por qualquer recurso digital, e não apenas por objetos de aprendizagem. </a:t>
            </a:r>
            <a:endParaRPr lang="pt-BR" dirty="0" smtClean="0"/>
          </a:p>
          <a:p>
            <a:pPr marL="85725" lvl="4" indent="0">
              <a:buNone/>
            </a:pPr>
            <a:r>
              <a:rPr lang="pt-BR" dirty="0"/>
              <a:t>O </a:t>
            </a:r>
            <a:r>
              <a:rPr lang="pt-BR" dirty="0" smtClean="0"/>
              <a:t>padrão OBAA foi </a:t>
            </a:r>
            <a:r>
              <a:rPr lang="pt-BR" dirty="0"/>
              <a:t>desenvolvido pela </a:t>
            </a:r>
            <a:r>
              <a:rPr lang="pt-BR" dirty="0" smtClean="0"/>
              <a:t>UFRGS </a:t>
            </a:r>
            <a:r>
              <a:rPr lang="pt-BR" dirty="0"/>
              <a:t>em parceria com a </a:t>
            </a:r>
            <a:r>
              <a:rPr lang="pt-BR" dirty="0" smtClean="0"/>
              <a:t>UNISINOS. </a:t>
            </a:r>
            <a:r>
              <a:rPr lang="pt-BR" dirty="0"/>
              <a:t>A proposta foi uma resposta a chamada </a:t>
            </a:r>
            <a:r>
              <a:rPr lang="pt-BR" dirty="0" smtClean="0"/>
              <a:t>do MEC e do MCTI para  buscar </a:t>
            </a:r>
            <a:r>
              <a:rPr lang="pt-BR" dirty="0"/>
              <a:t>projetos </a:t>
            </a:r>
            <a:r>
              <a:rPr lang="pt-BR" dirty="0" smtClean="0"/>
              <a:t>que abordassem com </a:t>
            </a:r>
            <a:r>
              <a:rPr lang="pt-BR" dirty="0"/>
              <a:t>questões de interoperabilidade de conteúdos digitais em diversas </a:t>
            </a:r>
            <a:r>
              <a:rPr lang="pt-BR" dirty="0" smtClean="0"/>
              <a:t>plataformas, mas principalmente os educacionais. O padrão busca estabelecer uma </a:t>
            </a:r>
            <a:r>
              <a:rPr lang="pt-BR" dirty="0"/>
              <a:t>especificação </a:t>
            </a:r>
            <a:r>
              <a:rPr lang="pt-BR" dirty="0" smtClean="0"/>
              <a:t>para </a:t>
            </a:r>
            <a:r>
              <a:rPr lang="pt-BR" dirty="0"/>
              <a:t>os requisitos técnicos e funcionais de uma plataforma de produção, edição e distribuição de conteúdos digitais interativos, nas plataformas Web, em dispositivos móveis e na televisão digital. A base do padrão OBAA é o padrão </a:t>
            </a:r>
            <a:r>
              <a:rPr lang="pt-BR" dirty="0" smtClean="0"/>
              <a:t>LOM.</a:t>
            </a:r>
          </a:p>
          <a:p>
            <a:pPr marL="640080" lvl="4" indent="0">
              <a:buNone/>
            </a:pPr>
            <a:endParaRPr lang="pt-BR" dirty="0"/>
          </a:p>
          <a:p>
            <a:pPr marL="640080" lvl="4" indent="0">
              <a:buNone/>
            </a:pPr>
            <a:endParaRPr lang="pt-BR" dirty="0" smtClean="0"/>
          </a:p>
          <a:p>
            <a:pPr marL="640080" lvl="4" indent="0">
              <a:buNone/>
            </a:pPr>
            <a:endParaRPr lang="pt-BR" dirty="0"/>
          </a:p>
          <a:p>
            <a:pPr marL="640080" lvl="4" indent="0">
              <a:buNone/>
            </a:pPr>
            <a:endParaRPr lang="pt-BR" dirty="0" smtClean="0"/>
          </a:p>
          <a:p>
            <a:pPr marL="640080" lvl="4" indent="0">
              <a:buNone/>
            </a:pPr>
            <a:r>
              <a:rPr lang="pt-BR" sz="1500" baseline="30000" dirty="0"/>
              <a:t>1</a:t>
            </a:r>
            <a:r>
              <a:rPr lang="pt-BR" sz="1500" dirty="0"/>
              <a:t> http://</a:t>
            </a:r>
            <a:r>
              <a:rPr lang="pt-BR" sz="1500" dirty="0" smtClean="0"/>
              <a:t>www.asociacionelearning.com/contenidos/lom-learning-object-metadata.asp</a:t>
            </a:r>
          </a:p>
          <a:p>
            <a:pPr marL="640080" lvl="4" indent="0">
              <a:buNone/>
            </a:pPr>
            <a:r>
              <a:rPr lang="pt-BR" sz="1500" baseline="30000" dirty="0" smtClean="0"/>
              <a:t>2</a:t>
            </a:r>
            <a:r>
              <a:rPr lang="pt-BR" sz="1500" dirty="0" smtClean="0"/>
              <a:t> http</a:t>
            </a:r>
            <a:r>
              <a:rPr lang="pt-BR" sz="1500" dirty="0"/>
              <a:t>://dublincore.org</a:t>
            </a:r>
            <a:r>
              <a:rPr lang="pt-BR" sz="1500" dirty="0" smtClean="0"/>
              <a:t>/</a:t>
            </a:r>
          </a:p>
          <a:p>
            <a:pPr marL="640080" lvl="4" indent="0">
              <a:buNone/>
            </a:pPr>
            <a:r>
              <a:rPr lang="pt-BR" sz="1500" baseline="30000" dirty="0"/>
              <a:t>3</a:t>
            </a:r>
            <a:r>
              <a:rPr lang="pt-BR" sz="1500" dirty="0"/>
              <a:t> http://www.portalobaa.org/padrao-obaa</a:t>
            </a:r>
            <a:endParaRPr lang="pt-BR" sz="1500" dirty="0" smtClean="0"/>
          </a:p>
        </p:txBody>
      </p:sp>
    </p:spTree>
    <p:extLst>
      <p:ext uri="{BB962C8B-B14F-4D97-AF65-F5344CB8AC3E}">
        <p14:creationId xmlns:p14="http://schemas.microsoft.com/office/powerpoint/2010/main" val="110090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Metadados do Arca REA - Fiocruz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6967184"/>
              </p:ext>
            </p:extLst>
          </p:nvPr>
        </p:nvGraphicFramePr>
        <p:xfrm>
          <a:off x="1024128" y="1928260"/>
          <a:ext cx="9720261" cy="32254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80811"/>
                <a:gridCol w="1334679"/>
                <a:gridCol w="233812"/>
                <a:gridCol w="248426"/>
                <a:gridCol w="233812"/>
                <a:gridCol w="263039"/>
                <a:gridCol w="277652"/>
                <a:gridCol w="314185"/>
                <a:gridCol w="255732"/>
                <a:gridCol w="306879"/>
                <a:gridCol w="4771234"/>
              </a:tblGrid>
              <a:tr h="14595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 dirty="0">
                          <a:effectLst/>
                        </a:rPr>
                        <a:t> Metadados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Rótulo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TEXTO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IMAGEM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ÁUDIO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VÍDEO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Definição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4595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TEXTO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Imagem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Áudio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Vídeo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38652"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dc.title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 dirty="0">
                          <a:effectLst/>
                        </a:rPr>
                        <a:t>Título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Título dado ao recurso educacional.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5950"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dc.contributor.author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Autor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Identificação do(s) autor(es) (pessoa física) do recurso educacional.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70007"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dc.creator.affilliation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Afiliação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 dirty="0">
                          <a:effectLst/>
                        </a:rPr>
                        <a:t>Identificação correspondente ao nome da(s) Instituição(</a:t>
                      </a:r>
                      <a:r>
                        <a:rPr lang="pt-BR" sz="800" u="none" strike="noStrike" dirty="0" err="1">
                          <a:effectLst/>
                        </a:rPr>
                        <a:t>ões</a:t>
                      </a:r>
                      <a:r>
                        <a:rPr lang="pt-BR" sz="800" u="none" strike="noStrike" dirty="0">
                          <a:effectLst/>
                        </a:rPr>
                        <a:t>) e Unidades a(s) qual(ais) os autores do recursos educacional estão vinculados.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5950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u="none" strike="noStrike">
                          <a:effectLst/>
                        </a:rPr>
                        <a:t>unasus.learningResourceType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Formato do Recurso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Tipo de recurso educacional quanto ao formato.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5950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u="none" strike="noStrike">
                          <a:effectLst/>
                        </a:rPr>
                        <a:t>dc.description.learningtype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Formato do Recurso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Tipo de recurso educacional quanto ao formato.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5950"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dc.location.country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País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País de origem do recurso educacional.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5950"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dc.language.iso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Idioma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Idioma do recurso educacional, segundo o padrão ISO 639-3.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60545"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dc.description.course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Curso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Identificação do curso do recurso educacional que está sendo depositado.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5950"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dc.description.courseother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Curso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Identificação do curso do recurso educacional que está sendo depositado.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53247"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dc.identifier.citation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Referência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Referência bibliográfica do recurso educacional.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53247"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dc.rights.holder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Detentor dos direitos autorais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Detentor(es) do direito autoral do recurso educacional.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60545"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dc.rights.type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Regime de direitos autorais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Regime de Direitos Autorais ao qual o recurso educacional está sujeito.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53247"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dc.rights.license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Termos de uso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Termos de uso do recurso educacional de acordo com seu Regime de Direitos Autorais.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77305"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dc.rights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Direito autoral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Correspondente ao status dos direitos autorais (patrimoniais) do recurso educacional que está sendo depositado. 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53247"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unasus.educacionalDescription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Objetivo educacional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NR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Objetivo educacional ou de aprendizagem do recurso educacional.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91900"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dc.subject.classification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Área temática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Classificação temática do recurso educacional. Caso se aplique, utilize a  tabela "Áreas Temáticas" do UNA-SUS (ver Manual do Una-sus 3. ed. 2015).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5950"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>
                          <a:effectLst/>
                        </a:rPr>
                        <a:t>dc.subject.decs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 dirty="0">
                          <a:effectLst/>
                        </a:rPr>
                        <a:t>Palavras-chave </a:t>
                      </a:r>
                      <a:r>
                        <a:rPr lang="pt-BR" sz="800" u="none" strike="noStrike" dirty="0" err="1">
                          <a:effectLst/>
                        </a:rPr>
                        <a:t>DeCS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S</a:t>
                      </a:r>
                      <a:endParaRPr lang="pt-BR" sz="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800" u="none" strike="noStrike">
                          <a:effectLst/>
                        </a:rPr>
                        <a:t>R</a:t>
                      </a:r>
                      <a:endParaRPr lang="pt-BR" sz="800" b="1" i="0" u="none" strike="noStrike">
                        <a:solidFill>
                          <a:srgbClr val="548235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800" u="none" strike="noStrike" dirty="0">
                          <a:effectLst/>
                        </a:rPr>
                        <a:t>Palavras-chave em linguagem controlada que representam o assunto do recurso educacional. 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1024128" y="5633156"/>
            <a:ext cx="10168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Para saber mais: </a:t>
            </a:r>
            <a:r>
              <a:rPr lang="pt-BR" dirty="0"/>
              <a:t>Exemplo Metadados Repositório Arca REA </a:t>
            </a:r>
            <a:r>
              <a:rPr lang="pt-BR" dirty="0" smtClean="0"/>
              <a:t>(http</a:t>
            </a:r>
            <a:r>
              <a:rPr lang="pt-BR" dirty="0"/>
              <a:t>://</a:t>
            </a:r>
            <a:r>
              <a:rPr lang="pt-BR" dirty="0" smtClean="0"/>
              <a:t>arca.fiocruz.br/handle/icict/16420)</a:t>
            </a:r>
          </a:p>
        </p:txBody>
      </p:sp>
    </p:spTree>
    <p:extLst>
      <p:ext uri="{BB962C8B-B14F-4D97-AF65-F5344CB8AC3E}">
        <p14:creationId xmlns:p14="http://schemas.microsoft.com/office/powerpoint/2010/main" val="164478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>
                <a:solidFill>
                  <a:schemeClr val="tx1"/>
                </a:solidFill>
              </a:rPr>
              <a:t>Rea</a:t>
            </a:r>
            <a:r>
              <a:rPr lang="pt-BR" dirty="0" smtClean="0">
                <a:solidFill>
                  <a:schemeClr val="tx1"/>
                </a:solidFill>
              </a:rPr>
              <a:t> e REPOSITÓRIOS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A </a:t>
            </a:r>
            <a:r>
              <a:rPr lang="pt-BR" dirty="0" smtClean="0"/>
              <a:t>grande diversidade dos </a:t>
            </a:r>
            <a:r>
              <a:rPr lang="pt-BR" dirty="0"/>
              <a:t>recursos tecnológicos, </a:t>
            </a:r>
            <a:r>
              <a:rPr lang="pt-BR" dirty="0" smtClean="0"/>
              <a:t>principalmente em </a:t>
            </a:r>
            <a:r>
              <a:rPr lang="pt-BR" dirty="0"/>
              <a:t>rede, tem </a:t>
            </a:r>
            <a:r>
              <a:rPr lang="pt-BR" dirty="0" smtClean="0"/>
              <a:t>propiciado uma ampliação dos conteúdos na Internet, possibilitando assim, a ampliação do acesso à produção intelectual de uma forma </a:t>
            </a:r>
            <a:r>
              <a:rPr lang="pt-BR" dirty="0"/>
              <a:t>mais democrática </a:t>
            </a:r>
            <a:r>
              <a:rPr lang="pt-BR" dirty="0" smtClean="0"/>
              <a:t>e ágil. Na Rede encontramos diversos links</a:t>
            </a:r>
            <a:r>
              <a:rPr lang="pt-BR" dirty="0"/>
              <a:t>, </a:t>
            </a:r>
            <a:r>
              <a:rPr lang="pt-BR" dirty="0" smtClean="0"/>
              <a:t>fóruns</a:t>
            </a:r>
            <a:r>
              <a:rPr lang="pt-BR" dirty="0"/>
              <a:t>, </a:t>
            </a:r>
            <a:r>
              <a:rPr lang="pt-BR" dirty="0" smtClean="0"/>
              <a:t>chats, listas </a:t>
            </a:r>
            <a:r>
              <a:rPr lang="pt-BR" dirty="0"/>
              <a:t>de </a:t>
            </a:r>
            <a:r>
              <a:rPr lang="pt-BR" dirty="0" smtClean="0"/>
              <a:t>discussão, imagens, textos</a:t>
            </a:r>
            <a:r>
              <a:rPr lang="pt-BR" dirty="0"/>
              <a:t>, </a:t>
            </a:r>
            <a:r>
              <a:rPr lang="pt-BR" dirty="0" smtClean="0"/>
              <a:t>que permitem o </a:t>
            </a:r>
            <a:r>
              <a:rPr lang="pt-BR" dirty="0"/>
              <a:t>desenvolvimento </a:t>
            </a:r>
            <a:r>
              <a:rPr lang="pt-BR" dirty="0" smtClean="0"/>
              <a:t>de recursos educacionais abertos aliados à questão do Acesso Aberto.</a:t>
            </a:r>
          </a:p>
          <a:p>
            <a:r>
              <a:rPr lang="pt-BR" dirty="0"/>
              <a:t>Os </a:t>
            </a:r>
            <a:r>
              <a:rPr lang="pt-BR" dirty="0" smtClean="0"/>
              <a:t>Repositórios de Recursos Educacionais Abertos objetivam disponibilizar aos professores e pesquisadores, a realização do </a:t>
            </a:r>
            <a:r>
              <a:rPr lang="pt-BR" dirty="0" err="1" smtClean="0"/>
              <a:t>autoarquivamento</a:t>
            </a:r>
            <a:r>
              <a:rPr lang="pt-BR" dirty="0" smtClean="0"/>
              <a:t> (depósitos) dos seus recursos </a:t>
            </a:r>
            <a:r>
              <a:rPr lang="pt-BR" dirty="0"/>
              <a:t>educacionais </a:t>
            </a:r>
            <a:r>
              <a:rPr lang="pt-BR" dirty="0" smtClean="0"/>
              <a:t>em </a:t>
            </a:r>
            <a:r>
              <a:rPr lang="pt-BR" dirty="0"/>
              <a:t>ambiente digital, de </a:t>
            </a:r>
            <a:r>
              <a:rPr lang="pt-BR" dirty="0" smtClean="0"/>
              <a:t>forma </a:t>
            </a:r>
            <a:r>
              <a:rPr lang="pt-BR" dirty="0"/>
              <a:t>a </a:t>
            </a:r>
            <a:r>
              <a:rPr lang="pt-BR" dirty="0" smtClean="0"/>
              <a:t>reunir, compartilhar, disseminar e preservar as informações produzidas e geradas. Os Repositórios estão baseados </a:t>
            </a:r>
            <a:r>
              <a:rPr lang="pt-BR" dirty="0"/>
              <a:t>em padrões internacionais para </a:t>
            </a:r>
            <a:r>
              <a:rPr lang="pt-BR" dirty="0" err="1" smtClean="0"/>
              <a:t>metadados</a:t>
            </a:r>
            <a:r>
              <a:rPr lang="pt-BR" dirty="0" smtClean="0"/>
              <a:t> preparados para </a:t>
            </a:r>
            <a:r>
              <a:rPr lang="pt-BR" dirty="0"/>
              <a:t>interoperar com outros repositórios e </a:t>
            </a:r>
            <a:r>
              <a:rPr lang="pt-BR" dirty="0" smtClean="0"/>
              <a:t>suas </a:t>
            </a:r>
            <a:r>
              <a:rPr lang="pt-BR" dirty="0"/>
              <a:t>aplicações.</a:t>
            </a:r>
          </a:p>
        </p:txBody>
      </p:sp>
    </p:spTree>
    <p:extLst>
      <p:ext uri="{BB962C8B-B14F-4D97-AF65-F5344CB8AC3E}">
        <p14:creationId xmlns:p14="http://schemas.microsoft.com/office/powerpoint/2010/main" val="370089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Rea</a:t>
            </a:r>
            <a:r>
              <a:rPr lang="pt-BR" dirty="0"/>
              <a:t> e </a:t>
            </a:r>
            <a:r>
              <a:rPr lang="pt-BR" dirty="0" smtClean="0"/>
              <a:t>bibliotecários: discussão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24128" y="2286000"/>
            <a:ext cx="9720073" cy="10216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 smtClean="0"/>
              <a:t>Agora que você já viu o quanto os bibliotecários podem contribuir para a criação/difusão dos REA, acesse o fórum de discussão e responda as questões propostas.</a:t>
            </a:r>
          </a:p>
        </p:txBody>
      </p:sp>
    </p:spTree>
    <p:extLst>
      <p:ext uri="{BB962C8B-B14F-4D97-AF65-F5344CB8AC3E}">
        <p14:creationId xmlns:p14="http://schemas.microsoft.com/office/powerpoint/2010/main" val="25068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Rea</a:t>
            </a:r>
            <a:r>
              <a:rPr lang="pt-BR" dirty="0"/>
              <a:t> e </a:t>
            </a:r>
            <a:r>
              <a:rPr lang="pt-BR" dirty="0" smtClean="0"/>
              <a:t>bibliotecários: desafios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Um dos grandes desafios nesta área é a gestão do material didático produzido em uma instituição.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dirty="0"/>
              <a:t> </a:t>
            </a:r>
            <a:r>
              <a:rPr lang="pt-BR" dirty="0" smtClean="0"/>
              <a:t>Material em vários formatos (capacidade de armazenamento)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dirty="0" smtClean="0"/>
              <a:t> Seleção de </a:t>
            </a:r>
            <a:r>
              <a:rPr lang="pt-BR" dirty="0" err="1" smtClean="0"/>
              <a:t>metadados</a:t>
            </a:r>
            <a:r>
              <a:rPr lang="pt-BR" dirty="0" smtClean="0"/>
              <a:t> para o repositório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dirty="0"/>
              <a:t> </a:t>
            </a:r>
            <a:r>
              <a:rPr lang="pt-BR" dirty="0" smtClean="0"/>
              <a:t>Necessidade de digitalização de material mais antigo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dirty="0"/>
              <a:t> </a:t>
            </a:r>
            <a:r>
              <a:rPr lang="pt-BR" dirty="0" smtClean="0"/>
              <a:t>Licença (cessão de direitos autorais)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dirty="0"/>
              <a:t> </a:t>
            </a:r>
            <a:r>
              <a:rPr lang="pt-BR" dirty="0" smtClean="0"/>
              <a:t>Material disperso em diferentes locais (AVA, sites, blogs etc.)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dirty="0" smtClean="0"/>
              <a:t> Cultura organizacional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dirty="0"/>
              <a:t> </a:t>
            </a:r>
            <a:r>
              <a:rPr lang="pt-BR" dirty="0" smtClean="0"/>
              <a:t>Formação</a:t>
            </a:r>
          </a:p>
        </p:txBody>
      </p:sp>
    </p:spTree>
    <p:extLst>
      <p:ext uri="{BB962C8B-B14F-4D97-AF65-F5344CB8AC3E}">
        <p14:creationId xmlns:p14="http://schemas.microsoft.com/office/powerpoint/2010/main" val="343492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980</TotalTime>
  <Words>2225</Words>
  <Application>Microsoft Office PowerPoint</Application>
  <PresentationFormat>Widescreen</PresentationFormat>
  <Paragraphs>349</Paragraphs>
  <Slides>29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29</vt:i4>
      </vt:variant>
    </vt:vector>
  </HeadingPairs>
  <TitlesOfParts>
    <vt:vector size="37" baseType="lpstr">
      <vt:lpstr>Arial</vt:lpstr>
      <vt:lpstr>Calibri</vt:lpstr>
      <vt:lpstr>Times New Roman</vt:lpstr>
      <vt:lpstr>Tw Cen MT</vt:lpstr>
      <vt:lpstr>Tw Cen MT Condensed</vt:lpstr>
      <vt:lpstr>Wingdings</vt:lpstr>
      <vt:lpstr>Wingdings 3</vt:lpstr>
      <vt:lpstr>Integral</vt:lpstr>
      <vt:lpstr>Rea e bibliotecários</vt:lpstr>
      <vt:lpstr>Sumário</vt:lpstr>
      <vt:lpstr>Rea e bibliotecários</vt:lpstr>
      <vt:lpstr>Letramento digital para rea</vt:lpstr>
      <vt:lpstr>Letramento digital para rea: Metadados</vt:lpstr>
      <vt:lpstr>Metadados do Arca REA - Fiocruz</vt:lpstr>
      <vt:lpstr>Rea e REPOSITÓRIOS</vt:lpstr>
      <vt:lpstr>Rea e bibliotecários: discussão</vt:lpstr>
      <vt:lpstr>Rea e bibliotecários: desafios</vt:lpstr>
      <vt:lpstr>Rea e bibliotecários: pesquisa</vt:lpstr>
      <vt:lpstr>Sobre os projetos</vt:lpstr>
      <vt:lpstr>Apresentação do PowerPoint</vt:lpstr>
      <vt:lpstr>Apresentação do PowerPoint</vt:lpstr>
      <vt:lpstr>Estratégias de armazenamento</vt:lpstr>
      <vt:lpstr>Apresentação do PowerPoint</vt:lpstr>
      <vt:lpstr>Estratégias de disseminação</vt:lpstr>
      <vt:lpstr>Apresentação do PowerPoint</vt:lpstr>
      <vt:lpstr>Estratégia de integração do rea com os ativos de informação institucional</vt:lpstr>
      <vt:lpstr>Número de integrantes dos projetos</vt:lpstr>
      <vt:lpstr>Apresentação do PowerPoint</vt:lpstr>
      <vt:lpstr>Número de bibliotecários por projeto</vt:lpstr>
      <vt:lpstr>Participação dos profissional de informação nos projetos</vt:lpstr>
      <vt:lpstr>Motivos pelos quais não há participação de bibliotecários</vt:lpstr>
      <vt:lpstr>Nível de participação das bibliotecas</vt:lpstr>
      <vt:lpstr>Nível de participação e responsabilidade dos bibliotecários em atividades específicas</vt:lpstr>
      <vt:lpstr>Nível de conhecimento e habilidades a serem desenvolvidas pelos bibliotecários</vt:lpstr>
      <vt:lpstr>Avaliação sobre a participação dos bibliotecários nos projetos</vt:lpstr>
      <vt:lpstr>Algumas conclusões da pesquisa</vt:lpstr>
      <vt:lpstr>Fiocruz Icict/Ctic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 e bibliotecários</dc:title>
  <dc:creator>Valeria Machado da Costa</dc:creator>
  <cp:lastModifiedBy>Claudete Fernandes de Queiroz</cp:lastModifiedBy>
  <cp:revision>79</cp:revision>
  <dcterms:created xsi:type="dcterms:W3CDTF">2016-09-21T18:02:30Z</dcterms:created>
  <dcterms:modified xsi:type="dcterms:W3CDTF">2017-11-30T12:10:14Z</dcterms:modified>
</cp:coreProperties>
</file>