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8" r:id="rId2"/>
    <p:sldId id="260" r:id="rId3"/>
    <p:sldId id="292" r:id="rId4"/>
    <p:sldId id="289" r:id="rId5"/>
    <p:sldId id="278" r:id="rId6"/>
    <p:sldId id="262" r:id="rId7"/>
    <p:sldId id="275" r:id="rId8"/>
    <p:sldId id="293" r:id="rId9"/>
    <p:sldId id="294" r:id="rId10"/>
    <p:sldId id="277" r:id="rId11"/>
    <p:sldId id="290" r:id="rId12"/>
    <p:sldId id="291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D74"/>
    <a:srgbClr val="E7B707"/>
    <a:srgbClr val="DDE3A7"/>
    <a:srgbClr val="89D783"/>
    <a:srgbClr val="81E27A"/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427" autoAdjust="0"/>
  </p:normalViewPr>
  <p:slideViewPr>
    <p:cSldViewPr snapToGrid="0">
      <p:cViewPr>
        <p:scale>
          <a:sx n="60" d="100"/>
          <a:sy n="60" d="100"/>
        </p:scale>
        <p:origin x="-10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6BFCD7-9892-4D71-AE92-2343AB2A73F6}" type="doc">
      <dgm:prSet loTypeId="urn:microsoft.com/office/officeart/2005/8/layout/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7E79F40-E01D-4595-BF1D-B20D586C1691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Análise de Conteúdo</a:t>
          </a:r>
          <a:endParaRPr lang="pt-BR" b="1" dirty="0">
            <a:solidFill>
              <a:schemeClr val="tx1"/>
            </a:solidFill>
          </a:endParaRPr>
        </a:p>
      </dgm:t>
    </dgm:pt>
    <dgm:pt modelId="{2481ED17-EDB0-43E9-94CA-96203D45881D}" type="parTrans" cxnId="{5359B4FD-EC87-4DBF-AED4-BA9778558ABA}">
      <dgm:prSet/>
      <dgm:spPr/>
      <dgm:t>
        <a:bodyPr/>
        <a:lstStyle/>
        <a:p>
          <a:endParaRPr lang="pt-BR"/>
        </a:p>
      </dgm:t>
    </dgm:pt>
    <dgm:pt modelId="{14835A90-5D05-4B3C-B939-2163A6E06C59}" type="sibTrans" cxnId="{5359B4FD-EC87-4DBF-AED4-BA9778558ABA}">
      <dgm:prSet/>
      <dgm:spPr/>
      <dgm:t>
        <a:bodyPr/>
        <a:lstStyle/>
        <a:p>
          <a:endParaRPr lang="pt-BR"/>
        </a:p>
      </dgm:t>
    </dgm:pt>
    <dgm:pt modelId="{5DF9723E-004E-441E-BF21-D42BDE32BBFF}">
      <dgm:prSet phldrT="[Texto]"/>
      <dgm:spPr/>
      <dgm:t>
        <a:bodyPr/>
        <a:lstStyle/>
        <a:p>
          <a:r>
            <a:rPr lang="pt-BR" dirty="0">
              <a:cs typeface="Aparajita" panose="020B0604020202020204" pitchFamily="34" charset="0"/>
            </a:rPr>
            <a:t>Análise de documentos institucionais para o ciclo 2018-2022 </a:t>
          </a:r>
          <a:r>
            <a:rPr lang="pt-BR" dirty="0"/>
            <a:t>(Relatório Congresso Interno, Relatório de gestão, Prestação de Contas)</a:t>
          </a:r>
        </a:p>
      </dgm:t>
    </dgm:pt>
    <dgm:pt modelId="{F4CAAA3B-5C8B-47DF-B673-558229681127}" type="parTrans" cxnId="{18F74B17-B972-4267-9ECB-642AAF31FDFC}">
      <dgm:prSet/>
      <dgm:spPr/>
      <dgm:t>
        <a:bodyPr/>
        <a:lstStyle/>
        <a:p>
          <a:endParaRPr lang="pt-BR"/>
        </a:p>
      </dgm:t>
    </dgm:pt>
    <dgm:pt modelId="{D99571FF-E2C0-4EE7-85A3-017078841D19}" type="sibTrans" cxnId="{18F74B17-B972-4267-9ECB-642AAF31FDFC}">
      <dgm:prSet/>
      <dgm:spPr/>
      <dgm:t>
        <a:bodyPr/>
        <a:lstStyle/>
        <a:p>
          <a:endParaRPr lang="pt-BR"/>
        </a:p>
      </dgm:t>
    </dgm:pt>
    <dgm:pt modelId="{8315AA2E-2C6E-4196-8864-20915DC7869B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Atualização  das Competências da Gestão e Gerenciais</a:t>
          </a:r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" action="ppaction://noaction"/>
          </dgm14:cNvPr>
        </a:ext>
      </dgm:extLst>
    </dgm:pt>
    <dgm:pt modelId="{FBB79D98-87C9-4019-B3F3-324A1DB1F5CD}" type="parTrans" cxnId="{F7DF455F-C3F5-4AF1-960D-394F8D85BA81}">
      <dgm:prSet/>
      <dgm:spPr/>
      <dgm:t>
        <a:bodyPr/>
        <a:lstStyle/>
        <a:p>
          <a:endParaRPr lang="pt-BR"/>
        </a:p>
      </dgm:t>
    </dgm:pt>
    <dgm:pt modelId="{F83349AF-306A-4479-BCCA-1069B3C3ACF2}" type="sibTrans" cxnId="{F7DF455F-C3F5-4AF1-960D-394F8D85BA81}">
      <dgm:prSet/>
      <dgm:spPr/>
      <dgm:t>
        <a:bodyPr/>
        <a:lstStyle/>
        <a:p>
          <a:endParaRPr lang="pt-BR"/>
        </a:p>
      </dgm:t>
    </dgm:pt>
    <dgm:pt modelId="{B73709B7-3F5A-4D2B-B1BD-89F9D8F83FE9}">
      <dgm:prSet phldrT="[Texto]"/>
      <dgm:spPr/>
      <dgm:t>
        <a:bodyPr/>
        <a:lstStyle/>
        <a:p>
          <a:r>
            <a:rPr lang="pt-BR" dirty="0"/>
            <a:t>Workshop interno com equipe da Escola Corporativa</a:t>
          </a:r>
        </a:p>
      </dgm:t>
    </dgm:pt>
    <dgm:pt modelId="{EA070412-C148-48CB-90AD-0137D47A6DED}" type="parTrans" cxnId="{8238CCC5-1F3D-450D-9F4B-BC482D43CBC5}">
      <dgm:prSet/>
      <dgm:spPr/>
      <dgm:t>
        <a:bodyPr/>
        <a:lstStyle/>
        <a:p>
          <a:endParaRPr lang="pt-BR"/>
        </a:p>
      </dgm:t>
    </dgm:pt>
    <dgm:pt modelId="{AE2B3E0C-8A47-493F-84A5-38948D86A801}" type="sibTrans" cxnId="{8238CCC5-1F3D-450D-9F4B-BC482D43CBC5}">
      <dgm:prSet/>
      <dgm:spPr/>
      <dgm:t>
        <a:bodyPr/>
        <a:lstStyle/>
        <a:p>
          <a:endParaRPr lang="pt-BR"/>
        </a:p>
      </dgm:t>
    </dgm:pt>
    <dgm:pt modelId="{E1BB4A03-6F45-49FC-8C8D-A32E4F14C8AB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Desdobramento das Competências Gerenciais (revisão)</a:t>
          </a:r>
        </a:p>
      </dgm:t>
    </dgm:pt>
    <dgm:pt modelId="{6B19B675-9ECE-4E1B-80C1-2B40F451B59C}" type="parTrans" cxnId="{41F08AB8-27B2-411F-8CD6-67F014B4A681}">
      <dgm:prSet/>
      <dgm:spPr/>
      <dgm:t>
        <a:bodyPr/>
        <a:lstStyle/>
        <a:p>
          <a:endParaRPr lang="pt-BR"/>
        </a:p>
      </dgm:t>
    </dgm:pt>
    <dgm:pt modelId="{4D2439A6-CF07-4837-9148-CB3B1CFC8F91}" type="sibTrans" cxnId="{41F08AB8-27B2-411F-8CD6-67F014B4A681}">
      <dgm:prSet/>
      <dgm:spPr/>
      <dgm:t>
        <a:bodyPr/>
        <a:lstStyle/>
        <a:p>
          <a:endParaRPr lang="pt-BR"/>
        </a:p>
      </dgm:t>
    </dgm:pt>
    <dgm:pt modelId="{C989CE81-C41A-4EFE-B435-9D2F7C8CF7ED}">
      <dgm:prSet phldrT="[Texto]"/>
      <dgm:spPr/>
      <dgm:t>
        <a:bodyPr/>
        <a:lstStyle/>
        <a:p>
          <a:r>
            <a:rPr lang="pt-BR" dirty="0"/>
            <a:t>Desdobramento em Conhecimentos e Comportamentos</a:t>
          </a:r>
        </a:p>
      </dgm:t>
    </dgm:pt>
    <dgm:pt modelId="{6690FCE5-AE55-457E-8023-25FAAE376A5F}" type="parTrans" cxnId="{62426CDC-D326-4D37-BB71-D848340714F6}">
      <dgm:prSet/>
      <dgm:spPr/>
      <dgm:t>
        <a:bodyPr/>
        <a:lstStyle/>
        <a:p>
          <a:endParaRPr lang="pt-BR"/>
        </a:p>
      </dgm:t>
    </dgm:pt>
    <dgm:pt modelId="{A25BECE3-E526-4CAD-B78C-326D9E8D62FB}" type="sibTrans" cxnId="{62426CDC-D326-4D37-BB71-D848340714F6}">
      <dgm:prSet/>
      <dgm:spPr/>
      <dgm:t>
        <a:bodyPr/>
        <a:lstStyle/>
        <a:p>
          <a:endParaRPr lang="pt-BR"/>
        </a:p>
      </dgm:t>
    </dgm:pt>
    <dgm:pt modelId="{B4E7BDA9-33C0-4115-A413-3AFA56FEB396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Validação das Competências de Gestão e Gerenciais</a:t>
          </a:r>
        </a:p>
      </dgm:t>
    </dgm:pt>
    <dgm:pt modelId="{C9D832B4-96CF-4FFD-866A-E81856E43758}" type="parTrans" cxnId="{B9B23BAC-BA00-43B2-8608-C97D61A39D14}">
      <dgm:prSet/>
      <dgm:spPr/>
      <dgm:t>
        <a:bodyPr/>
        <a:lstStyle/>
        <a:p>
          <a:endParaRPr lang="pt-BR"/>
        </a:p>
      </dgm:t>
    </dgm:pt>
    <dgm:pt modelId="{98ED295C-8B1B-4582-B98E-02C393DE017F}" type="sibTrans" cxnId="{B9B23BAC-BA00-43B2-8608-C97D61A39D14}">
      <dgm:prSet/>
      <dgm:spPr/>
      <dgm:t>
        <a:bodyPr/>
        <a:lstStyle/>
        <a:p>
          <a:endParaRPr lang="pt-BR"/>
        </a:p>
      </dgm:t>
    </dgm:pt>
    <dgm:pt modelId="{2873E681-6C00-4BE8-B090-2BC3025AF894}">
      <dgm:prSet phldrT="[Texto]"/>
      <dgm:spPr/>
      <dgm:t>
        <a:bodyPr/>
        <a:lstStyle/>
        <a:p>
          <a:r>
            <a:rPr lang="pt-BR" dirty="0"/>
            <a:t>Reunião com Diretor</a:t>
          </a:r>
        </a:p>
      </dgm:t>
    </dgm:pt>
    <dgm:pt modelId="{005B4385-4363-445A-9B2E-D6BD7A3A9FDA}" type="parTrans" cxnId="{359C5578-0777-4A96-882C-57C1260EC079}">
      <dgm:prSet/>
      <dgm:spPr/>
      <dgm:t>
        <a:bodyPr/>
        <a:lstStyle/>
        <a:p>
          <a:endParaRPr lang="pt-BR"/>
        </a:p>
      </dgm:t>
    </dgm:pt>
    <dgm:pt modelId="{58067D0A-65E1-45F9-9562-AA23731C6AEE}" type="sibTrans" cxnId="{359C5578-0777-4A96-882C-57C1260EC079}">
      <dgm:prSet/>
      <dgm:spPr/>
      <dgm:t>
        <a:bodyPr/>
        <a:lstStyle/>
        <a:p>
          <a:endParaRPr lang="pt-BR"/>
        </a:p>
      </dgm:t>
    </dgm:pt>
    <dgm:pt modelId="{75F432E9-56BE-4518-B207-9103165E13C8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Identificação da demanda</a:t>
          </a:r>
        </a:p>
      </dgm:t>
    </dgm:pt>
    <dgm:pt modelId="{F811C0EC-16FC-4E07-94C6-A7C12A54D15B}" type="parTrans" cxnId="{86DF9B86-A969-4F48-8B9F-0243790184A4}">
      <dgm:prSet/>
      <dgm:spPr/>
      <dgm:t>
        <a:bodyPr/>
        <a:lstStyle/>
        <a:p>
          <a:endParaRPr lang="pt-BR"/>
        </a:p>
      </dgm:t>
    </dgm:pt>
    <dgm:pt modelId="{8DE9C0B6-3E21-40D6-B33F-CC5C61CC6AC0}" type="sibTrans" cxnId="{86DF9B86-A969-4F48-8B9F-0243790184A4}">
      <dgm:prSet/>
      <dgm:spPr/>
      <dgm:t>
        <a:bodyPr/>
        <a:lstStyle/>
        <a:p>
          <a:endParaRPr lang="pt-BR"/>
        </a:p>
      </dgm:t>
    </dgm:pt>
    <dgm:pt modelId="{3A385A4C-24CE-4E4A-8B19-AB6B4B1350B7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Análise da relevância das competências do ciclo  2013-2017</a:t>
          </a:r>
        </a:p>
      </dgm:t>
    </dgm:pt>
    <dgm:pt modelId="{7548A838-34E4-416F-8E61-9FA751E20B21}" type="parTrans" cxnId="{8BCB8FE5-4682-4FA7-AB91-B956DC15F332}">
      <dgm:prSet/>
      <dgm:spPr/>
      <dgm:t>
        <a:bodyPr/>
        <a:lstStyle/>
        <a:p>
          <a:endParaRPr lang="pt-BR"/>
        </a:p>
      </dgm:t>
    </dgm:pt>
    <dgm:pt modelId="{AE70EBA2-B1F8-41BD-B999-CCB294F68783}" type="sibTrans" cxnId="{8BCB8FE5-4682-4FA7-AB91-B956DC15F332}">
      <dgm:prSet/>
      <dgm:spPr/>
      <dgm:t>
        <a:bodyPr/>
        <a:lstStyle/>
        <a:p>
          <a:endParaRPr lang="pt-BR"/>
        </a:p>
      </dgm:t>
    </dgm:pt>
    <dgm:pt modelId="{1BA69DD9-73C2-4BF8-81FB-559948AA100C}">
      <dgm:prSet phldrT="[Texto]"/>
      <dgm:spPr/>
      <dgm:t>
        <a:bodyPr/>
        <a:lstStyle/>
        <a:p>
          <a:r>
            <a:rPr lang="pt-BR"/>
            <a:t>Reuniões </a:t>
          </a:r>
          <a:r>
            <a:rPr lang="pt-BR" dirty="0"/>
            <a:t>Internas com a Equipe </a:t>
          </a:r>
        </a:p>
      </dgm:t>
    </dgm:pt>
    <dgm:pt modelId="{0502B23D-2EF7-4905-87B2-4B7C0139F437}" type="parTrans" cxnId="{7AEF5C0F-A47F-49B5-951A-6C8F58002D75}">
      <dgm:prSet/>
      <dgm:spPr/>
      <dgm:t>
        <a:bodyPr/>
        <a:lstStyle/>
        <a:p>
          <a:endParaRPr lang="pt-BR"/>
        </a:p>
      </dgm:t>
    </dgm:pt>
    <dgm:pt modelId="{D9FDF1A7-D1F1-4F68-8A54-DF91B7370A1F}" type="sibTrans" cxnId="{7AEF5C0F-A47F-49B5-951A-6C8F58002D75}">
      <dgm:prSet/>
      <dgm:spPr/>
      <dgm:t>
        <a:bodyPr/>
        <a:lstStyle/>
        <a:p>
          <a:endParaRPr lang="pt-BR"/>
        </a:p>
      </dgm:t>
    </dgm:pt>
    <dgm:pt modelId="{655B43B6-C163-47A3-82C8-7F83411AAFF1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Novo ciclo de gestão</a:t>
          </a:r>
        </a:p>
      </dgm:t>
    </dgm:pt>
    <dgm:pt modelId="{BBF25206-9C07-4159-BEE9-957461A1BF5F}" type="parTrans" cxnId="{ABDAD005-705A-4FAC-8848-0ACBF006BBD3}">
      <dgm:prSet/>
      <dgm:spPr/>
      <dgm:t>
        <a:bodyPr/>
        <a:lstStyle/>
        <a:p>
          <a:endParaRPr lang="pt-BR"/>
        </a:p>
      </dgm:t>
    </dgm:pt>
    <dgm:pt modelId="{2AD84CC3-86B7-4B82-B1CD-26EC6CE1D0CA}" type="sibTrans" cxnId="{ABDAD005-705A-4FAC-8848-0ACBF006BBD3}">
      <dgm:prSet/>
      <dgm:spPr/>
      <dgm:t>
        <a:bodyPr/>
        <a:lstStyle/>
        <a:p>
          <a:endParaRPr lang="pt-BR"/>
        </a:p>
      </dgm:t>
    </dgm:pt>
    <dgm:pt modelId="{6DC40BB6-C7A3-4130-AF1D-2F6E06C0EF38}">
      <dgm:prSet phldrT="[Texto]"/>
      <dgm:spPr/>
      <dgm:t>
        <a:bodyPr/>
        <a:lstStyle/>
        <a:p>
          <a:r>
            <a:rPr lang="pt-BR" dirty="0"/>
            <a:t> Validação Câmara Técnica Gestão</a:t>
          </a:r>
        </a:p>
      </dgm:t>
    </dgm:pt>
    <dgm:pt modelId="{4D727A33-0242-40BF-AB71-D1E5EED09CE2}" type="parTrans" cxnId="{DAA9F8BB-A420-479D-BBE1-21E45BC5B2B9}">
      <dgm:prSet/>
      <dgm:spPr/>
      <dgm:t>
        <a:bodyPr/>
        <a:lstStyle/>
        <a:p>
          <a:endParaRPr lang="pt-BR"/>
        </a:p>
      </dgm:t>
    </dgm:pt>
    <dgm:pt modelId="{E26EC365-B100-4873-86F4-F0CD1C3B72E2}" type="sibTrans" cxnId="{DAA9F8BB-A420-479D-BBE1-21E45BC5B2B9}">
      <dgm:prSet/>
      <dgm:spPr/>
      <dgm:t>
        <a:bodyPr/>
        <a:lstStyle/>
        <a:p>
          <a:endParaRPr lang="pt-BR"/>
        </a:p>
      </dgm:t>
    </dgm:pt>
    <dgm:pt modelId="{A279A305-FB60-4145-9BF2-30A341E48EE5}">
      <dgm:prSet phldrT="[Texto]"/>
      <dgm:spPr/>
      <dgm:t>
        <a:bodyPr/>
        <a:lstStyle/>
        <a:p>
          <a:endParaRPr lang="pt-BR" dirty="0"/>
        </a:p>
      </dgm:t>
    </dgm:pt>
    <dgm:pt modelId="{09A47CB0-2685-4A0B-9042-3665F602D3F6}" type="parTrans" cxnId="{D72F7811-B475-49BC-9E2A-BEDAB832071A}">
      <dgm:prSet/>
      <dgm:spPr/>
      <dgm:t>
        <a:bodyPr/>
        <a:lstStyle/>
        <a:p>
          <a:endParaRPr lang="pt-BR"/>
        </a:p>
      </dgm:t>
    </dgm:pt>
    <dgm:pt modelId="{E83943C9-B041-4552-99E0-0A8B3AA73840}" type="sibTrans" cxnId="{D72F7811-B475-49BC-9E2A-BEDAB832071A}">
      <dgm:prSet/>
      <dgm:spPr/>
      <dgm:t>
        <a:bodyPr/>
        <a:lstStyle/>
        <a:p>
          <a:endParaRPr lang="pt-BR"/>
        </a:p>
      </dgm:t>
    </dgm:pt>
    <dgm:pt modelId="{22D3FFD0-A819-4908-B7BE-F87F21D64C76}" type="pres">
      <dgm:prSet presAssocID="{B76BFCD7-9892-4D71-AE92-2343AB2A73F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DB0B9BE-9DAF-4923-8083-5C9574D7C8EB}" type="pres">
      <dgm:prSet presAssocID="{75F432E9-56BE-4518-B207-9103165E13C8}" presName="composite" presStyleCnt="0"/>
      <dgm:spPr/>
    </dgm:pt>
    <dgm:pt modelId="{25B41401-0696-4EEE-B477-D93A0D3E31EE}" type="pres">
      <dgm:prSet presAssocID="{75F432E9-56BE-4518-B207-9103165E13C8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430DBE-FEF8-40AB-AA49-89B4C5661CFB}" type="pres">
      <dgm:prSet presAssocID="{75F432E9-56BE-4518-B207-9103165E13C8}" presName="parSh" presStyleLbl="node1" presStyleIdx="0" presStyleCnt="5"/>
      <dgm:spPr/>
      <dgm:t>
        <a:bodyPr/>
        <a:lstStyle/>
        <a:p>
          <a:endParaRPr lang="pt-BR"/>
        </a:p>
      </dgm:t>
    </dgm:pt>
    <dgm:pt modelId="{4AF45571-3411-41D4-BA2C-AD7E580E2F23}" type="pres">
      <dgm:prSet presAssocID="{75F432E9-56BE-4518-B207-9103165E13C8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8C50F48-F755-4AEE-8153-B9E68A49A6C8}" type="pres">
      <dgm:prSet presAssocID="{8DE9C0B6-3E21-40D6-B33F-CC5C61CC6AC0}" presName="sibTrans" presStyleLbl="sibTrans2D1" presStyleIdx="0" presStyleCnt="4"/>
      <dgm:spPr/>
      <dgm:t>
        <a:bodyPr/>
        <a:lstStyle/>
        <a:p>
          <a:endParaRPr lang="pt-BR"/>
        </a:p>
      </dgm:t>
    </dgm:pt>
    <dgm:pt modelId="{02336BCF-293F-4098-B119-1AED07FD2716}" type="pres">
      <dgm:prSet presAssocID="{8DE9C0B6-3E21-40D6-B33F-CC5C61CC6AC0}" presName="connTx" presStyleLbl="sibTrans2D1" presStyleIdx="0" presStyleCnt="4"/>
      <dgm:spPr/>
      <dgm:t>
        <a:bodyPr/>
        <a:lstStyle/>
        <a:p>
          <a:endParaRPr lang="pt-BR"/>
        </a:p>
      </dgm:t>
    </dgm:pt>
    <dgm:pt modelId="{E311CFB2-40DE-4667-9F1A-FFC0B69187A6}" type="pres">
      <dgm:prSet presAssocID="{37E79F40-E01D-4595-BF1D-B20D586C1691}" presName="composite" presStyleCnt="0"/>
      <dgm:spPr/>
    </dgm:pt>
    <dgm:pt modelId="{184E3CD8-C804-43D9-B1CF-F52971996653}" type="pres">
      <dgm:prSet presAssocID="{37E79F40-E01D-4595-BF1D-B20D586C1691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B78F15-392C-4835-9DCC-425AA05DA8F9}" type="pres">
      <dgm:prSet presAssocID="{37E79F40-E01D-4595-BF1D-B20D586C1691}" presName="parSh" presStyleLbl="node1" presStyleIdx="1" presStyleCnt="5"/>
      <dgm:spPr/>
      <dgm:t>
        <a:bodyPr/>
        <a:lstStyle/>
        <a:p>
          <a:endParaRPr lang="pt-BR"/>
        </a:p>
      </dgm:t>
    </dgm:pt>
    <dgm:pt modelId="{ADF95846-F36E-4031-A569-94B032F6EF31}" type="pres">
      <dgm:prSet presAssocID="{37E79F40-E01D-4595-BF1D-B20D586C1691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12D11E-FB6A-43C3-83CF-8D70E6AEB141}" type="pres">
      <dgm:prSet presAssocID="{14835A90-5D05-4B3C-B939-2163A6E06C59}" presName="sibTrans" presStyleLbl="sibTrans2D1" presStyleIdx="1" presStyleCnt="4"/>
      <dgm:spPr/>
      <dgm:t>
        <a:bodyPr/>
        <a:lstStyle/>
        <a:p>
          <a:endParaRPr lang="pt-BR"/>
        </a:p>
      </dgm:t>
    </dgm:pt>
    <dgm:pt modelId="{F1426352-3CE6-43E0-B05F-6E17E028EB4C}" type="pres">
      <dgm:prSet presAssocID="{14835A90-5D05-4B3C-B939-2163A6E06C59}" presName="connTx" presStyleLbl="sibTrans2D1" presStyleIdx="1" presStyleCnt="4"/>
      <dgm:spPr/>
      <dgm:t>
        <a:bodyPr/>
        <a:lstStyle/>
        <a:p>
          <a:endParaRPr lang="pt-BR"/>
        </a:p>
      </dgm:t>
    </dgm:pt>
    <dgm:pt modelId="{952C1AED-DA31-46C8-8702-E21CBC995173}" type="pres">
      <dgm:prSet presAssocID="{8315AA2E-2C6E-4196-8864-20915DC7869B}" presName="composite" presStyleCnt="0"/>
      <dgm:spPr/>
    </dgm:pt>
    <dgm:pt modelId="{6CC4ACF9-148F-442A-AD9A-868BCDC00683}" type="pres">
      <dgm:prSet presAssocID="{8315AA2E-2C6E-4196-8864-20915DC7869B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DBE924C-D93A-4BB3-A7FD-41F2812DDC20}" type="pres">
      <dgm:prSet presAssocID="{8315AA2E-2C6E-4196-8864-20915DC7869B}" presName="parSh" presStyleLbl="node1" presStyleIdx="2" presStyleCnt="5"/>
      <dgm:spPr/>
      <dgm:t>
        <a:bodyPr/>
        <a:lstStyle/>
        <a:p>
          <a:endParaRPr lang="pt-BR"/>
        </a:p>
      </dgm:t>
    </dgm:pt>
    <dgm:pt modelId="{B37361FC-77F0-45D0-BCE4-B1F5B5686B9A}" type="pres">
      <dgm:prSet presAssocID="{8315AA2E-2C6E-4196-8864-20915DC7869B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D332F4-C8A0-4FC9-8D95-55FB6B2928B8}" type="pres">
      <dgm:prSet presAssocID="{F83349AF-306A-4479-BCCA-1069B3C3ACF2}" presName="sibTrans" presStyleLbl="sibTrans2D1" presStyleIdx="2" presStyleCnt="4"/>
      <dgm:spPr/>
      <dgm:t>
        <a:bodyPr/>
        <a:lstStyle/>
        <a:p>
          <a:endParaRPr lang="pt-BR"/>
        </a:p>
      </dgm:t>
    </dgm:pt>
    <dgm:pt modelId="{C3C30531-B399-41B4-8314-A4AB58D712F8}" type="pres">
      <dgm:prSet presAssocID="{F83349AF-306A-4479-BCCA-1069B3C3ACF2}" presName="connTx" presStyleLbl="sibTrans2D1" presStyleIdx="2" presStyleCnt="4"/>
      <dgm:spPr/>
      <dgm:t>
        <a:bodyPr/>
        <a:lstStyle/>
        <a:p>
          <a:endParaRPr lang="pt-BR"/>
        </a:p>
      </dgm:t>
    </dgm:pt>
    <dgm:pt modelId="{90FBC3ED-0CD2-4A1E-BE87-98AE6C92B3DA}" type="pres">
      <dgm:prSet presAssocID="{E1BB4A03-6F45-49FC-8C8D-A32E4F14C8AB}" presName="composite" presStyleCnt="0"/>
      <dgm:spPr/>
    </dgm:pt>
    <dgm:pt modelId="{F99924DC-775F-48CA-9D8C-8A2B08CB7F7D}" type="pres">
      <dgm:prSet presAssocID="{E1BB4A03-6F45-49FC-8C8D-A32E4F14C8AB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3BAEB14-DB1D-445B-9D64-3EFB00B4B466}" type="pres">
      <dgm:prSet presAssocID="{E1BB4A03-6F45-49FC-8C8D-A32E4F14C8AB}" presName="parSh" presStyleLbl="node1" presStyleIdx="3" presStyleCnt="5"/>
      <dgm:spPr/>
      <dgm:t>
        <a:bodyPr/>
        <a:lstStyle/>
        <a:p>
          <a:endParaRPr lang="pt-BR"/>
        </a:p>
      </dgm:t>
    </dgm:pt>
    <dgm:pt modelId="{EFAA7C1C-D9A8-4B36-991C-B8788F2FB4D8}" type="pres">
      <dgm:prSet presAssocID="{E1BB4A03-6F45-49FC-8C8D-A32E4F14C8AB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4A94ED-6DDE-408A-9B72-1E64946FFDFE}" type="pres">
      <dgm:prSet presAssocID="{4D2439A6-CF07-4837-9148-CB3B1CFC8F91}" presName="sibTrans" presStyleLbl="sibTrans2D1" presStyleIdx="3" presStyleCnt="4"/>
      <dgm:spPr/>
      <dgm:t>
        <a:bodyPr/>
        <a:lstStyle/>
        <a:p>
          <a:endParaRPr lang="pt-BR"/>
        </a:p>
      </dgm:t>
    </dgm:pt>
    <dgm:pt modelId="{F72057B8-C1E0-483F-9F6E-176DF57CDA01}" type="pres">
      <dgm:prSet presAssocID="{4D2439A6-CF07-4837-9148-CB3B1CFC8F91}" presName="connTx" presStyleLbl="sibTrans2D1" presStyleIdx="3" presStyleCnt="4"/>
      <dgm:spPr/>
      <dgm:t>
        <a:bodyPr/>
        <a:lstStyle/>
        <a:p>
          <a:endParaRPr lang="pt-BR"/>
        </a:p>
      </dgm:t>
    </dgm:pt>
    <dgm:pt modelId="{0E35FB77-9263-4A75-AB37-6825A2496AD3}" type="pres">
      <dgm:prSet presAssocID="{B4E7BDA9-33C0-4115-A413-3AFA56FEB396}" presName="composite" presStyleCnt="0"/>
      <dgm:spPr/>
    </dgm:pt>
    <dgm:pt modelId="{07F68730-A7D4-41A9-AA88-E3ACC5929E72}" type="pres">
      <dgm:prSet presAssocID="{B4E7BDA9-33C0-4115-A413-3AFA56FEB396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5F2D6F-4217-4FBC-BF28-F0C655B32541}" type="pres">
      <dgm:prSet presAssocID="{B4E7BDA9-33C0-4115-A413-3AFA56FEB396}" presName="parSh" presStyleLbl="node1" presStyleIdx="4" presStyleCnt="5"/>
      <dgm:spPr/>
      <dgm:t>
        <a:bodyPr/>
        <a:lstStyle/>
        <a:p>
          <a:endParaRPr lang="pt-BR"/>
        </a:p>
      </dgm:t>
    </dgm:pt>
    <dgm:pt modelId="{38D6828B-4EE9-4080-8946-8C92C9C37BAA}" type="pres">
      <dgm:prSet presAssocID="{B4E7BDA9-33C0-4115-A413-3AFA56FEB396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BDBCA91-018C-42C4-AD98-DE8B99450B89}" type="presOf" srcId="{8DE9C0B6-3E21-40D6-B33F-CC5C61CC6AC0}" destId="{02336BCF-293F-4098-B119-1AED07FD2716}" srcOrd="1" destOrd="0" presId="urn:microsoft.com/office/officeart/2005/8/layout/process3"/>
    <dgm:cxn modelId="{4F8C3A6A-FC62-4285-8CA7-F14498DA0FEF}" type="presOf" srcId="{37E79F40-E01D-4595-BF1D-B20D586C1691}" destId="{184E3CD8-C804-43D9-B1CF-F52971996653}" srcOrd="0" destOrd="0" presId="urn:microsoft.com/office/officeart/2005/8/layout/process3"/>
    <dgm:cxn modelId="{F7DF455F-C3F5-4AF1-960D-394F8D85BA81}" srcId="{B76BFCD7-9892-4D71-AE92-2343AB2A73F6}" destId="{8315AA2E-2C6E-4196-8864-20915DC7869B}" srcOrd="2" destOrd="0" parTransId="{FBB79D98-87C9-4019-B3F3-324A1DB1F5CD}" sibTransId="{F83349AF-306A-4479-BCCA-1069B3C3ACF2}"/>
    <dgm:cxn modelId="{B4A38F3F-6903-4B5E-A218-1F3F01E7B176}" type="presOf" srcId="{B76BFCD7-9892-4D71-AE92-2343AB2A73F6}" destId="{22D3FFD0-A819-4908-B7BE-F87F21D64C76}" srcOrd="0" destOrd="0" presId="urn:microsoft.com/office/officeart/2005/8/layout/process3"/>
    <dgm:cxn modelId="{9160F9B3-B0C6-418E-B20D-32656EB97B1A}" type="presOf" srcId="{C989CE81-C41A-4EFE-B435-9D2F7C8CF7ED}" destId="{EFAA7C1C-D9A8-4B36-991C-B8788F2FB4D8}" srcOrd="0" destOrd="0" presId="urn:microsoft.com/office/officeart/2005/8/layout/process3"/>
    <dgm:cxn modelId="{D1698574-66F0-4077-B584-A2483833C040}" type="presOf" srcId="{E1BB4A03-6F45-49FC-8C8D-A32E4F14C8AB}" destId="{F99924DC-775F-48CA-9D8C-8A2B08CB7F7D}" srcOrd="0" destOrd="0" presId="urn:microsoft.com/office/officeart/2005/8/layout/process3"/>
    <dgm:cxn modelId="{1E86C18F-159E-4DAD-ADDA-141B7A84A7BF}" type="presOf" srcId="{8315AA2E-2C6E-4196-8864-20915DC7869B}" destId="{6CC4ACF9-148F-442A-AD9A-868BCDC00683}" srcOrd="0" destOrd="0" presId="urn:microsoft.com/office/officeart/2005/8/layout/process3"/>
    <dgm:cxn modelId="{0543E4F7-FECB-446D-BC72-0BBB648B04CB}" type="presOf" srcId="{1BA69DD9-73C2-4BF8-81FB-559948AA100C}" destId="{EFAA7C1C-D9A8-4B36-991C-B8788F2FB4D8}" srcOrd="0" destOrd="1" presId="urn:microsoft.com/office/officeart/2005/8/layout/process3"/>
    <dgm:cxn modelId="{86DF9B86-A969-4F48-8B9F-0243790184A4}" srcId="{B76BFCD7-9892-4D71-AE92-2343AB2A73F6}" destId="{75F432E9-56BE-4518-B207-9103165E13C8}" srcOrd="0" destOrd="0" parTransId="{F811C0EC-16FC-4E07-94C6-A7C12A54D15B}" sibTransId="{8DE9C0B6-3E21-40D6-B33F-CC5C61CC6AC0}"/>
    <dgm:cxn modelId="{8BCB8FE5-4682-4FA7-AB91-B956DC15F332}" srcId="{75F432E9-56BE-4518-B207-9103165E13C8}" destId="{3A385A4C-24CE-4E4A-8B19-AB6B4B1350B7}" srcOrd="0" destOrd="0" parTransId="{7548A838-34E4-416F-8E61-9FA751E20B21}" sibTransId="{AE70EBA2-B1F8-41BD-B999-CCB294F68783}"/>
    <dgm:cxn modelId="{5F601BEE-094E-4A2A-A8D4-CC755149C878}" type="presOf" srcId="{5DF9723E-004E-441E-BF21-D42BDE32BBFF}" destId="{ADF95846-F36E-4031-A569-94B032F6EF31}" srcOrd="0" destOrd="0" presId="urn:microsoft.com/office/officeart/2005/8/layout/process3"/>
    <dgm:cxn modelId="{8238CCC5-1F3D-450D-9F4B-BC482D43CBC5}" srcId="{8315AA2E-2C6E-4196-8864-20915DC7869B}" destId="{B73709B7-3F5A-4D2B-B1BD-89F9D8F83FE9}" srcOrd="0" destOrd="0" parTransId="{EA070412-C148-48CB-90AD-0137D47A6DED}" sibTransId="{AE2B3E0C-8A47-493F-84A5-38948D86A801}"/>
    <dgm:cxn modelId="{41249FFD-A9F1-4E43-89A7-E2D0C2CC695B}" type="presOf" srcId="{3A385A4C-24CE-4E4A-8B19-AB6B4B1350B7}" destId="{4AF45571-3411-41D4-BA2C-AD7E580E2F23}" srcOrd="0" destOrd="0" presId="urn:microsoft.com/office/officeart/2005/8/layout/process3"/>
    <dgm:cxn modelId="{359C5578-0777-4A96-882C-57C1260EC079}" srcId="{B4E7BDA9-33C0-4115-A413-3AFA56FEB396}" destId="{2873E681-6C00-4BE8-B090-2BC3025AF894}" srcOrd="0" destOrd="0" parTransId="{005B4385-4363-445A-9B2E-D6BD7A3A9FDA}" sibTransId="{58067D0A-65E1-45F9-9562-AA23731C6AEE}"/>
    <dgm:cxn modelId="{648593A2-A6DC-4732-9C9F-D9AEDCE03680}" type="presOf" srcId="{F83349AF-306A-4479-BCCA-1069B3C3ACF2}" destId="{C3C30531-B399-41B4-8314-A4AB58D712F8}" srcOrd="1" destOrd="0" presId="urn:microsoft.com/office/officeart/2005/8/layout/process3"/>
    <dgm:cxn modelId="{F2545102-72F6-498B-8325-5785AD399CBC}" type="presOf" srcId="{37E79F40-E01D-4595-BF1D-B20D586C1691}" destId="{E3B78F15-392C-4835-9DCC-425AA05DA8F9}" srcOrd="1" destOrd="0" presId="urn:microsoft.com/office/officeart/2005/8/layout/process3"/>
    <dgm:cxn modelId="{5359B4FD-EC87-4DBF-AED4-BA9778558ABA}" srcId="{B76BFCD7-9892-4D71-AE92-2343AB2A73F6}" destId="{37E79F40-E01D-4595-BF1D-B20D586C1691}" srcOrd="1" destOrd="0" parTransId="{2481ED17-EDB0-43E9-94CA-96203D45881D}" sibTransId="{14835A90-5D05-4B3C-B939-2163A6E06C59}"/>
    <dgm:cxn modelId="{9FF40EB8-8FA1-48AC-BE5B-F7DDE558E72A}" type="presOf" srcId="{75F432E9-56BE-4518-B207-9103165E13C8}" destId="{25B41401-0696-4EEE-B477-D93A0D3E31EE}" srcOrd="0" destOrd="0" presId="urn:microsoft.com/office/officeart/2005/8/layout/process3"/>
    <dgm:cxn modelId="{25747D4C-6080-4773-9D51-3A2FF24A6F04}" type="presOf" srcId="{B4E7BDA9-33C0-4115-A413-3AFA56FEB396}" destId="{F35F2D6F-4217-4FBC-BF28-F0C655B32541}" srcOrd="1" destOrd="0" presId="urn:microsoft.com/office/officeart/2005/8/layout/process3"/>
    <dgm:cxn modelId="{5C22038C-CDD5-479B-AA0D-D75996D99E7F}" type="presOf" srcId="{2873E681-6C00-4BE8-B090-2BC3025AF894}" destId="{38D6828B-4EE9-4080-8946-8C92C9C37BAA}" srcOrd="0" destOrd="0" presId="urn:microsoft.com/office/officeart/2005/8/layout/process3"/>
    <dgm:cxn modelId="{CF922F3E-2238-4E19-8A9C-5A9862055B7C}" type="presOf" srcId="{4D2439A6-CF07-4837-9148-CB3B1CFC8F91}" destId="{034A94ED-6DDE-408A-9B72-1E64946FFDFE}" srcOrd="0" destOrd="0" presId="urn:microsoft.com/office/officeart/2005/8/layout/process3"/>
    <dgm:cxn modelId="{DAA9F8BB-A420-479D-BBE1-21E45BC5B2B9}" srcId="{B4E7BDA9-33C0-4115-A413-3AFA56FEB396}" destId="{6DC40BB6-C7A3-4130-AF1D-2F6E06C0EF38}" srcOrd="2" destOrd="0" parTransId="{4D727A33-0242-40BF-AB71-D1E5EED09CE2}" sibTransId="{E26EC365-B100-4873-86F4-F0CD1C3B72E2}"/>
    <dgm:cxn modelId="{3A779BE5-AA62-4CB0-BA6A-80DF077F3566}" type="presOf" srcId="{8315AA2E-2C6E-4196-8864-20915DC7869B}" destId="{EDBE924C-D93A-4BB3-A7FD-41F2812DDC20}" srcOrd="1" destOrd="0" presId="urn:microsoft.com/office/officeart/2005/8/layout/process3"/>
    <dgm:cxn modelId="{5DEB7736-897D-4887-9A92-4D13F28A6B63}" type="presOf" srcId="{4D2439A6-CF07-4837-9148-CB3B1CFC8F91}" destId="{F72057B8-C1E0-483F-9F6E-176DF57CDA01}" srcOrd="1" destOrd="0" presId="urn:microsoft.com/office/officeart/2005/8/layout/process3"/>
    <dgm:cxn modelId="{41F08AB8-27B2-411F-8CD6-67F014B4A681}" srcId="{B76BFCD7-9892-4D71-AE92-2343AB2A73F6}" destId="{E1BB4A03-6F45-49FC-8C8D-A32E4F14C8AB}" srcOrd="3" destOrd="0" parTransId="{6B19B675-9ECE-4E1B-80C1-2B40F451B59C}" sibTransId="{4D2439A6-CF07-4837-9148-CB3B1CFC8F91}"/>
    <dgm:cxn modelId="{D72F7811-B475-49BC-9E2A-BEDAB832071A}" srcId="{B4E7BDA9-33C0-4115-A413-3AFA56FEB396}" destId="{A279A305-FB60-4145-9BF2-30A341E48EE5}" srcOrd="1" destOrd="0" parTransId="{09A47CB0-2685-4A0B-9042-3665F602D3F6}" sibTransId="{E83943C9-B041-4552-99E0-0A8B3AA73840}"/>
    <dgm:cxn modelId="{18F74B17-B972-4267-9ECB-642AAF31FDFC}" srcId="{37E79F40-E01D-4595-BF1D-B20D586C1691}" destId="{5DF9723E-004E-441E-BF21-D42BDE32BBFF}" srcOrd="0" destOrd="0" parTransId="{F4CAAA3B-5C8B-47DF-B673-558229681127}" sibTransId="{D99571FF-E2C0-4EE7-85A3-017078841D19}"/>
    <dgm:cxn modelId="{95C6147D-EFF6-4284-8648-8E94A7F38FE0}" type="presOf" srcId="{E1BB4A03-6F45-49FC-8C8D-A32E4F14C8AB}" destId="{13BAEB14-DB1D-445B-9D64-3EFB00B4B466}" srcOrd="1" destOrd="0" presId="urn:microsoft.com/office/officeart/2005/8/layout/process3"/>
    <dgm:cxn modelId="{7AEF5C0F-A47F-49B5-951A-6C8F58002D75}" srcId="{E1BB4A03-6F45-49FC-8C8D-A32E4F14C8AB}" destId="{1BA69DD9-73C2-4BF8-81FB-559948AA100C}" srcOrd="1" destOrd="0" parTransId="{0502B23D-2EF7-4905-87B2-4B7C0139F437}" sibTransId="{D9FDF1A7-D1F1-4F68-8A54-DF91B7370A1F}"/>
    <dgm:cxn modelId="{CA52A475-C4C5-4C3A-B285-F417FE5AE2A9}" type="presOf" srcId="{655B43B6-C163-47A3-82C8-7F83411AAFF1}" destId="{4AF45571-3411-41D4-BA2C-AD7E580E2F23}" srcOrd="0" destOrd="1" presId="urn:microsoft.com/office/officeart/2005/8/layout/process3"/>
    <dgm:cxn modelId="{19E1E68F-6208-4939-ABA1-094A3F40640C}" type="presOf" srcId="{14835A90-5D05-4B3C-B939-2163A6E06C59}" destId="{F1426352-3CE6-43E0-B05F-6E17E028EB4C}" srcOrd="1" destOrd="0" presId="urn:microsoft.com/office/officeart/2005/8/layout/process3"/>
    <dgm:cxn modelId="{DD7E5C0D-EADD-45AA-9453-7941BC09A829}" type="presOf" srcId="{A279A305-FB60-4145-9BF2-30A341E48EE5}" destId="{38D6828B-4EE9-4080-8946-8C92C9C37BAA}" srcOrd="0" destOrd="1" presId="urn:microsoft.com/office/officeart/2005/8/layout/process3"/>
    <dgm:cxn modelId="{5BCAEFC4-4D48-46E7-BA2D-E974FC7A9D8C}" type="presOf" srcId="{6DC40BB6-C7A3-4130-AF1D-2F6E06C0EF38}" destId="{38D6828B-4EE9-4080-8946-8C92C9C37BAA}" srcOrd="0" destOrd="2" presId="urn:microsoft.com/office/officeart/2005/8/layout/process3"/>
    <dgm:cxn modelId="{CEE525F3-AB0E-4579-BBEC-A82D641A6333}" type="presOf" srcId="{B4E7BDA9-33C0-4115-A413-3AFA56FEB396}" destId="{07F68730-A7D4-41A9-AA88-E3ACC5929E72}" srcOrd="0" destOrd="0" presId="urn:microsoft.com/office/officeart/2005/8/layout/process3"/>
    <dgm:cxn modelId="{4E99D7E5-A0E1-45F9-8175-88D1B38507B0}" type="presOf" srcId="{8DE9C0B6-3E21-40D6-B33F-CC5C61CC6AC0}" destId="{98C50F48-F755-4AEE-8153-B9E68A49A6C8}" srcOrd="0" destOrd="0" presId="urn:microsoft.com/office/officeart/2005/8/layout/process3"/>
    <dgm:cxn modelId="{56476B50-EA7D-436B-965E-C730FF00C970}" type="presOf" srcId="{B73709B7-3F5A-4D2B-B1BD-89F9D8F83FE9}" destId="{B37361FC-77F0-45D0-BCE4-B1F5B5686B9A}" srcOrd="0" destOrd="0" presId="urn:microsoft.com/office/officeart/2005/8/layout/process3"/>
    <dgm:cxn modelId="{CEF712C0-43E6-4186-B596-D3C687A957FA}" type="presOf" srcId="{14835A90-5D05-4B3C-B939-2163A6E06C59}" destId="{A212D11E-FB6A-43C3-83CF-8D70E6AEB141}" srcOrd="0" destOrd="0" presId="urn:microsoft.com/office/officeart/2005/8/layout/process3"/>
    <dgm:cxn modelId="{ABDAD005-705A-4FAC-8848-0ACBF006BBD3}" srcId="{75F432E9-56BE-4518-B207-9103165E13C8}" destId="{655B43B6-C163-47A3-82C8-7F83411AAFF1}" srcOrd="1" destOrd="0" parTransId="{BBF25206-9C07-4159-BEE9-957461A1BF5F}" sibTransId="{2AD84CC3-86B7-4B82-B1CD-26EC6CE1D0CA}"/>
    <dgm:cxn modelId="{9649C1C9-DE44-4EDD-96B9-3415777923ED}" type="presOf" srcId="{75F432E9-56BE-4518-B207-9103165E13C8}" destId="{22430DBE-FEF8-40AB-AA49-89B4C5661CFB}" srcOrd="1" destOrd="0" presId="urn:microsoft.com/office/officeart/2005/8/layout/process3"/>
    <dgm:cxn modelId="{6A735000-C52D-40A0-8049-C5CCE336CBEE}" type="presOf" srcId="{F83349AF-306A-4479-BCCA-1069B3C3ACF2}" destId="{46D332F4-C8A0-4FC9-8D95-55FB6B2928B8}" srcOrd="0" destOrd="0" presId="urn:microsoft.com/office/officeart/2005/8/layout/process3"/>
    <dgm:cxn modelId="{B9B23BAC-BA00-43B2-8608-C97D61A39D14}" srcId="{B76BFCD7-9892-4D71-AE92-2343AB2A73F6}" destId="{B4E7BDA9-33C0-4115-A413-3AFA56FEB396}" srcOrd="4" destOrd="0" parTransId="{C9D832B4-96CF-4FFD-866A-E81856E43758}" sibTransId="{98ED295C-8B1B-4582-B98E-02C393DE017F}"/>
    <dgm:cxn modelId="{62426CDC-D326-4D37-BB71-D848340714F6}" srcId="{E1BB4A03-6F45-49FC-8C8D-A32E4F14C8AB}" destId="{C989CE81-C41A-4EFE-B435-9D2F7C8CF7ED}" srcOrd="0" destOrd="0" parTransId="{6690FCE5-AE55-457E-8023-25FAAE376A5F}" sibTransId="{A25BECE3-E526-4CAD-B78C-326D9E8D62FB}"/>
    <dgm:cxn modelId="{4B29ED05-ACFB-487A-89DE-4116E27A0B94}" type="presParOf" srcId="{22D3FFD0-A819-4908-B7BE-F87F21D64C76}" destId="{5DB0B9BE-9DAF-4923-8083-5C9574D7C8EB}" srcOrd="0" destOrd="0" presId="urn:microsoft.com/office/officeart/2005/8/layout/process3"/>
    <dgm:cxn modelId="{D966E0DA-80D2-49E5-9632-B154E6E6CA8E}" type="presParOf" srcId="{5DB0B9BE-9DAF-4923-8083-5C9574D7C8EB}" destId="{25B41401-0696-4EEE-B477-D93A0D3E31EE}" srcOrd="0" destOrd="0" presId="urn:microsoft.com/office/officeart/2005/8/layout/process3"/>
    <dgm:cxn modelId="{6973E3BC-0FC2-47F0-8C46-E2F2926ACE3B}" type="presParOf" srcId="{5DB0B9BE-9DAF-4923-8083-5C9574D7C8EB}" destId="{22430DBE-FEF8-40AB-AA49-89B4C5661CFB}" srcOrd="1" destOrd="0" presId="urn:microsoft.com/office/officeart/2005/8/layout/process3"/>
    <dgm:cxn modelId="{7A0C9D0D-C284-42CE-A988-F00E09ACD70F}" type="presParOf" srcId="{5DB0B9BE-9DAF-4923-8083-5C9574D7C8EB}" destId="{4AF45571-3411-41D4-BA2C-AD7E580E2F23}" srcOrd="2" destOrd="0" presId="urn:microsoft.com/office/officeart/2005/8/layout/process3"/>
    <dgm:cxn modelId="{3BC6DE0E-66BE-42A1-8D41-10A4E52C838E}" type="presParOf" srcId="{22D3FFD0-A819-4908-B7BE-F87F21D64C76}" destId="{98C50F48-F755-4AEE-8153-B9E68A49A6C8}" srcOrd="1" destOrd="0" presId="urn:microsoft.com/office/officeart/2005/8/layout/process3"/>
    <dgm:cxn modelId="{C77012B2-E73E-4986-8931-5C0FCF74C7CB}" type="presParOf" srcId="{98C50F48-F755-4AEE-8153-B9E68A49A6C8}" destId="{02336BCF-293F-4098-B119-1AED07FD2716}" srcOrd="0" destOrd="0" presId="urn:microsoft.com/office/officeart/2005/8/layout/process3"/>
    <dgm:cxn modelId="{9E62B0F2-8418-4F1B-862C-8C8535E70395}" type="presParOf" srcId="{22D3FFD0-A819-4908-B7BE-F87F21D64C76}" destId="{E311CFB2-40DE-4667-9F1A-FFC0B69187A6}" srcOrd="2" destOrd="0" presId="urn:microsoft.com/office/officeart/2005/8/layout/process3"/>
    <dgm:cxn modelId="{2C621C82-1216-4FEA-998D-07B7971DF86C}" type="presParOf" srcId="{E311CFB2-40DE-4667-9F1A-FFC0B69187A6}" destId="{184E3CD8-C804-43D9-B1CF-F52971996653}" srcOrd="0" destOrd="0" presId="urn:microsoft.com/office/officeart/2005/8/layout/process3"/>
    <dgm:cxn modelId="{70C080DB-CB3B-4689-B2C6-3A4C33AC832C}" type="presParOf" srcId="{E311CFB2-40DE-4667-9F1A-FFC0B69187A6}" destId="{E3B78F15-392C-4835-9DCC-425AA05DA8F9}" srcOrd="1" destOrd="0" presId="urn:microsoft.com/office/officeart/2005/8/layout/process3"/>
    <dgm:cxn modelId="{44F71DD1-AF8B-4074-B881-07294FF735AB}" type="presParOf" srcId="{E311CFB2-40DE-4667-9F1A-FFC0B69187A6}" destId="{ADF95846-F36E-4031-A569-94B032F6EF31}" srcOrd="2" destOrd="0" presId="urn:microsoft.com/office/officeart/2005/8/layout/process3"/>
    <dgm:cxn modelId="{2C5E7A28-F9C5-494A-9670-DDFFFDA3A1BD}" type="presParOf" srcId="{22D3FFD0-A819-4908-B7BE-F87F21D64C76}" destId="{A212D11E-FB6A-43C3-83CF-8D70E6AEB141}" srcOrd="3" destOrd="0" presId="urn:microsoft.com/office/officeart/2005/8/layout/process3"/>
    <dgm:cxn modelId="{EC34332B-4406-4DFC-B78E-D18DF865629F}" type="presParOf" srcId="{A212D11E-FB6A-43C3-83CF-8D70E6AEB141}" destId="{F1426352-3CE6-43E0-B05F-6E17E028EB4C}" srcOrd="0" destOrd="0" presId="urn:microsoft.com/office/officeart/2005/8/layout/process3"/>
    <dgm:cxn modelId="{858311A7-08D8-488F-95EC-3E34DD3CA1C5}" type="presParOf" srcId="{22D3FFD0-A819-4908-B7BE-F87F21D64C76}" destId="{952C1AED-DA31-46C8-8702-E21CBC995173}" srcOrd="4" destOrd="0" presId="urn:microsoft.com/office/officeart/2005/8/layout/process3"/>
    <dgm:cxn modelId="{EC484790-7FAD-4420-B77D-27E6F0A81FC6}" type="presParOf" srcId="{952C1AED-DA31-46C8-8702-E21CBC995173}" destId="{6CC4ACF9-148F-442A-AD9A-868BCDC00683}" srcOrd="0" destOrd="0" presId="urn:microsoft.com/office/officeart/2005/8/layout/process3"/>
    <dgm:cxn modelId="{F21CEE4D-A772-4C28-8A19-E8ECA4F0A8A0}" type="presParOf" srcId="{952C1AED-DA31-46C8-8702-E21CBC995173}" destId="{EDBE924C-D93A-4BB3-A7FD-41F2812DDC20}" srcOrd="1" destOrd="0" presId="urn:microsoft.com/office/officeart/2005/8/layout/process3"/>
    <dgm:cxn modelId="{2CC726A2-4F2D-4320-8C70-BA6E775C58AD}" type="presParOf" srcId="{952C1AED-DA31-46C8-8702-E21CBC995173}" destId="{B37361FC-77F0-45D0-BCE4-B1F5B5686B9A}" srcOrd="2" destOrd="0" presId="urn:microsoft.com/office/officeart/2005/8/layout/process3"/>
    <dgm:cxn modelId="{58FE68A5-E6E1-4ED2-8CDA-9E998BBDB9B1}" type="presParOf" srcId="{22D3FFD0-A819-4908-B7BE-F87F21D64C76}" destId="{46D332F4-C8A0-4FC9-8D95-55FB6B2928B8}" srcOrd="5" destOrd="0" presId="urn:microsoft.com/office/officeart/2005/8/layout/process3"/>
    <dgm:cxn modelId="{B1BC0CCE-9856-44EB-B8FA-D1E8E2CAF76F}" type="presParOf" srcId="{46D332F4-C8A0-4FC9-8D95-55FB6B2928B8}" destId="{C3C30531-B399-41B4-8314-A4AB58D712F8}" srcOrd="0" destOrd="0" presId="urn:microsoft.com/office/officeart/2005/8/layout/process3"/>
    <dgm:cxn modelId="{6EBCB9F1-FCF6-4CE3-BE11-74F3B11EF2C9}" type="presParOf" srcId="{22D3FFD0-A819-4908-B7BE-F87F21D64C76}" destId="{90FBC3ED-0CD2-4A1E-BE87-98AE6C92B3DA}" srcOrd="6" destOrd="0" presId="urn:microsoft.com/office/officeart/2005/8/layout/process3"/>
    <dgm:cxn modelId="{6DC60038-513C-4306-B716-1C5883664B60}" type="presParOf" srcId="{90FBC3ED-0CD2-4A1E-BE87-98AE6C92B3DA}" destId="{F99924DC-775F-48CA-9D8C-8A2B08CB7F7D}" srcOrd="0" destOrd="0" presId="urn:microsoft.com/office/officeart/2005/8/layout/process3"/>
    <dgm:cxn modelId="{FDE4A63B-7A94-4DC4-A1D1-5394FC3396E7}" type="presParOf" srcId="{90FBC3ED-0CD2-4A1E-BE87-98AE6C92B3DA}" destId="{13BAEB14-DB1D-445B-9D64-3EFB00B4B466}" srcOrd="1" destOrd="0" presId="urn:microsoft.com/office/officeart/2005/8/layout/process3"/>
    <dgm:cxn modelId="{25EC7BFD-88F3-45CA-ABED-03436732B139}" type="presParOf" srcId="{90FBC3ED-0CD2-4A1E-BE87-98AE6C92B3DA}" destId="{EFAA7C1C-D9A8-4B36-991C-B8788F2FB4D8}" srcOrd="2" destOrd="0" presId="urn:microsoft.com/office/officeart/2005/8/layout/process3"/>
    <dgm:cxn modelId="{892F63F8-091B-439C-B975-63F6E6155317}" type="presParOf" srcId="{22D3FFD0-A819-4908-B7BE-F87F21D64C76}" destId="{034A94ED-6DDE-408A-9B72-1E64946FFDFE}" srcOrd="7" destOrd="0" presId="urn:microsoft.com/office/officeart/2005/8/layout/process3"/>
    <dgm:cxn modelId="{B314EE34-56CF-444D-B04D-FB789990EC31}" type="presParOf" srcId="{034A94ED-6DDE-408A-9B72-1E64946FFDFE}" destId="{F72057B8-C1E0-483F-9F6E-176DF57CDA01}" srcOrd="0" destOrd="0" presId="urn:microsoft.com/office/officeart/2005/8/layout/process3"/>
    <dgm:cxn modelId="{40F65085-A1BA-40A2-9BF1-DD36F9798EAE}" type="presParOf" srcId="{22D3FFD0-A819-4908-B7BE-F87F21D64C76}" destId="{0E35FB77-9263-4A75-AB37-6825A2496AD3}" srcOrd="8" destOrd="0" presId="urn:microsoft.com/office/officeart/2005/8/layout/process3"/>
    <dgm:cxn modelId="{44399A27-F83E-4F8B-8D1E-A2D1F6242F29}" type="presParOf" srcId="{0E35FB77-9263-4A75-AB37-6825A2496AD3}" destId="{07F68730-A7D4-41A9-AA88-E3ACC5929E72}" srcOrd="0" destOrd="0" presId="urn:microsoft.com/office/officeart/2005/8/layout/process3"/>
    <dgm:cxn modelId="{67467686-B9BD-4E67-8D6E-FC8A18170DE0}" type="presParOf" srcId="{0E35FB77-9263-4A75-AB37-6825A2496AD3}" destId="{F35F2D6F-4217-4FBC-BF28-F0C655B32541}" srcOrd="1" destOrd="0" presId="urn:microsoft.com/office/officeart/2005/8/layout/process3"/>
    <dgm:cxn modelId="{4EF597B2-BDFB-4CB5-A854-5746029B959E}" type="presParOf" srcId="{0E35FB77-9263-4A75-AB37-6825A2496AD3}" destId="{38D6828B-4EE9-4080-8946-8C92C9C37BA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430DBE-FEF8-40AB-AA49-89B4C5661CFB}">
      <dsp:nvSpPr>
        <dsp:cNvPr id="0" name=""/>
        <dsp:cNvSpPr/>
      </dsp:nvSpPr>
      <dsp:spPr>
        <a:xfrm>
          <a:off x="6222" y="1533412"/>
          <a:ext cx="1403886" cy="794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>
              <a:solidFill>
                <a:schemeClr val="tx1"/>
              </a:solidFill>
            </a:rPr>
            <a:t>Identificação da demanda</a:t>
          </a:r>
        </a:p>
      </dsp:txBody>
      <dsp:txXfrm>
        <a:off x="6222" y="1533412"/>
        <a:ext cx="1403886" cy="529497"/>
      </dsp:txXfrm>
    </dsp:sp>
    <dsp:sp modelId="{4AF45571-3411-41D4-BA2C-AD7E580E2F23}">
      <dsp:nvSpPr>
        <dsp:cNvPr id="0" name=""/>
        <dsp:cNvSpPr/>
      </dsp:nvSpPr>
      <dsp:spPr>
        <a:xfrm>
          <a:off x="293765" y="2062909"/>
          <a:ext cx="1403886" cy="1354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b="1" kern="1200" dirty="0">
              <a:solidFill>
                <a:schemeClr val="tx1"/>
              </a:solidFill>
            </a:rPr>
            <a:t>Análise da relevância das competências do ciclo  2013-2017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b="1" kern="1200" dirty="0">
              <a:solidFill>
                <a:schemeClr val="tx1"/>
              </a:solidFill>
            </a:rPr>
            <a:t>Novo ciclo de gestão</a:t>
          </a:r>
        </a:p>
      </dsp:txBody>
      <dsp:txXfrm>
        <a:off x="293765" y="2062909"/>
        <a:ext cx="1403886" cy="1354500"/>
      </dsp:txXfrm>
    </dsp:sp>
    <dsp:sp modelId="{98C50F48-F755-4AEE-8153-B9E68A49A6C8}">
      <dsp:nvSpPr>
        <dsp:cNvPr id="0" name=""/>
        <dsp:cNvSpPr/>
      </dsp:nvSpPr>
      <dsp:spPr>
        <a:xfrm>
          <a:off x="1622932" y="1623397"/>
          <a:ext cx="451187" cy="3495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800" kern="1200"/>
        </a:p>
      </dsp:txBody>
      <dsp:txXfrm>
        <a:off x="1622932" y="1623397"/>
        <a:ext cx="451187" cy="349527"/>
      </dsp:txXfrm>
    </dsp:sp>
    <dsp:sp modelId="{E3B78F15-392C-4835-9DCC-425AA05DA8F9}">
      <dsp:nvSpPr>
        <dsp:cNvPr id="0" name=""/>
        <dsp:cNvSpPr/>
      </dsp:nvSpPr>
      <dsp:spPr>
        <a:xfrm>
          <a:off x="2261404" y="1533412"/>
          <a:ext cx="1403886" cy="794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Análise de Conteúdo</a:t>
          </a:r>
          <a:endParaRPr lang="pt-BR" sz="1000" b="1" kern="1200" dirty="0">
            <a:solidFill>
              <a:schemeClr val="tx1"/>
            </a:solidFill>
          </a:endParaRPr>
        </a:p>
      </dsp:txBody>
      <dsp:txXfrm>
        <a:off x="2261404" y="1533412"/>
        <a:ext cx="1403886" cy="529497"/>
      </dsp:txXfrm>
    </dsp:sp>
    <dsp:sp modelId="{ADF95846-F36E-4031-A569-94B032F6EF31}">
      <dsp:nvSpPr>
        <dsp:cNvPr id="0" name=""/>
        <dsp:cNvSpPr/>
      </dsp:nvSpPr>
      <dsp:spPr>
        <a:xfrm>
          <a:off x="2548947" y="2062909"/>
          <a:ext cx="1403886" cy="1354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dirty="0">
              <a:cs typeface="Aparajita" panose="020B0604020202020204" pitchFamily="34" charset="0"/>
            </a:rPr>
            <a:t>Análise de documentos institucionais para o ciclo 2018-2022 </a:t>
          </a:r>
          <a:r>
            <a:rPr lang="pt-BR" sz="1000" kern="1200" dirty="0"/>
            <a:t>(Relatório Congresso Interno, Relatório de gestão, Prestação de Contas)</a:t>
          </a:r>
        </a:p>
      </dsp:txBody>
      <dsp:txXfrm>
        <a:off x="2548947" y="2062909"/>
        <a:ext cx="1403886" cy="1354500"/>
      </dsp:txXfrm>
    </dsp:sp>
    <dsp:sp modelId="{A212D11E-FB6A-43C3-83CF-8D70E6AEB141}">
      <dsp:nvSpPr>
        <dsp:cNvPr id="0" name=""/>
        <dsp:cNvSpPr/>
      </dsp:nvSpPr>
      <dsp:spPr>
        <a:xfrm>
          <a:off x="3878115" y="1623397"/>
          <a:ext cx="451187" cy="3495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800" kern="1200"/>
        </a:p>
      </dsp:txBody>
      <dsp:txXfrm>
        <a:off x="3878115" y="1623397"/>
        <a:ext cx="451187" cy="349527"/>
      </dsp:txXfrm>
    </dsp:sp>
    <dsp:sp modelId="{EDBE924C-D93A-4BB3-A7FD-41F2812DDC20}">
      <dsp:nvSpPr>
        <dsp:cNvPr id="0" name=""/>
        <dsp:cNvSpPr/>
      </dsp:nvSpPr>
      <dsp:spPr>
        <a:xfrm>
          <a:off x="4516587" y="1533412"/>
          <a:ext cx="1403886" cy="794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>
              <a:solidFill>
                <a:schemeClr val="tx1"/>
              </a:solidFill>
            </a:rPr>
            <a:t>Atualização  das Competências da Gestão e Gerenciais</a:t>
          </a:r>
        </a:p>
      </dsp:txBody>
      <dsp:txXfrm>
        <a:off x="4516587" y="1533412"/>
        <a:ext cx="1403886" cy="529497"/>
      </dsp:txXfrm>
    </dsp:sp>
    <dsp:sp modelId="{B37361FC-77F0-45D0-BCE4-B1F5B5686B9A}">
      <dsp:nvSpPr>
        <dsp:cNvPr id="0" name=""/>
        <dsp:cNvSpPr/>
      </dsp:nvSpPr>
      <dsp:spPr>
        <a:xfrm>
          <a:off x="4804130" y="2062909"/>
          <a:ext cx="1403886" cy="1354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dirty="0"/>
            <a:t>Workshop interno com equipe da Escola Corporativa</a:t>
          </a:r>
        </a:p>
      </dsp:txBody>
      <dsp:txXfrm>
        <a:off x="4804130" y="2062909"/>
        <a:ext cx="1403886" cy="1354500"/>
      </dsp:txXfrm>
    </dsp:sp>
    <dsp:sp modelId="{46D332F4-C8A0-4FC9-8D95-55FB6B2928B8}">
      <dsp:nvSpPr>
        <dsp:cNvPr id="0" name=""/>
        <dsp:cNvSpPr/>
      </dsp:nvSpPr>
      <dsp:spPr>
        <a:xfrm>
          <a:off x="6133297" y="1623397"/>
          <a:ext cx="451187" cy="3495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800" kern="1200"/>
        </a:p>
      </dsp:txBody>
      <dsp:txXfrm>
        <a:off x="6133297" y="1623397"/>
        <a:ext cx="451187" cy="349527"/>
      </dsp:txXfrm>
    </dsp:sp>
    <dsp:sp modelId="{13BAEB14-DB1D-445B-9D64-3EFB00B4B466}">
      <dsp:nvSpPr>
        <dsp:cNvPr id="0" name=""/>
        <dsp:cNvSpPr/>
      </dsp:nvSpPr>
      <dsp:spPr>
        <a:xfrm>
          <a:off x="6771769" y="1533412"/>
          <a:ext cx="1403886" cy="794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>
              <a:solidFill>
                <a:schemeClr val="tx1"/>
              </a:solidFill>
            </a:rPr>
            <a:t>Desdobramento das Competências Gerenciais (revisão)</a:t>
          </a:r>
        </a:p>
      </dsp:txBody>
      <dsp:txXfrm>
        <a:off x="6771769" y="1533412"/>
        <a:ext cx="1403886" cy="529497"/>
      </dsp:txXfrm>
    </dsp:sp>
    <dsp:sp modelId="{EFAA7C1C-D9A8-4B36-991C-B8788F2FB4D8}">
      <dsp:nvSpPr>
        <dsp:cNvPr id="0" name=""/>
        <dsp:cNvSpPr/>
      </dsp:nvSpPr>
      <dsp:spPr>
        <a:xfrm>
          <a:off x="7059312" y="2062909"/>
          <a:ext cx="1403886" cy="1354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dirty="0"/>
            <a:t>Desdobramento em Conhecimentos e Comportamentos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/>
            <a:t>Reuniões </a:t>
          </a:r>
          <a:r>
            <a:rPr lang="pt-BR" sz="1000" kern="1200" dirty="0"/>
            <a:t>Internas com a Equipe </a:t>
          </a:r>
        </a:p>
      </dsp:txBody>
      <dsp:txXfrm>
        <a:off x="7059312" y="2062909"/>
        <a:ext cx="1403886" cy="1354500"/>
      </dsp:txXfrm>
    </dsp:sp>
    <dsp:sp modelId="{034A94ED-6DDE-408A-9B72-1E64946FFDFE}">
      <dsp:nvSpPr>
        <dsp:cNvPr id="0" name=""/>
        <dsp:cNvSpPr/>
      </dsp:nvSpPr>
      <dsp:spPr>
        <a:xfrm>
          <a:off x="8388480" y="1623397"/>
          <a:ext cx="451187" cy="3495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800" kern="1200"/>
        </a:p>
      </dsp:txBody>
      <dsp:txXfrm>
        <a:off x="8388480" y="1623397"/>
        <a:ext cx="451187" cy="349527"/>
      </dsp:txXfrm>
    </dsp:sp>
    <dsp:sp modelId="{F35F2D6F-4217-4FBC-BF28-F0C655B32541}">
      <dsp:nvSpPr>
        <dsp:cNvPr id="0" name=""/>
        <dsp:cNvSpPr/>
      </dsp:nvSpPr>
      <dsp:spPr>
        <a:xfrm>
          <a:off x="9026952" y="1533412"/>
          <a:ext cx="1403886" cy="794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>
              <a:solidFill>
                <a:schemeClr val="tx1"/>
              </a:solidFill>
            </a:rPr>
            <a:t>Validação das Competências de Gestão e Gerenciais</a:t>
          </a:r>
        </a:p>
      </dsp:txBody>
      <dsp:txXfrm>
        <a:off x="9026952" y="1533412"/>
        <a:ext cx="1403886" cy="529497"/>
      </dsp:txXfrm>
    </dsp:sp>
    <dsp:sp modelId="{38D6828B-4EE9-4080-8946-8C92C9C37BAA}">
      <dsp:nvSpPr>
        <dsp:cNvPr id="0" name=""/>
        <dsp:cNvSpPr/>
      </dsp:nvSpPr>
      <dsp:spPr>
        <a:xfrm>
          <a:off x="9314495" y="2062909"/>
          <a:ext cx="1403886" cy="1354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dirty="0"/>
            <a:t>Reunião com Diretor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dirty="0"/>
            <a:t> Validação Câmara Técnica Gestão</a:t>
          </a:r>
        </a:p>
      </dsp:txBody>
      <dsp:txXfrm>
        <a:off x="9314495" y="2062909"/>
        <a:ext cx="1403886" cy="135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16B24-B4AF-43A3-897C-ADC280951848}" type="datetimeFigureOut">
              <a:rPr lang="pt-BR" smtClean="0"/>
              <a:pPr/>
              <a:t>04/09/2018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48E9B-E87A-4E9D-A078-F1FE0C09FC5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88907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8E9B-E87A-4E9D-A078-F1FE0C09FC59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3253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gradFill flip="none" rotWithShape="1">
          <a:gsLst>
            <a:gs pos="35000">
              <a:schemeClr val="bg1"/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143" y="2130426"/>
            <a:ext cx="10955308" cy="1470025"/>
          </a:xfrm>
        </p:spPr>
        <p:txBody>
          <a:bodyPr/>
          <a:lstStyle>
            <a:lvl1pPr algn="l">
              <a:defRPr b="0" i="0">
                <a:latin typeface="Helvetica Neue Medium"/>
                <a:cs typeface="Helvetica Neue Medium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8144" y="3886200"/>
            <a:ext cx="10955307" cy="1752600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pic>
        <p:nvPicPr>
          <p:cNvPr id="11" name="Picture 10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432" y="197618"/>
            <a:ext cx="3612557" cy="1142990"/>
          </a:xfrm>
          <a:prstGeom prst="rect">
            <a:avLst/>
          </a:prstGeom>
        </p:spPr>
      </p:pic>
      <p:pic>
        <p:nvPicPr>
          <p:cNvPr id="13" name="Picture 12" descr="fiocruz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0298" y="6218249"/>
            <a:ext cx="1659996" cy="444074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678145" y="1355376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678143" y="6100698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-1988519" y="2691490"/>
            <a:ext cx="5670985" cy="4850894"/>
            <a:chOff x="-1491390" y="1850068"/>
            <a:chExt cx="4990994" cy="5692316"/>
          </a:xfrm>
        </p:grpSpPr>
        <p:pic>
          <p:nvPicPr>
            <p:cNvPr id="19" name="Picture 18" descr="logo-element2.ai"/>
            <p:cNvPicPr>
              <a:picLocks noChangeAspect="1"/>
            </p:cNvPicPr>
            <p:nvPr userDrawn="1"/>
          </p:nvPicPr>
          <p:blipFill>
            <a:blip r:embed="rId4" cstate="print">
              <a:alphaModFix amt="3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-118127" y="3332661"/>
              <a:ext cx="3617731" cy="4209723"/>
            </a:xfrm>
            <a:prstGeom prst="rect">
              <a:avLst/>
            </a:prstGeom>
          </p:spPr>
        </p:pic>
        <p:pic>
          <p:nvPicPr>
            <p:cNvPr id="20" name="Picture 19" descr="logo-element2.ai"/>
            <p:cNvPicPr>
              <a:picLocks noChangeAspect="1"/>
            </p:cNvPicPr>
            <p:nvPr userDrawn="1"/>
          </p:nvPicPr>
          <p:blipFill>
            <a:blip r:embed="rId4" cstate="print">
              <a:alphaModFix amt="2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1491390" y="1850068"/>
              <a:ext cx="3499601" cy="4072263"/>
            </a:xfrm>
            <a:prstGeom prst="rect">
              <a:avLst/>
            </a:prstGeom>
          </p:spPr>
        </p:pic>
      </p:grp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0280294" y="5924549"/>
            <a:ext cx="1560294" cy="112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578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pic>
        <p:nvPicPr>
          <p:cNvPr id="9" name="Picture 8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215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pic>
        <p:nvPicPr>
          <p:cNvPr id="9" name="Picture 8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4698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5846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barrado2.png"/>
          <p:cNvPicPr>
            <a:picLocks noChangeAspect="1"/>
          </p:cNvPicPr>
          <p:nvPr userDrawn="1"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12545" y="6315615"/>
            <a:ext cx="1269855" cy="43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734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 sem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13" y="1600201"/>
            <a:ext cx="10972800" cy="4525963"/>
          </a:xfrm>
        </p:spPr>
        <p:txBody>
          <a:bodyPr/>
          <a:lstStyle>
            <a:lvl4pPr>
              <a:defRPr sz="2000"/>
            </a:lvl4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pic>
        <p:nvPicPr>
          <p:cNvPr id="5" name="Picture 4" descr="barrado2.png"/>
          <p:cNvPicPr>
            <a:picLocks noChangeAspect="1"/>
          </p:cNvPicPr>
          <p:nvPr userDrawn="1"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209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pic>
        <p:nvPicPr>
          <p:cNvPr id="8" name="Picture 7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987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392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pic>
        <p:nvPicPr>
          <p:cNvPr id="9" name="Picture 8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373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pic>
        <p:nvPicPr>
          <p:cNvPr id="11" name="Picture 10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142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pic>
        <p:nvPicPr>
          <p:cNvPr id="7" name="Picture 6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343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-final2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480" y="6214876"/>
            <a:ext cx="2122985" cy="588297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70897" y="6371119"/>
            <a:ext cx="1460956" cy="365125"/>
          </a:xfrm>
        </p:spPr>
        <p:txBody>
          <a:bodyPr/>
          <a:lstStyle>
            <a:lvl1pPr algn="ctr">
              <a:defRPr/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38769" y="6200107"/>
            <a:ext cx="10955308" cy="0"/>
          </a:xfrm>
          <a:prstGeom prst="line">
            <a:avLst/>
          </a:prstGeom>
          <a:ln w="317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barrado2.png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2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rrado2.png"/>
          <p:cNvPicPr>
            <a:picLocks noChangeAspect="1"/>
          </p:cNvPicPr>
          <p:nvPr userDrawn="1"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05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9311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</a:defRPr>
            </a:lvl1pPr>
          </a:lstStyle>
          <a:p>
            <a:fld id="{CD122602-562D-4F36-85EF-1B1AF9DD1EF2}" type="datetime1">
              <a:rPr lang="en-US" smtClean="0"/>
              <a:pPr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</a:defRPr>
            </a:lvl1pPr>
          </a:lstStyle>
          <a:p>
            <a:fld id="{3364967D-5FAC-E44D-BC48-A5D3D4BF44B7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805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 Neue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 Neue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 Neue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 Neue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 Neue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 Neue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2192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393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1044010" y="85715"/>
            <a:ext cx="10972800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pPr algn="l"/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Nossos Parceiros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4923" y="2615370"/>
            <a:ext cx="1842153" cy="150026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80" t="38283" r="20437" b="38271"/>
          <a:stretch/>
        </p:blipFill>
        <p:spPr>
          <a:xfrm>
            <a:off x="1293237" y="1965307"/>
            <a:ext cx="3208354" cy="75368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30" t="34931" r="1586" b="32850"/>
          <a:stretch/>
        </p:blipFill>
        <p:spPr>
          <a:xfrm>
            <a:off x="7315283" y="2123881"/>
            <a:ext cx="3389031" cy="75368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03" r="14315"/>
          <a:stretch/>
        </p:blipFill>
        <p:spPr>
          <a:xfrm>
            <a:off x="7470767" y="4192544"/>
            <a:ext cx="2335440" cy="1553197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33" t="12827" r="5717" b="15302"/>
          <a:stretch/>
        </p:blipFill>
        <p:spPr>
          <a:xfrm>
            <a:off x="3029946" y="4774016"/>
            <a:ext cx="3093929" cy="1014608"/>
          </a:xfrm>
          <a:prstGeom prst="rect">
            <a:avLst/>
          </a:prstGeom>
        </p:spPr>
      </p:pic>
      <p:pic>
        <p:nvPicPr>
          <p:cNvPr id="1026" name="Picture 2" descr="Enap - Escola Nacional de AdministraÃ§Ã£o PÃºblica">
            <a:extLst>
              <a:ext uri="{FF2B5EF4-FFF2-40B4-BE49-F238E27FC236}">
                <a16:creationId xmlns:a16="http://schemas.microsoft.com/office/drawing/2014/main" xmlns="" id="{7472B723-CDB1-479F-9FB5-4FF0C6908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063" y="3365505"/>
            <a:ext cx="18288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441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xmlns="" id="{1E2957B0-F7EE-499A-81C7-8B793974A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44" t="10964" r="5185" b="17831"/>
          <a:stretch/>
        </p:blipFill>
        <p:spPr>
          <a:xfrm>
            <a:off x="1193180" y="912845"/>
            <a:ext cx="10225670" cy="4797432"/>
          </a:xfrm>
        </p:spPr>
      </p:pic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897451D8-F031-49CF-A82D-37EC8F7C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675514" y="140307"/>
            <a:ext cx="10972800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Equipe Escola Corporativa</a:t>
            </a:r>
            <a:endParaRPr lang="pt-BR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1004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4E1A05D9-3353-491A-BA7C-479DBEBA9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940002" y="411387"/>
            <a:ext cx="10972800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Agradecimentos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686907" y="1481955"/>
            <a:ext cx="80088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/>
              <a:t> Equipe da Escola Corporativa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Nossos  parceiros internos e externos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Andréa da Luz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Priscila Lucas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Equipe Campus Virtual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Equipe ARCA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Equipe da Comunicação da </a:t>
            </a:r>
            <a:r>
              <a:rPr lang="pt-BR" sz="2000" dirty="0" err="1" smtClean="0"/>
              <a:t>Cogepe</a:t>
            </a:r>
            <a:endParaRPr lang="pt-BR" sz="2000" dirty="0" smtClean="0"/>
          </a:p>
          <a:p>
            <a:pPr>
              <a:buFont typeface="Arial" pitchFamily="34" charset="0"/>
              <a:buChar char="•"/>
            </a:pPr>
            <a:endParaRPr lang="pt-BR" sz="2000" dirty="0" smtClean="0"/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 Líderes educadores, que contribuem nos processos de formação</a:t>
            </a:r>
          </a:p>
        </p:txBody>
      </p:sp>
    </p:spTree>
    <p:extLst>
      <p:ext uri="{BB962C8B-B14F-4D97-AF65-F5344CB8AC3E}">
        <p14:creationId xmlns:p14="http://schemas.microsoft.com/office/powerpoint/2010/main" xmlns="" val="89386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910" y="550633"/>
            <a:ext cx="10972800" cy="715617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Programa de Desenvolvimento Gerencial</a:t>
            </a:r>
          </a:p>
        </p:txBody>
      </p:sp>
      <p:pic>
        <p:nvPicPr>
          <p:cNvPr id="2050" name="Picture 2" descr="Resultado de imagem para objeti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91986" y="2323506"/>
            <a:ext cx="1257556" cy="180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322257" y="2323506"/>
            <a:ext cx="88811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Criar um ambiente de valorização da gestão e dos gestores por meio de estratégias de aprendizagem contextualizadas para o desenvolvimento de lideranças com ênfase no desenvolvimento das competências gerenciais gerais requeridas.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7033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64967D-5FAC-E44D-BC48-A5D3D4BF44B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Neue"/>
              <a:ea typeface="+mn-ea"/>
              <a:cs typeface="+mn-cs"/>
            </a:endParaRPr>
          </a:p>
        </p:txBody>
      </p:sp>
      <p:sp>
        <p:nvSpPr>
          <p:cNvPr id="11" name="Retângulo: Cantos Arredondados 7">
            <a:extLst>
              <a:ext uri="{FF2B5EF4-FFF2-40B4-BE49-F238E27FC236}">
                <a16:creationId xmlns:a16="http://schemas.microsoft.com/office/drawing/2014/main" xmlns="" id="{DC3B44C3-327C-4856-958B-65A51CA9AF0B}"/>
              </a:ext>
            </a:extLst>
          </p:cNvPr>
          <p:cNvSpPr/>
          <p:nvPr/>
        </p:nvSpPr>
        <p:spPr>
          <a:xfrm>
            <a:off x="4666394" y="1777718"/>
            <a:ext cx="3334606" cy="1284992"/>
          </a:xfrm>
          <a:prstGeom prst="roundRect">
            <a:avLst/>
          </a:prstGeom>
          <a:gradFill>
            <a:gsLst>
              <a:gs pos="64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Objetivos Estratégicos e Diretrizes Institucionais</a:t>
            </a:r>
          </a:p>
        </p:txBody>
      </p:sp>
      <p:sp>
        <p:nvSpPr>
          <p:cNvPr id="12" name="Retângulo: Cantos Arredondados 9">
            <a:extLst>
              <a:ext uri="{FF2B5EF4-FFF2-40B4-BE49-F238E27FC236}">
                <a16:creationId xmlns:a16="http://schemas.microsoft.com/office/drawing/2014/main" xmlns="" id="{DFBCB0E3-0E79-4E3A-8DC8-546BFA5171E5}"/>
              </a:ext>
            </a:extLst>
          </p:cNvPr>
          <p:cNvSpPr/>
          <p:nvPr/>
        </p:nvSpPr>
        <p:spPr>
          <a:xfrm>
            <a:off x="8651845" y="1777718"/>
            <a:ext cx="3334607" cy="1284868"/>
          </a:xfrm>
          <a:prstGeom prst="roundRect">
            <a:avLst/>
          </a:prstGeom>
          <a:gradFill>
            <a:gsLst>
              <a:gs pos="64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Competências Gerenciais</a:t>
            </a:r>
          </a:p>
        </p:txBody>
      </p:sp>
      <p:sp>
        <p:nvSpPr>
          <p:cNvPr id="13" name="Retângulo: Cantos Arredondados 10">
            <a:extLst>
              <a:ext uri="{FF2B5EF4-FFF2-40B4-BE49-F238E27FC236}">
                <a16:creationId xmlns:a16="http://schemas.microsoft.com/office/drawing/2014/main" xmlns="" id="{5A65EA91-CA29-485F-B684-97C910DC308F}"/>
              </a:ext>
            </a:extLst>
          </p:cNvPr>
          <p:cNvSpPr/>
          <p:nvPr/>
        </p:nvSpPr>
        <p:spPr>
          <a:xfrm>
            <a:off x="6333697" y="4225906"/>
            <a:ext cx="3334606" cy="1284868"/>
          </a:xfrm>
          <a:prstGeom prst="roundRect">
            <a:avLst/>
          </a:prstGeom>
          <a:gradFill>
            <a:gsLst>
              <a:gs pos="64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Desenvolvimento Gerencial</a:t>
            </a:r>
          </a:p>
        </p:txBody>
      </p:sp>
      <p:sp>
        <p:nvSpPr>
          <p:cNvPr id="14" name="Seta: para a Direita 12">
            <a:extLst>
              <a:ext uri="{FF2B5EF4-FFF2-40B4-BE49-F238E27FC236}">
                <a16:creationId xmlns:a16="http://schemas.microsoft.com/office/drawing/2014/main" xmlns="" id="{5CB1B1B7-0053-4894-9DD5-F9FABDCC40BE}"/>
              </a:ext>
            </a:extLst>
          </p:cNvPr>
          <p:cNvSpPr/>
          <p:nvPr/>
        </p:nvSpPr>
        <p:spPr>
          <a:xfrm>
            <a:off x="4201897" y="2148347"/>
            <a:ext cx="387433" cy="543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Seta: para a Direita 14">
            <a:extLst>
              <a:ext uri="{FF2B5EF4-FFF2-40B4-BE49-F238E27FC236}">
                <a16:creationId xmlns:a16="http://schemas.microsoft.com/office/drawing/2014/main" xmlns="" id="{6F94261E-9D4E-49DE-9A33-1D4D802EB1AA}"/>
              </a:ext>
            </a:extLst>
          </p:cNvPr>
          <p:cNvSpPr/>
          <p:nvPr/>
        </p:nvSpPr>
        <p:spPr>
          <a:xfrm rot="6850761">
            <a:off x="8438378" y="3413395"/>
            <a:ext cx="607571" cy="543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803" y="1230750"/>
            <a:ext cx="3916800" cy="385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Seta: para a Direita 12">
            <a:extLst>
              <a:ext uri="{FF2B5EF4-FFF2-40B4-BE49-F238E27FC236}">
                <a16:creationId xmlns:a16="http://schemas.microsoft.com/office/drawing/2014/main" xmlns="" id="{5CB1B1B7-0053-4894-9DD5-F9FABDCC40BE}"/>
              </a:ext>
            </a:extLst>
          </p:cNvPr>
          <p:cNvSpPr/>
          <p:nvPr/>
        </p:nvSpPr>
        <p:spPr>
          <a:xfrm>
            <a:off x="8162425" y="2148285"/>
            <a:ext cx="387433" cy="543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1358800" y="190645"/>
            <a:ext cx="9943781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pPr algn="l"/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Programa de Desenvolvimento Gerencial</a:t>
            </a:r>
          </a:p>
        </p:txBody>
      </p:sp>
    </p:spTree>
    <p:extLst>
      <p:ext uri="{BB962C8B-B14F-4D97-AF65-F5344CB8AC3E}">
        <p14:creationId xmlns:p14="http://schemas.microsoft.com/office/powerpoint/2010/main" xmlns="" val="21666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850497F5-74D8-49F1-86D7-3E9DBB2DC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3" name="Diagrama 13">
            <a:extLst>
              <a:ext uri="{FF2B5EF4-FFF2-40B4-BE49-F238E27FC236}">
                <a16:creationId xmlns:a16="http://schemas.microsoft.com/office/drawing/2014/main" xmlns="" id="{3B447912-07E4-4629-98D3-0CDCCCEE74CE}"/>
              </a:ext>
            </a:extLst>
          </p:cNvPr>
          <p:cNvGraphicFramePr/>
          <p:nvPr>
            <p:extLst/>
          </p:nvPr>
        </p:nvGraphicFramePr>
        <p:xfrm>
          <a:off x="1031967" y="1071155"/>
          <a:ext cx="10724604" cy="495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F144AC0B-BD5F-47DD-9886-829B2F9270FB}"/>
              </a:ext>
            </a:extLst>
          </p:cNvPr>
          <p:cNvSpPr txBox="1">
            <a:spLocks/>
          </p:cNvSpPr>
          <p:nvPr/>
        </p:nvSpPr>
        <p:spPr>
          <a:xfrm>
            <a:off x="956880" y="241615"/>
            <a:ext cx="10972800" cy="8088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Competências</a:t>
            </a:r>
            <a:endParaRPr lang="pt-BR" sz="3600" dirty="0"/>
          </a:p>
          <a:p>
            <a:r>
              <a:rPr lang="pt-BR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Atualização Ciclo 2018 - 2022</a:t>
            </a:r>
            <a:endParaRPr lang="pt-BR" sz="1600" b="1" dirty="0">
              <a:solidFill>
                <a:schemeClr val="accent1"/>
              </a:solidFill>
            </a:endParaRPr>
          </a:p>
        </p:txBody>
      </p:sp>
      <p:sp>
        <p:nvSpPr>
          <p:cNvPr id="3" name="Elipse 2">
            <a:hlinkClick r:id="" action="ppaction://noaction"/>
          </p:cNvPr>
          <p:cNvSpPr/>
          <p:nvPr/>
        </p:nvSpPr>
        <p:spPr>
          <a:xfrm>
            <a:off x="3284406" y="1469549"/>
            <a:ext cx="1358537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Mineração de Dados</a:t>
            </a:r>
          </a:p>
        </p:txBody>
      </p:sp>
      <p:sp>
        <p:nvSpPr>
          <p:cNvPr id="10" name="Elipse 9"/>
          <p:cNvSpPr/>
          <p:nvPr/>
        </p:nvSpPr>
        <p:spPr>
          <a:xfrm>
            <a:off x="5274247" y="1475204"/>
            <a:ext cx="2137329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Resultado Mineração de Dados</a:t>
            </a:r>
          </a:p>
        </p:txBody>
      </p:sp>
      <p:sp>
        <p:nvSpPr>
          <p:cNvPr id="11" name="Elipse 10"/>
          <p:cNvSpPr/>
          <p:nvPr/>
        </p:nvSpPr>
        <p:spPr>
          <a:xfrm>
            <a:off x="5726848" y="4878026"/>
            <a:ext cx="2030785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Pesquisa de Conceitos em </a:t>
            </a:r>
            <a:r>
              <a:rPr lang="pt-BR" sz="1200" dirty="0" err="1">
                <a:solidFill>
                  <a:schemeClr val="tx1"/>
                </a:solidFill>
              </a:rPr>
              <a:t>papers</a:t>
            </a:r>
            <a:r>
              <a:rPr lang="pt-BR" sz="1200" dirty="0">
                <a:solidFill>
                  <a:schemeClr val="tx1"/>
                </a:solidFill>
              </a:rPr>
              <a:t> / </a:t>
            </a:r>
            <a:r>
              <a:rPr lang="pt-BR" sz="1200" dirty="0" err="1">
                <a:solidFill>
                  <a:schemeClr val="tx1"/>
                </a:solidFill>
              </a:rPr>
              <a:t>Journals</a:t>
            </a:r>
            <a:endParaRPr lang="pt-BR" sz="1200" dirty="0">
              <a:solidFill>
                <a:schemeClr val="tx1"/>
              </a:solidFill>
            </a:endParaRPr>
          </a:p>
        </p:txBody>
      </p:sp>
      <p:cxnSp>
        <p:nvCxnSpPr>
          <p:cNvPr id="17" name="Conector de Seta Reta 16"/>
          <p:cNvCxnSpPr>
            <a:stCxn id="10" idx="4"/>
          </p:cNvCxnSpPr>
          <p:nvPr/>
        </p:nvCxnSpPr>
        <p:spPr>
          <a:xfrm>
            <a:off x="6342912" y="2089159"/>
            <a:ext cx="4879" cy="4477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>
            <a:stCxn id="11" idx="0"/>
          </p:cNvCxnSpPr>
          <p:nvPr/>
        </p:nvCxnSpPr>
        <p:spPr>
          <a:xfrm flipV="1">
            <a:off x="6742241" y="4487746"/>
            <a:ext cx="0" cy="390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7857212" y="4878026"/>
            <a:ext cx="1603243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Pesquisa do PDG</a:t>
            </a:r>
          </a:p>
        </p:txBody>
      </p:sp>
      <p:sp>
        <p:nvSpPr>
          <p:cNvPr id="22" name="Elipse 21"/>
          <p:cNvSpPr/>
          <p:nvPr/>
        </p:nvSpPr>
        <p:spPr>
          <a:xfrm>
            <a:off x="4048411" y="4878026"/>
            <a:ext cx="1603243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Observações em entrevistas</a:t>
            </a:r>
          </a:p>
        </p:txBody>
      </p:sp>
      <p:sp>
        <p:nvSpPr>
          <p:cNvPr id="25" name="Elipse 24"/>
          <p:cNvSpPr/>
          <p:nvPr/>
        </p:nvSpPr>
        <p:spPr>
          <a:xfrm>
            <a:off x="2326091" y="4878026"/>
            <a:ext cx="1603243" cy="61395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>
                <a:solidFill>
                  <a:schemeClr val="tx1"/>
                </a:solidFill>
              </a:rPr>
              <a:t>Observações nas falas institucionais</a:t>
            </a:r>
          </a:p>
        </p:txBody>
      </p:sp>
      <p:cxnSp>
        <p:nvCxnSpPr>
          <p:cNvPr id="31" name="Conector de Seta Reta 30"/>
          <p:cNvCxnSpPr>
            <a:stCxn id="18" idx="0"/>
          </p:cNvCxnSpPr>
          <p:nvPr/>
        </p:nvCxnSpPr>
        <p:spPr>
          <a:xfrm flipH="1" flipV="1">
            <a:off x="8634450" y="4487746"/>
            <a:ext cx="24384" cy="390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>
            <a:stCxn id="3" idx="4"/>
          </p:cNvCxnSpPr>
          <p:nvPr/>
        </p:nvCxnSpPr>
        <p:spPr>
          <a:xfrm>
            <a:off x="3963675" y="2083504"/>
            <a:ext cx="0" cy="524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>
            <a:stCxn id="25" idx="0"/>
          </p:cNvCxnSpPr>
          <p:nvPr/>
        </p:nvCxnSpPr>
        <p:spPr>
          <a:xfrm flipV="1">
            <a:off x="3127713" y="4488192"/>
            <a:ext cx="622468" cy="3898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>
            <a:stCxn id="22" idx="0"/>
          </p:cNvCxnSpPr>
          <p:nvPr/>
        </p:nvCxnSpPr>
        <p:spPr>
          <a:xfrm flipH="1" flipV="1">
            <a:off x="4492487" y="4488192"/>
            <a:ext cx="357546" cy="3898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stCxn id="18" idx="1"/>
          </p:cNvCxnSpPr>
          <p:nvPr/>
        </p:nvCxnSpPr>
        <p:spPr>
          <a:xfrm flipH="1" flipV="1">
            <a:off x="7063409" y="4487746"/>
            <a:ext cx="1028593" cy="48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68698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vre 7"/>
          <p:cNvSpPr/>
          <p:nvPr/>
        </p:nvSpPr>
        <p:spPr>
          <a:xfrm>
            <a:off x="173284" y="1096839"/>
            <a:ext cx="3994171" cy="2441272"/>
          </a:xfrm>
          <a:custGeom>
            <a:avLst/>
            <a:gdLst>
              <a:gd name="connsiteX0" fmla="*/ 0 w 2706687"/>
              <a:gd name="connsiteY0" fmla="*/ 0 h 1624012"/>
              <a:gd name="connsiteX1" fmla="*/ 2706687 w 2706687"/>
              <a:gd name="connsiteY1" fmla="*/ 0 h 1624012"/>
              <a:gd name="connsiteX2" fmla="*/ 2706687 w 2706687"/>
              <a:gd name="connsiteY2" fmla="*/ 1624012 h 1624012"/>
              <a:gd name="connsiteX3" fmla="*/ 0 w 2706687"/>
              <a:gd name="connsiteY3" fmla="*/ 1624012 h 1624012"/>
              <a:gd name="connsiteX4" fmla="*/ 0 w 2706687"/>
              <a:gd name="connsiteY4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87" h="1624012">
                <a:moveTo>
                  <a:pt x="0" y="0"/>
                </a:moveTo>
                <a:lnTo>
                  <a:pt x="2706687" y="0"/>
                </a:lnTo>
                <a:lnTo>
                  <a:pt x="2706687" y="1624012"/>
                </a:lnTo>
                <a:lnTo>
                  <a:pt x="0" y="1624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kern="1200" dirty="0">
                <a:solidFill>
                  <a:schemeClr val="tx1"/>
                </a:solidFill>
              </a:rPr>
              <a:t>Desenvolver competências e inspirar a equipe para o alcance dos objetivos, incentivando e reconhecendo as conquistas individuais e coletivas, compartilhando a visão de futuro para a área, promovendo a justiça social e a defesa da diversidade geracional, racial, étnica, religiosa, equidade de gênero e acessibilidade.</a:t>
            </a:r>
          </a:p>
        </p:txBody>
      </p:sp>
      <p:sp>
        <p:nvSpPr>
          <p:cNvPr id="9" name="Forma Livre 8"/>
          <p:cNvSpPr/>
          <p:nvPr/>
        </p:nvSpPr>
        <p:spPr>
          <a:xfrm>
            <a:off x="7969931" y="1096839"/>
            <a:ext cx="3994171" cy="2441272"/>
          </a:xfrm>
          <a:custGeom>
            <a:avLst/>
            <a:gdLst>
              <a:gd name="connsiteX0" fmla="*/ 0 w 2706687"/>
              <a:gd name="connsiteY0" fmla="*/ 0 h 1624012"/>
              <a:gd name="connsiteX1" fmla="*/ 2706687 w 2706687"/>
              <a:gd name="connsiteY1" fmla="*/ 0 h 1624012"/>
              <a:gd name="connsiteX2" fmla="*/ 2706687 w 2706687"/>
              <a:gd name="connsiteY2" fmla="*/ 1624012 h 1624012"/>
              <a:gd name="connsiteX3" fmla="*/ 0 w 2706687"/>
              <a:gd name="connsiteY3" fmla="*/ 1624012 h 1624012"/>
              <a:gd name="connsiteX4" fmla="*/ 0 w 2706687"/>
              <a:gd name="connsiteY4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87" h="1624012">
                <a:moveTo>
                  <a:pt x="0" y="0"/>
                </a:moveTo>
                <a:lnTo>
                  <a:pt x="2706687" y="0"/>
                </a:lnTo>
                <a:lnTo>
                  <a:pt x="2706687" y="1624012"/>
                </a:lnTo>
                <a:lnTo>
                  <a:pt x="0" y="1624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dirty="0">
                <a:solidFill>
                  <a:schemeClr val="tx1"/>
                </a:solidFill>
              </a:rPr>
              <a:t>Fortalecer a transparência na gestão da Integridade, Riscos e Controles Internos, por meio de ações integradas em rede e do uso conscientes dos recursos, estabelecendo a conexão entre metas e orçamento que gerem projetos, programas e ações orientados estrategicamente</a:t>
            </a:r>
          </a:p>
        </p:txBody>
      </p:sp>
      <p:sp>
        <p:nvSpPr>
          <p:cNvPr id="10" name="Forma Livre 9"/>
          <p:cNvSpPr/>
          <p:nvPr/>
        </p:nvSpPr>
        <p:spPr>
          <a:xfrm>
            <a:off x="173283" y="3833619"/>
            <a:ext cx="3994171" cy="2441272"/>
          </a:xfrm>
          <a:custGeom>
            <a:avLst/>
            <a:gdLst>
              <a:gd name="connsiteX0" fmla="*/ 0 w 2706687"/>
              <a:gd name="connsiteY0" fmla="*/ 0 h 1624012"/>
              <a:gd name="connsiteX1" fmla="*/ 2706687 w 2706687"/>
              <a:gd name="connsiteY1" fmla="*/ 0 h 1624012"/>
              <a:gd name="connsiteX2" fmla="*/ 2706687 w 2706687"/>
              <a:gd name="connsiteY2" fmla="*/ 1624012 h 1624012"/>
              <a:gd name="connsiteX3" fmla="*/ 0 w 2706687"/>
              <a:gd name="connsiteY3" fmla="*/ 1624012 h 1624012"/>
              <a:gd name="connsiteX4" fmla="*/ 0 w 2706687"/>
              <a:gd name="connsiteY4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87" h="1624012">
                <a:moveTo>
                  <a:pt x="0" y="0"/>
                </a:moveTo>
                <a:lnTo>
                  <a:pt x="2706687" y="0"/>
                </a:lnTo>
                <a:lnTo>
                  <a:pt x="2706687" y="1624012"/>
                </a:lnTo>
                <a:lnTo>
                  <a:pt x="0" y="1624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dirty="0">
                <a:solidFill>
                  <a:schemeClr val="tx1"/>
                </a:solidFill>
              </a:rPr>
              <a:t>Contribuir para geração, apropriação e transformação de conhecimentos e tecnologias, fortalecendo as parcerias internas e externas e formação de redes colaborativas, voltadas para a solução de problemas e superação de desafios.</a:t>
            </a:r>
          </a:p>
        </p:txBody>
      </p:sp>
      <p:sp>
        <p:nvSpPr>
          <p:cNvPr id="12" name="Forma Livre 11"/>
          <p:cNvSpPr/>
          <p:nvPr/>
        </p:nvSpPr>
        <p:spPr>
          <a:xfrm>
            <a:off x="7969931" y="3833619"/>
            <a:ext cx="3994171" cy="2441272"/>
          </a:xfrm>
          <a:custGeom>
            <a:avLst/>
            <a:gdLst>
              <a:gd name="connsiteX0" fmla="*/ 0 w 2706687"/>
              <a:gd name="connsiteY0" fmla="*/ 0 h 1624012"/>
              <a:gd name="connsiteX1" fmla="*/ 2706687 w 2706687"/>
              <a:gd name="connsiteY1" fmla="*/ 0 h 1624012"/>
              <a:gd name="connsiteX2" fmla="*/ 2706687 w 2706687"/>
              <a:gd name="connsiteY2" fmla="*/ 1624012 h 1624012"/>
              <a:gd name="connsiteX3" fmla="*/ 0 w 2706687"/>
              <a:gd name="connsiteY3" fmla="*/ 1624012 h 1624012"/>
              <a:gd name="connsiteX4" fmla="*/ 0 w 2706687"/>
              <a:gd name="connsiteY4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87" h="1624012">
                <a:moveTo>
                  <a:pt x="0" y="0"/>
                </a:moveTo>
                <a:lnTo>
                  <a:pt x="2706687" y="0"/>
                </a:lnTo>
                <a:lnTo>
                  <a:pt x="2706687" y="1624012"/>
                </a:lnTo>
                <a:lnTo>
                  <a:pt x="0" y="1624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dirty="0">
                <a:solidFill>
                  <a:schemeClr val="tx1"/>
                </a:solidFill>
              </a:rPr>
              <a:t>Atuar nas situações de conflito e violência no trabalho, fortalecendo a democracia, o diálogo e a construção coletiva nas relações sociais de trabalho considerando fatores políticos, econômicos, sociais, estruturais e culturais internos e externos à Fiocruz e suas unidades.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2005736" y="180311"/>
            <a:ext cx="7879273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pPr algn="l"/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Competências Gerenciais Gerais</a:t>
            </a:r>
          </a:p>
        </p:txBody>
      </p:sp>
      <p:sp>
        <p:nvSpPr>
          <p:cNvPr id="11" name="Forma Livre 10"/>
          <p:cNvSpPr/>
          <p:nvPr/>
        </p:nvSpPr>
        <p:spPr>
          <a:xfrm>
            <a:off x="4457968" y="2174069"/>
            <a:ext cx="3221450" cy="3122760"/>
          </a:xfrm>
          <a:custGeom>
            <a:avLst/>
            <a:gdLst>
              <a:gd name="connsiteX0" fmla="*/ 0 w 2706687"/>
              <a:gd name="connsiteY0" fmla="*/ 0 h 1624012"/>
              <a:gd name="connsiteX1" fmla="*/ 2706687 w 2706687"/>
              <a:gd name="connsiteY1" fmla="*/ 0 h 1624012"/>
              <a:gd name="connsiteX2" fmla="*/ 2706687 w 2706687"/>
              <a:gd name="connsiteY2" fmla="*/ 1624012 h 1624012"/>
              <a:gd name="connsiteX3" fmla="*/ 0 w 2706687"/>
              <a:gd name="connsiteY3" fmla="*/ 1624012 h 1624012"/>
              <a:gd name="connsiteX4" fmla="*/ 0 w 2706687"/>
              <a:gd name="connsiteY4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87" h="1624012">
                <a:moveTo>
                  <a:pt x="0" y="0"/>
                </a:moveTo>
                <a:lnTo>
                  <a:pt x="2706687" y="0"/>
                </a:lnTo>
                <a:lnTo>
                  <a:pt x="2706687" y="1624012"/>
                </a:lnTo>
                <a:lnTo>
                  <a:pt x="0" y="1624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dirty="0">
                <a:solidFill>
                  <a:schemeClr val="tx1"/>
                </a:solidFill>
              </a:rPr>
              <a:t>Promover a implementação da estratégia orientada pelas atividades de prospecção e considerando os desafios políticos e técnicos apresentados pelo ambiente interno e externo.</a:t>
            </a:r>
          </a:p>
        </p:txBody>
      </p:sp>
    </p:spTree>
    <p:extLst>
      <p:ext uri="{BB962C8B-B14F-4D97-AF65-F5344CB8AC3E}">
        <p14:creationId xmlns:p14="http://schemas.microsoft.com/office/powerpoint/2010/main" xmlns="" val="4093521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B236F079-BA5B-42BB-820A-345DE655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64967D-5FAC-E44D-BC48-A5D3D4BF44B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Neue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20865475-AAD6-4A62-B64F-7DF874F1CB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1" y="1124717"/>
            <a:ext cx="11757730" cy="5057275"/>
          </a:xfrm>
          <a:prstGeom prst="rect">
            <a:avLst/>
          </a:prstGeom>
          <a:noFill/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CF65D5BA-DA74-435B-9803-84393A9E01B7}"/>
              </a:ext>
            </a:extLst>
          </p:cNvPr>
          <p:cNvSpPr txBox="1">
            <a:spLocks/>
          </p:cNvSpPr>
          <p:nvPr/>
        </p:nvSpPr>
        <p:spPr>
          <a:xfrm>
            <a:off x="1794650" y="276787"/>
            <a:ext cx="8645898" cy="71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Neue"/>
                <a:ea typeface="+mj-ea"/>
                <a:cs typeface="+mj-cs"/>
              </a:defRPr>
            </a:lvl1pPr>
          </a:lstStyle>
          <a:p>
            <a:pPr algn="l"/>
            <a:r>
              <a:rPr lang="pt-BR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PDG - Estratégias </a:t>
            </a:r>
            <a:r>
              <a:rPr lang="pt-BR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aprendizagem</a:t>
            </a:r>
          </a:p>
        </p:txBody>
      </p:sp>
    </p:spTree>
    <p:extLst>
      <p:ext uri="{BB962C8B-B14F-4D97-AF65-F5344CB8AC3E}">
        <p14:creationId xmlns:p14="http://schemas.microsoft.com/office/powerpoint/2010/main" xmlns="" val="232690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10872132" y="1"/>
            <a:ext cx="1319867" cy="6857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-2" y="1"/>
            <a:ext cx="1330619" cy="6857999"/>
          </a:xfrm>
          <a:prstGeom prst="rect">
            <a:avLst/>
          </a:prstGeom>
          <a:solidFill>
            <a:srgbClr val="E89D7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D68C7603-1AF2-4871-9FFE-16875F4505C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6523" y="1"/>
            <a:ext cx="9747119" cy="686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3975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AD95DEA3-C9D3-40AF-9704-7725CFA5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xmlns="" id="{EA56F873-EE90-4F8A-93B4-8BCA232F8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2220738"/>
              </p:ext>
            </p:extLst>
          </p:nvPr>
        </p:nvGraphicFramePr>
        <p:xfrm>
          <a:off x="723332" y="801221"/>
          <a:ext cx="11027391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797">
                  <a:extLst>
                    <a:ext uri="{9D8B030D-6E8A-4147-A177-3AD203B41FA5}">
                      <a16:colId xmlns:a16="http://schemas.microsoft.com/office/drawing/2014/main" xmlns="" val="2350917778"/>
                    </a:ext>
                  </a:extLst>
                </a:gridCol>
                <a:gridCol w="3675797">
                  <a:extLst>
                    <a:ext uri="{9D8B030D-6E8A-4147-A177-3AD203B41FA5}">
                      <a16:colId xmlns:a16="http://schemas.microsoft.com/office/drawing/2014/main" xmlns="" val="3589430276"/>
                    </a:ext>
                  </a:extLst>
                </a:gridCol>
                <a:gridCol w="3675797">
                  <a:extLst>
                    <a:ext uri="{9D8B030D-6E8A-4147-A177-3AD203B41FA5}">
                      <a16:colId xmlns:a16="http://schemas.microsoft.com/office/drawing/2014/main" xmlns="" val="3917425057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LIDERANÇA E RESULTADOS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128541"/>
                  </a:ext>
                </a:extLst>
              </a:tr>
              <a:tr h="267354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PERÍODO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48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Palestra Interativa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Especialistas abordam diferentes temas relacionados a gestão.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Setembro 2018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Agosto 2019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7648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Fórum de Ideias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Identificar boas práticas de </a:t>
                      </a: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gestão e elaborar planos de ação com base no </a:t>
                      </a: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compartilhamento de ideias e experiências de sucesso e ou fracasso, que promovam aprendizagem grupal.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Outubro 2018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Agosto2019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73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Oficina de Habilidades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Desenvolver habilidades de liderança, com base na própria experiência profissional,  que contribuam para o exercício de uma liderança eficaz que equilibre o foco nos resultados com o cuidado com as pessoas.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Novembro 2018</a:t>
                      </a:r>
                    </a:p>
                    <a:p>
                      <a:r>
                        <a:rPr lang="pt-BR" sz="1200" dirty="0"/>
                        <a:t>Setembro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1471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Tutoria Programas de Formação Gerencial FGV </a:t>
                      </a:r>
                      <a:endParaRPr lang="pt-BR" sz="1200" dirty="0" smtClean="0"/>
                    </a:p>
                    <a:p>
                      <a:r>
                        <a:rPr lang="pt-BR" sz="1200" dirty="0" smtClean="0"/>
                        <a:t>– </a:t>
                      </a:r>
                      <a:r>
                        <a:rPr lang="pt-BR" sz="1200" dirty="0"/>
                        <a:t>IMPM </a:t>
                      </a:r>
                      <a:endParaRPr lang="pt-BR" sz="1200" dirty="0" smtClean="0"/>
                    </a:p>
                    <a:p>
                      <a:r>
                        <a:rPr lang="pt-BR" sz="1200" dirty="0" smtClean="0"/>
                        <a:t>- IBEA/Field </a:t>
                      </a:r>
                      <a:r>
                        <a:rPr lang="pt-BR" sz="1200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Aprofundar aplicação de metodologias para a resolução de problemas reais e o debates e discussões a respeito dos desafios de uma Gestão Pública eficiente, eficaz e aberta à inovação.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Outubro/Novembro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0923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Curso Desenvolvimento de Competências </a:t>
                      </a:r>
                      <a:r>
                        <a:rPr lang="pt-BR" sz="1200" dirty="0" smtClean="0"/>
                        <a:t>Gerenciais FGV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Desenvolver nos gestores conhecimentos relacionados as Competências Gerenciais definidas pela </a:t>
                      </a: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instituição.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Março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9555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Ciclos de debate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Promover o alinhamento entre os conhecimentos gerados pelas ações de capacitação do PDG e as práticas de gestão já implantadas na instituição.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Abril 2019</a:t>
                      </a:r>
                    </a:p>
                    <a:p>
                      <a:r>
                        <a:rPr lang="pt-BR" sz="1200" dirty="0"/>
                        <a:t>Junho 2019</a:t>
                      </a:r>
                    </a:p>
                    <a:p>
                      <a:r>
                        <a:rPr lang="pt-BR" sz="1200" dirty="0"/>
                        <a:t>Setembro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0947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Trilha de Gestão de Conflitos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Contribuir com o desenvolvimento e na formação de gestores e melhoria do clima organizacional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Junho 2019</a:t>
                      </a:r>
                      <a:endParaRPr lang="pt-B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1692322" y="168007"/>
            <a:ext cx="9089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 Neue"/>
                <a:ea typeface="+mj-ea"/>
                <a:cs typeface="+mj-cs"/>
              </a:rPr>
              <a:t>PDG – Ações Previstas</a:t>
            </a:r>
          </a:p>
        </p:txBody>
      </p:sp>
    </p:spTree>
    <p:extLst>
      <p:ext uri="{BB962C8B-B14F-4D97-AF65-F5344CB8AC3E}">
        <p14:creationId xmlns:p14="http://schemas.microsoft.com/office/powerpoint/2010/main" xmlns="" val="31745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3B7EC2C0-C851-4781-AC6E-BDA14EC35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4967D-5FAC-E44D-BC48-A5D3D4BF44B7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xmlns="" id="{3400BEAD-E319-4630-8418-BC115E5CC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146259"/>
              </p:ext>
            </p:extLst>
          </p:nvPr>
        </p:nvGraphicFramePr>
        <p:xfrm>
          <a:off x="804041" y="2855652"/>
          <a:ext cx="11114691" cy="1627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7127">
                  <a:extLst>
                    <a:ext uri="{9D8B030D-6E8A-4147-A177-3AD203B41FA5}">
                      <a16:colId xmlns:a16="http://schemas.microsoft.com/office/drawing/2014/main" xmlns="" val="2350917778"/>
                    </a:ext>
                  </a:extLst>
                </a:gridCol>
                <a:gridCol w="3853782">
                  <a:extLst>
                    <a:ext uri="{9D8B030D-6E8A-4147-A177-3AD203B41FA5}">
                      <a16:colId xmlns:a16="http://schemas.microsoft.com/office/drawing/2014/main" xmlns="" val="3589430276"/>
                    </a:ext>
                  </a:extLst>
                </a:gridCol>
                <a:gridCol w="3853782">
                  <a:extLst>
                    <a:ext uri="{9D8B030D-6E8A-4147-A177-3AD203B41FA5}">
                      <a16:colId xmlns:a16="http://schemas.microsoft.com/office/drawing/2014/main" xmlns="" val="3917425057"/>
                    </a:ext>
                  </a:extLst>
                </a:gridCol>
              </a:tblGrid>
              <a:tr h="347387">
                <a:tc gridSpan="3"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Educação Corporativa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128541"/>
                  </a:ext>
                </a:extLst>
              </a:tr>
              <a:tr h="26908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PERÍODO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48314"/>
                  </a:ext>
                </a:extLst>
              </a:tr>
              <a:tr h="94222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Encontros de Educação Corporativa - metodologia de mapeamento de competências e desenvolvimento de trilhas de aprendizagem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Manter alinhamento com as Unidades em relação as metodologias de capacitação, para  a efetiva gestão da capacitação.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Outubro – 2018</a:t>
                      </a:r>
                    </a:p>
                    <a:p>
                      <a:r>
                        <a:rPr lang="pt-BR" sz="1200" dirty="0"/>
                        <a:t>Novembro – 2018</a:t>
                      </a:r>
                    </a:p>
                    <a:p>
                      <a:r>
                        <a:rPr lang="pt-BR" sz="1200" dirty="0"/>
                        <a:t>Dezembro – 2018</a:t>
                      </a:r>
                    </a:p>
                    <a:p>
                      <a:r>
                        <a:rPr lang="pt-BR" sz="1200" dirty="0"/>
                        <a:t>Janeiro </a:t>
                      </a:r>
                      <a:r>
                        <a:rPr lang="pt-BR" sz="1200" dirty="0" smtClean="0"/>
                        <a:t> - 2019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7648244"/>
                  </a:ext>
                </a:extLst>
              </a:tr>
            </a:tbl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xmlns="" id="{C938D81F-72AA-4116-BC18-FDF5F0E0A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1098262"/>
              </p:ext>
            </p:extLst>
          </p:nvPr>
        </p:nvGraphicFramePr>
        <p:xfrm>
          <a:off x="804041" y="444189"/>
          <a:ext cx="11098926" cy="212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642">
                  <a:extLst>
                    <a:ext uri="{9D8B030D-6E8A-4147-A177-3AD203B41FA5}">
                      <a16:colId xmlns:a16="http://schemas.microsoft.com/office/drawing/2014/main" xmlns="" val="2350917778"/>
                    </a:ext>
                  </a:extLst>
                </a:gridCol>
                <a:gridCol w="3699642">
                  <a:extLst>
                    <a:ext uri="{9D8B030D-6E8A-4147-A177-3AD203B41FA5}">
                      <a16:colId xmlns:a16="http://schemas.microsoft.com/office/drawing/2014/main" xmlns="" val="3589430276"/>
                    </a:ext>
                  </a:extLst>
                </a:gridCol>
                <a:gridCol w="3699642">
                  <a:extLst>
                    <a:ext uri="{9D8B030D-6E8A-4147-A177-3AD203B41FA5}">
                      <a16:colId xmlns:a16="http://schemas.microsoft.com/office/drawing/2014/main" xmlns="" val="3917425057"/>
                    </a:ext>
                  </a:extLst>
                </a:gridCol>
              </a:tblGrid>
              <a:tr h="347168">
                <a:tc gridSpan="3"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Pós-Graduação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128541"/>
                  </a:ext>
                </a:extLst>
              </a:tr>
              <a:tr h="26982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PERÍODO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48314"/>
                  </a:ext>
                </a:extLst>
              </a:tr>
              <a:tr h="47968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Mestrado em Política e Gestão de C&amp;T&amp;I Saúde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contribuir para a formação de gestores comprometidos com processos dinâmicos de transformação institucional e de inovação gerencial.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2018</a:t>
                      </a:r>
                    </a:p>
                    <a:p>
                      <a:r>
                        <a:rPr lang="pt-BR" sz="1200" dirty="0" smtClean="0"/>
                        <a:t>2019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7648244"/>
                  </a:ext>
                </a:extLst>
              </a:tr>
              <a:tr h="567227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Mestrado Profissional em Administração Pública</a:t>
                      </a:r>
                      <a:endParaRPr lang="pt-BR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2018/2019</a:t>
                      </a:r>
                      <a:endParaRPr lang="pt-BR" sz="1200" dirty="0"/>
                    </a:p>
                  </a:txBody>
                  <a:tcPr/>
                </a:tc>
              </a:tr>
              <a:tr h="4280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Grupo de Pesquisa  - Governança  em Rede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desenvolver um modelo de governança de redes 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2018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732386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xmlns="" id="{0C4D46DD-5FB7-47BD-972A-1C00204B13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9625169"/>
              </p:ext>
            </p:extLst>
          </p:nvPr>
        </p:nvGraphicFramePr>
        <p:xfrm>
          <a:off x="867103" y="4605151"/>
          <a:ext cx="11098923" cy="1582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641">
                  <a:extLst>
                    <a:ext uri="{9D8B030D-6E8A-4147-A177-3AD203B41FA5}">
                      <a16:colId xmlns:a16="http://schemas.microsoft.com/office/drawing/2014/main" xmlns="" val="2350917778"/>
                    </a:ext>
                  </a:extLst>
                </a:gridCol>
                <a:gridCol w="3699641">
                  <a:extLst>
                    <a:ext uri="{9D8B030D-6E8A-4147-A177-3AD203B41FA5}">
                      <a16:colId xmlns:a16="http://schemas.microsoft.com/office/drawing/2014/main" xmlns="" val="3589430276"/>
                    </a:ext>
                  </a:extLst>
                </a:gridCol>
                <a:gridCol w="3699641">
                  <a:extLst>
                    <a:ext uri="{9D8B030D-6E8A-4147-A177-3AD203B41FA5}">
                      <a16:colId xmlns:a16="http://schemas.microsoft.com/office/drawing/2014/main" xmlns="" val="3917425057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PDG.com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128541"/>
                  </a:ext>
                </a:extLst>
              </a:tr>
              <a:tr h="297612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PERÍODO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48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Curso EAD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Contribuir </a:t>
                      </a: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para </a:t>
                      </a: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 desenvolvimento e </a:t>
                      </a: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kumimoji="0" lang="pt-B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formação de gestores com a abordagem de temas de </a:t>
                      </a:r>
                      <a:r>
                        <a:rPr kumimoji="0" lang="pt-B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gestão, utilizando as mídias digitais.</a:t>
                      </a:r>
                      <a:endParaRPr kumimoji="0" lang="pt-B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Dezembro 2018</a:t>
                      </a:r>
                    </a:p>
                    <a:p>
                      <a:r>
                        <a:rPr lang="pt-BR" sz="1200" dirty="0"/>
                        <a:t>Julho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7648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Palestras no formato TED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Maio </a:t>
                      </a:r>
                      <a:r>
                        <a:rPr lang="pt-BR" sz="1200" dirty="0" smtClean="0"/>
                        <a:t>2019</a:t>
                      </a:r>
                    </a:p>
                    <a:p>
                      <a:r>
                        <a:rPr lang="pt-BR" sz="1200" dirty="0" smtClean="0"/>
                        <a:t>Setembro 2019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8732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49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769</Words>
  <Application>Microsoft Office PowerPoint</Application>
  <PresentationFormat>Personalizar</PresentationFormat>
  <Paragraphs>131</Paragraphs>
  <Slides>12</Slides>
  <Notes>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1_Tema do Office</vt:lpstr>
      <vt:lpstr>Slide 1</vt:lpstr>
      <vt:lpstr>Programa de Desenvolvimento Gerencial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 DESENVOLVIMENTO GERENCIAL PDG</dc:title>
  <dc:creator>Luiz Antônio de Assis Ferreira</dc:creator>
  <cp:lastModifiedBy>Kaufmann</cp:lastModifiedBy>
  <cp:revision>54</cp:revision>
  <dcterms:created xsi:type="dcterms:W3CDTF">2018-09-03T13:45:50Z</dcterms:created>
  <dcterms:modified xsi:type="dcterms:W3CDTF">2018-09-05T03:15:43Z</dcterms:modified>
</cp:coreProperties>
</file>