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0" r:id="rId3"/>
    <p:sldId id="275" r:id="rId4"/>
    <p:sldId id="258" r:id="rId5"/>
    <p:sldId id="259" r:id="rId6"/>
    <p:sldId id="257" r:id="rId7"/>
    <p:sldId id="261" r:id="rId8"/>
    <p:sldId id="262" r:id="rId9"/>
    <p:sldId id="264" r:id="rId10"/>
    <p:sldId id="265" r:id="rId11"/>
    <p:sldId id="266" r:id="rId12"/>
    <p:sldId id="267" r:id="rId13"/>
    <p:sldId id="274" r:id="rId14"/>
    <p:sldId id="263" r:id="rId15"/>
    <p:sldId id="268" r:id="rId16"/>
    <p:sldId id="269" r:id="rId17"/>
    <p:sldId id="270" r:id="rId18"/>
    <p:sldId id="271" r:id="rId19"/>
    <p:sldId id="272" r:id="rId20"/>
    <p:sldId id="273" r:id="rId2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Calibri" panose="020F0502020204030204" pitchFamily="34" charset="0"/>
        <a:ea typeface="ＭＳ Ｐゴシック" panose="020B0600070205080204" pitchFamily="34" charset="-128"/>
        <a:cs typeface="+mn-cs"/>
      </a:defRPr>
    </a:lvl1pPr>
    <a:lvl2pPr marL="457200" algn="l" defTabSz="457200" rtl="0" fontAlgn="base">
      <a:spcBef>
        <a:spcPct val="0"/>
      </a:spcBef>
      <a:spcAft>
        <a:spcPct val="0"/>
      </a:spcAft>
      <a:defRPr kern="1200">
        <a:solidFill>
          <a:schemeClr val="tx1"/>
        </a:solidFill>
        <a:latin typeface="Calibri" panose="020F0502020204030204" pitchFamily="34" charset="0"/>
        <a:ea typeface="ＭＳ Ｐゴシック" panose="020B0600070205080204" pitchFamily="34" charset="-128"/>
        <a:cs typeface="+mn-cs"/>
      </a:defRPr>
    </a:lvl2pPr>
    <a:lvl3pPr marL="914400" algn="l" defTabSz="457200" rtl="0" fontAlgn="base">
      <a:spcBef>
        <a:spcPct val="0"/>
      </a:spcBef>
      <a:spcAft>
        <a:spcPct val="0"/>
      </a:spcAft>
      <a:defRPr kern="1200">
        <a:solidFill>
          <a:schemeClr val="tx1"/>
        </a:solidFill>
        <a:latin typeface="Calibri" panose="020F0502020204030204" pitchFamily="34" charset="0"/>
        <a:ea typeface="ＭＳ Ｐゴシック" panose="020B0600070205080204" pitchFamily="34" charset="-128"/>
        <a:cs typeface="+mn-cs"/>
      </a:defRPr>
    </a:lvl3pPr>
    <a:lvl4pPr marL="1371600" algn="l" defTabSz="457200" rtl="0" fontAlgn="base">
      <a:spcBef>
        <a:spcPct val="0"/>
      </a:spcBef>
      <a:spcAft>
        <a:spcPct val="0"/>
      </a:spcAft>
      <a:defRPr kern="1200">
        <a:solidFill>
          <a:schemeClr val="tx1"/>
        </a:solidFill>
        <a:latin typeface="Calibri" panose="020F0502020204030204" pitchFamily="34" charset="0"/>
        <a:ea typeface="ＭＳ Ｐゴシック" panose="020B0600070205080204" pitchFamily="34" charset="-128"/>
        <a:cs typeface="+mn-cs"/>
      </a:defRPr>
    </a:lvl4pPr>
    <a:lvl5pPr marL="1828800" algn="l" defTabSz="457200" rtl="0" fontAlgn="base">
      <a:spcBef>
        <a:spcPct val="0"/>
      </a:spcBef>
      <a:spcAft>
        <a:spcPct val="0"/>
      </a:spcAft>
      <a:defRPr kern="1200">
        <a:solidFill>
          <a:schemeClr val="tx1"/>
        </a:solidFill>
        <a:latin typeface="Calibri" panose="020F050202020403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364"/>
    <p:restoredTop sz="94643"/>
  </p:normalViewPr>
  <p:slideViewPr>
    <p:cSldViewPr snapToGrid="0" snapToObjects="1">
      <p:cViewPr varScale="1">
        <p:scale>
          <a:sx n="114" d="100"/>
          <a:sy n="114" d="100"/>
        </p:scale>
        <p:origin x="1122"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0BC1A772-A1AC-F94D-B181-E365EF1ED79F}"/>
              </a:ext>
            </a:extLst>
          </p:cNvPr>
          <p:cNvSpPr>
            <a:spLocks noGrp="1"/>
          </p:cNvSpPr>
          <p:nvPr>
            <p:ph type="dt" sz="half" idx="10"/>
          </p:nvPr>
        </p:nvSpPr>
        <p:spPr/>
        <p:txBody>
          <a:bodyPr/>
          <a:lstStyle>
            <a:lvl1pPr>
              <a:defRPr/>
            </a:lvl1pPr>
          </a:lstStyle>
          <a:p>
            <a:fld id="{05624C3F-B074-224E-8799-AC2680F9359D}" type="datetimeFigureOut">
              <a:rPr lang="en-US" altLang="en-US"/>
              <a:pPr/>
              <a:t>11/23/2018</a:t>
            </a:fld>
            <a:endParaRPr lang="en-US" altLang="en-US"/>
          </a:p>
        </p:txBody>
      </p:sp>
      <p:sp>
        <p:nvSpPr>
          <p:cNvPr id="5" name="Footer Placeholder 4">
            <a:extLst>
              <a:ext uri="{FF2B5EF4-FFF2-40B4-BE49-F238E27FC236}">
                <a16:creationId xmlns:a16="http://schemas.microsoft.com/office/drawing/2014/main" id="{04FC82AC-753A-3E40-92D8-4BBC86F4DB9B}"/>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E1F5C6EE-300A-5641-B3AC-95F68D10F3D4}"/>
              </a:ext>
            </a:extLst>
          </p:cNvPr>
          <p:cNvSpPr>
            <a:spLocks noGrp="1"/>
          </p:cNvSpPr>
          <p:nvPr>
            <p:ph type="sldNum" sz="quarter" idx="12"/>
          </p:nvPr>
        </p:nvSpPr>
        <p:spPr/>
        <p:txBody>
          <a:bodyPr/>
          <a:lstStyle>
            <a:lvl1pPr>
              <a:defRPr/>
            </a:lvl1pPr>
          </a:lstStyle>
          <a:p>
            <a:fld id="{09FF15A5-E0A4-3849-B509-C209099BCF43}" type="slidenum">
              <a:rPr lang="en-US" altLang="en-US"/>
              <a:pPr/>
              <a:t>‹nº›</a:t>
            </a:fld>
            <a:endParaRPr lang="en-US" altLang="en-US"/>
          </a:p>
        </p:txBody>
      </p:sp>
    </p:spTree>
    <p:extLst>
      <p:ext uri="{BB962C8B-B14F-4D97-AF65-F5344CB8AC3E}">
        <p14:creationId xmlns:p14="http://schemas.microsoft.com/office/powerpoint/2010/main" val="21882117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74DBE1B-FC27-B84D-9556-49BF09C9D3A6}"/>
              </a:ext>
            </a:extLst>
          </p:cNvPr>
          <p:cNvSpPr>
            <a:spLocks noGrp="1"/>
          </p:cNvSpPr>
          <p:nvPr>
            <p:ph type="dt" sz="half" idx="10"/>
          </p:nvPr>
        </p:nvSpPr>
        <p:spPr/>
        <p:txBody>
          <a:bodyPr/>
          <a:lstStyle>
            <a:lvl1pPr>
              <a:defRPr/>
            </a:lvl1pPr>
          </a:lstStyle>
          <a:p>
            <a:fld id="{6BAA75FA-FD1D-814D-87EF-AEDA3B0764C8}" type="datetimeFigureOut">
              <a:rPr lang="en-US" altLang="en-US"/>
              <a:pPr/>
              <a:t>11/23/2018</a:t>
            </a:fld>
            <a:endParaRPr lang="en-US" altLang="en-US"/>
          </a:p>
        </p:txBody>
      </p:sp>
      <p:sp>
        <p:nvSpPr>
          <p:cNvPr id="5" name="Footer Placeholder 4">
            <a:extLst>
              <a:ext uri="{FF2B5EF4-FFF2-40B4-BE49-F238E27FC236}">
                <a16:creationId xmlns:a16="http://schemas.microsoft.com/office/drawing/2014/main" id="{474F81B5-7B76-FE4C-B64F-D1283CB02DE9}"/>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64FE3E97-AED1-DA4F-B07E-E46D33A93DE7}"/>
              </a:ext>
            </a:extLst>
          </p:cNvPr>
          <p:cNvSpPr>
            <a:spLocks noGrp="1"/>
          </p:cNvSpPr>
          <p:nvPr>
            <p:ph type="sldNum" sz="quarter" idx="12"/>
          </p:nvPr>
        </p:nvSpPr>
        <p:spPr/>
        <p:txBody>
          <a:bodyPr/>
          <a:lstStyle>
            <a:lvl1pPr>
              <a:defRPr/>
            </a:lvl1pPr>
          </a:lstStyle>
          <a:p>
            <a:fld id="{7EFCDE5D-52E6-DB4E-A834-772D3F204536}" type="slidenum">
              <a:rPr lang="en-US" altLang="en-US"/>
              <a:pPr/>
              <a:t>‹nº›</a:t>
            </a:fld>
            <a:endParaRPr lang="en-US" altLang="en-US"/>
          </a:p>
        </p:txBody>
      </p:sp>
    </p:spTree>
    <p:extLst>
      <p:ext uri="{BB962C8B-B14F-4D97-AF65-F5344CB8AC3E}">
        <p14:creationId xmlns:p14="http://schemas.microsoft.com/office/powerpoint/2010/main" val="40281470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5FC2D52-6E66-6E46-9C39-681A05F4F82A}"/>
              </a:ext>
            </a:extLst>
          </p:cNvPr>
          <p:cNvSpPr>
            <a:spLocks noGrp="1"/>
          </p:cNvSpPr>
          <p:nvPr>
            <p:ph type="dt" sz="half" idx="10"/>
          </p:nvPr>
        </p:nvSpPr>
        <p:spPr/>
        <p:txBody>
          <a:bodyPr/>
          <a:lstStyle>
            <a:lvl1pPr>
              <a:defRPr/>
            </a:lvl1pPr>
          </a:lstStyle>
          <a:p>
            <a:fld id="{C37769C3-D42C-874F-A4EB-E58C452CC78B}" type="datetimeFigureOut">
              <a:rPr lang="en-US" altLang="en-US"/>
              <a:pPr/>
              <a:t>11/23/2018</a:t>
            </a:fld>
            <a:endParaRPr lang="en-US" altLang="en-US"/>
          </a:p>
        </p:txBody>
      </p:sp>
      <p:sp>
        <p:nvSpPr>
          <p:cNvPr id="5" name="Footer Placeholder 4">
            <a:extLst>
              <a:ext uri="{FF2B5EF4-FFF2-40B4-BE49-F238E27FC236}">
                <a16:creationId xmlns:a16="http://schemas.microsoft.com/office/drawing/2014/main" id="{CF6A269F-60C7-5946-A742-29251FB03627}"/>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9AEA94F5-2C40-4944-BC10-370F85B359EA}"/>
              </a:ext>
            </a:extLst>
          </p:cNvPr>
          <p:cNvSpPr>
            <a:spLocks noGrp="1"/>
          </p:cNvSpPr>
          <p:nvPr>
            <p:ph type="sldNum" sz="quarter" idx="12"/>
          </p:nvPr>
        </p:nvSpPr>
        <p:spPr/>
        <p:txBody>
          <a:bodyPr/>
          <a:lstStyle>
            <a:lvl1pPr>
              <a:defRPr/>
            </a:lvl1pPr>
          </a:lstStyle>
          <a:p>
            <a:fld id="{60CBA4D3-807A-F443-9BC4-9DDB6C20B42C}" type="slidenum">
              <a:rPr lang="en-US" altLang="en-US"/>
              <a:pPr/>
              <a:t>‹nº›</a:t>
            </a:fld>
            <a:endParaRPr lang="en-US" altLang="en-US"/>
          </a:p>
        </p:txBody>
      </p:sp>
    </p:spTree>
    <p:extLst>
      <p:ext uri="{BB962C8B-B14F-4D97-AF65-F5344CB8AC3E}">
        <p14:creationId xmlns:p14="http://schemas.microsoft.com/office/powerpoint/2010/main" val="32194045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2939857-E28A-4A41-9180-CD2466079198}"/>
              </a:ext>
            </a:extLst>
          </p:cNvPr>
          <p:cNvSpPr>
            <a:spLocks noGrp="1"/>
          </p:cNvSpPr>
          <p:nvPr>
            <p:ph type="dt" sz="half" idx="10"/>
          </p:nvPr>
        </p:nvSpPr>
        <p:spPr/>
        <p:txBody>
          <a:bodyPr/>
          <a:lstStyle>
            <a:lvl1pPr>
              <a:defRPr/>
            </a:lvl1pPr>
          </a:lstStyle>
          <a:p>
            <a:fld id="{ACECADC4-9DCB-E949-B2B2-41FAE7C6AEE8}" type="datetimeFigureOut">
              <a:rPr lang="en-US" altLang="en-US"/>
              <a:pPr/>
              <a:t>11/23/2018</a:t>
            </a:fld>
            <a:endParaRPr lang="en-US" altLang="en-US"/>
          </a:p>
        </p:txBody>
      </p:sp>
      <p:sp>
        <p:nvSpPr>
          <p:cNvPr id="5" name="Footer Placeholder 4">
            <a:extLst>
              <a:ext uri="{FF2B5EF4-FFF2-40B4-BE49-F238E27FC236}">
                <a16:creationId xmlns:a16="http://schemas.microsoft.com/office/drawing/2014/main" id="{CCDCDAA1-BCCC-C94F-9D3B-FB2F84F65DE6}"/>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90631A99-E9DB-BF43-B0F3-69798E2A71FD}"/>
              </a:ext>
            </a:extLst>
          </p:cNvPr>
          <p:cNvSpPr>
            <a:spLocks noGrp="1"/>
          </p:cNvSpPr>
          <p:nvPr>
            <p:ph type="sldNum" sz="quarter" idx="12"/>
          </p:nvPr>
        </p:nvSpPr>
        <p:spPr/>
        <p:txBody>
          <a:bodyPr/>
          <a:lstStyle>
            <a:lvl1pPr>
              <a:defRPr/>
            </a:lvl1pPr>
          </a:lstStyle>
          <a:p>
            <a:fld id="{0B875E19-6077-064B-8A70-9B0F84D35896}" type="slidenum">
              <a:rPr lang="en-US" altLang="en-US"/>
              <a:pPr/>
              <a:t>‹nº›</a:t>
            </a:fld>
            <a:endParaRPr lang="en-US" altLang="en-US"/>
          </a:p>
        </p:txBody>
      </p:sp>
    </p:spTree>
    <p:extLst>
      <p:ext uri="{BB962C8B-B14F-4D97-AF65-F5344CB8AC3E}">
        <p14:creationId xmlns:p14="http://schemas.microsoft.com/office/powerpoint/2010/main" val="23014592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9F64C87-0A3D-114B-A4EC-1D9140C84C58}"/>
              </a:ext>
            </a:extLst>
          </p:cNvPr>
          <p:cNvSpPr>
            <a:spLocks noGrp="1"/>
          </p:cNvSpPr>
          <p:nvPr>
            <p:ph type="dt" sz="half" idx="10"/>
          </p:nvPr>
        </p:nvSpPr>
        <p:spPr/>
        <p:txBody>
          <a:bodyPr/>
          <a:lstStyle>
            <a:lvl1pPr>
              <a:defRPr/>
            </a:lvl1pPr>
          </a:lstStyle>
          <a:p>
            <a:fld id="{30EFB0AE-E171-CC40-AFC9-C2187260C987}" type="datetimeFigureOut">
              <a:rPr lang="en-US" altLang="en-US"/>
              <a:pPr/>
              <a:t>11/23/2018</a:t>
            </a:fld>
            <a:endParaRPr lang="en-US" altLang="en-US"/>
          </a:p>
        </p:txBody>
      </p:sp>
      <p:sp>
        <p:nvSpPr>
          <p:cNvPr id="5" name="Footer Placeholder 4">
            <a:extLst>
              <a:ext uri="{FF2B5EF4-FFF2-40B4-BE49-F238E27FC236}">
                <a16:creationId xmlns:a16="http://schemas.microsoft.com/office/drawing/2014/main" id="{FBADB812-5B53-8941-AA3A-0B9801F3AB9E}"/>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2473EF51-C8D5-7B48-93AE-DFECDB747575}"/>
              </a:ext>
            </a:extLst>
          </p:cNvPr>
          <p:cNvSpPr>
            <a:spLocks noGrp="1"/>
          </p:cNvSpPr>
          <p:nvPr>
            <p:ph type="sldNum" sz="quarter" idx="12"/>
          </p:nvPr>
        </p:nvSpPr>
        <p:spPr/>
        <p:txBody>
          <a:bodyPr/>
          <a:lstStyle>
            <a:lvl1pPr>
              <a:defRPr/>
            </a:lvl1pPr>
          </a:lstStyle>
          <a:p>
            <a:fld id="{7EDC9E4B-83F8-FA42-B54D-FD5E47F809A3}" type="slidenum">
              <a:rPr lang="en-US" altLang="en-US"/>
              <a:pPr/>
              <a:t>‹nº›</a:t>
            </a:fld>
            <a:endParaRPr lang="en-US" altLang="en-US"/>
          </a:p>
        </p:txBody>
      </p:sp>
    </p:spTree>
    <p:extLst>
      <p:ext uri="{BB962C8B-B14F-4D97-AF65-F5344CB8AC3E}">
        <p14:creationId xmlns:p14="http://schemas.microsoft.com/office/powerpoint/2010/main" val="844840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AFA87964-BE08-5A41-BA6D-4E28125E8370}"/>
              </a:ext>
            </a:extLst>
          </p:cNvPr>
          <p:cNvSpPr>
            <a:spLocks noGrp="1"/>
          </p:cNvSpPr>
          <p:nvPr>
            <p:ph type="dt" sz="half" idx="10"/>
          </p:nvPr>
        </p:nvSpPr>
        <p:spPr/>
        <p:txBody>
          <a:bodyPr/>
          <a:lstStyle>
            <a:lvl1pPr>
              <a:defRPr/>
            </a:lvl1pPr>
          </a:lstStyle>
          <a:p>
            <a:fld id="{FEC4268B-0D30-0A47-B3E4-BB1E3FB1134D}" type="datetimeFigureOut">
              <a:rPr lang="en-US" altLang="en-US"/>
              <a:pPr/>
              <a:t>11/23/2018</a:t>
            </a:fld>
            <a:endParaRPr lang="en-US" altLang="en-US"/>
          </a:p>
        </p:txBody>
      </p:sp>
      <p:sp>
        <p:nvSpPr>
          <p:cNvPr id="6" name="Footer Placeholder 4">
            <a:extLst>
              <a:ext uri="{FF2B5EF4-FFF2-40B4-BE49-F238E27FC236}">
                <a16:creationId xmlns:a16="http://schemas.microsoft.com/office/drawing/2014/main" id="{85F0CE59-6500-9A4B-A441-F3C9F2A46974}"/>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B698C2BB-4F2C-F547-8F38-63DFC9415A6A}"/>
              </a:ext>
            </a:extLst>
          </p:cNvPr>
          <p:cNvSpPr>
            <a:spLocks noGrp="1"/>
          </p:cNvSpPr>
          <p:nvPr>
            <p:ph type="sldNum" sz="quarter" idx="12"/>
          </p:nvPr>
        </p:nvSpPr>
        <p:spPr/>
        <p:txBody>
          <a:bodyPr/>
          <a:lstStyle>
            <a:lvl1pPr>
              <a:defRPr/>
            </a:lvl1pPr>
          </a:lstStyle>
          <a:p>
            <a:fld id="{DA3E8A3D-D271-9745-9E50-6ED417034CA4}" type="slidenum">
              <a:rPr lang="en-US" altLang="en-US"/>
              <a:pPr/>
              <a:t>‹nº›</a:t>
            </a:fld>
            <a:endParaRPr lang="en-US" altLang="en-US"/>
          </a:p>
        </p:txBody>
      </p:sp>
    </p:spTree>
    <p:extLst>
      <p:ext uri="{BB962C8B-B14F-4D97-AF65-F5344CB8AC3E}">
        <p14:creationId xmlns:p14="http://schemas.microsoft.com/office/powerpoint/2010/main" val="15368249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ACF1D020-5AD8-9B47-8DB2-3688637BE820}"/>
              </a:ext>
            </a:extLst>
          </p:cNvPr>
          <p:cNvSpPr>
            <a:spLocks noGrp="1"/>
          </p:cNvSpPr>
          <p:nvPr>
            <p:ph type="dt" sz="half" idx="10"/>
          </p:nvPr>
        </p:nvSpPr>
        <p:spPr/>
        <p:txBody>
          <a:bodyPr/>
          <a:lstStyle>
            <a:lvl1pPr>
              <a:defRPr/>
            </a:lvl1pPr>
          </a:lstStyle>
          <a:p>
            <a:fld id="{7AA73B89-BCF4-E74F-B547-87FDB8B95DD2}" type="datetimeFigureOut">
              <a:rPr lang="en-US" altLang="en-US"/>
              <a:pPr/>
              <a:t>11/23/2018</a:t>
            </a:fld>
            <a:endParaRPr lang="en-US" altLang="en-US"/>
          </a:p>
        </p:txBody>
      </p:sp>
      <p:sp>
        <p:nvSpPr>
          <p:cNvPr id="8" name="Footer Placeholder 4">
            <a:extLst>
              <a:ext uri="{FF2B5EF4-FFF2-40B4-BE49-F238E27FC236}">
                <a16:creationId xmlns:a16="http://schemas.microsoft.com/office/drawing/2014/main" id="{2FE36722-36D5-D84D-A006-365CECB07863}"/>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61B1B311-8AFA-5F4F-9B99-E8EB5E39FAB1}"/>
              </a:ext>
            </a:extLst>
          </p:cNvPr>
          <p:cNvSpPr>
            <a:spLocks noGrp="1"/>
          </p:cNvSpPr>
          <p:nvPr>
            <p:ph type="sldNum" sz="quarter" idx="12"/>
          </p:nvPr>
        </p:nvSpPr>
        <p:spPr/>
        <p:txBody>
          <a:bodyPr/>
          <a:lstStyle>
            <a:lvl1pPr>
              <a:defRPr/>
            </a:lvl1pPr>
          </a:lstStyle>
          <a:p>
            <a:fld id="{51913B01-34B6-284F-9CCB-26F3FED50491}" type="slidenum">
              <a:rPr lang="en-US" altLang="en-US"/>
              <a:pPr/>
              <a:t>‹nº›</a:t>
            </a:fld>
            <a:endParaRPr lang="en-US" altLang="en-US"/>
          </a:p>
        </p:txBody>
      </p:sp>
    </p:spTree>
    <p:extLst>
      <p:ext uri="{BB962C8B-B14F-4D97-AF65-F5344CB8AC3E}">
        <p14:creationId xmlns:p14="http://schemas.microsoft.com/office/powerpoint/2010/main" val="24165439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0BC27C9D-B2FE-0C4B-AA4C-609EEB18135D}"/>
              </a:ext>
            </a:extLst>
          </p:cNvPr>
          <p:cNvSpPr>
            <a:spLocks noGrp="1"/>
          </p:cNvSpPr>
          <p:nvPr>
            <p:ph type="dt" sz="half" idx="10"/>
          </p:nvPr>
        </p:nvSpPr>
        <p:spPr/>
        <p:txBody>
          <a:bodyPr/>
          <a:lstStyle>
            <a:lvl1pPr>
              <a:defRPr/>
            </a:lvl1pPr>
          </a:lstStyle>
          <a:p>
            <a:fld id="{46613B0C-EB1A-3442-AA85-BE9EE96B34FA}" type="datetimeFigureOut">
              <a:rPr lang="en-US" altLang="en-US"/>
              <a:pPr/>
              <a:t>11/23/2018</a:t>
            </a:fld>
            <a:endParaRPr lang="en-US" altLang="en-US"/>
          </a:p>
        </p:txBody>
      </p:sp>
      <p:sp>
        <p:nvSpPr>
          <p:cNvPr id="4" name="Footer Placeholder 4">
            <a:extLst>
              <a:ext uri="{FF2B5EF4-FFF2-40B4-BE49-F238E27FC236}">
                <a16:creationId xmlns:a16="http://schemas.microsoft.com/office/drawing/2014/main" id="{44E35A7E-0A47-B841-936E-86D0FED65FE5}"/>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B23D0D46-494B-094B-BECA-6C596FECA02A}"/>
              </a:ext>
            </a:extLst>
          </p:cNvPr>
          <p:cNvSpPr>
            <a:spLocks noGrp="1"/>
          </p:cNvSpPr>
          <p:nvPr>
            <p:ph type="sldNum" sz="quarter" idx="12"/>
          </p:nvPr>
        </p:nvSpPr>
        <p:spPr/>
        <p:txBody>
          <a:bodyPr/>
          <a:lstStyle>
            <a:lvl1pPr>
              <a:defRPr/>
            </a:lvl1pPr>
          </a:lstStyle>
          <a:p>
            <a:fld id="{295F15D5-E5D6-D343-A363-C75D698DB29E}" type="slidenum">
              <a:rPr lang="en-US" altLang="en-US"/>
              <a:pPr/>
              <a:t>‹nº›</a:t>
            </a:fld>
            <a:endParaRPr lang="en-US" altLang="en-US"/>
          </a:p>
        </p:txBody>
      </p:sp>
    </p:spTree>
    <p:extLst>
      <p:ext uri="{BB962C8B-B14F-4D97-AF65-F5344CB8AC3E}">
        <p14:creationId xmlns:p14="http://schemas.microsoft.com/office/powerpoint/2010/main" val="37678308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8A0F4CCC-9EB5-2449-9BE6-BFF6569C396A}"/>
              </a:ext>
            </a:extLst>
          </p:cNvPr>
          <p:cNvSpPr>
            <a:spLocks noGrp="1"/>
          </p:cNvSpPr>
          <p:nvPr>
            <p:ph type="dt" sz="half" idx="10"/>
          </p:nvPr>
        </p:nvSpPr>
        <p:spPr/>
        <p:txBody>
          <a:bodyPr/>
          <a:lstStyle>
            <a:lvl1pPr>
              <a:defRPr/>
            </a:lvl1pPr>
          </a:lstStyle>
          <a:p>
            <a:fld id="{62476948-C84D-174E-B92E-3B0468FFFF32}" type="datetimeFigureOut">
              <a:rPr lang="en-US" altLang="en-US"/>
              <a:pPr/>
              <a:t>11/23/2018</a:t>
            </a:fld>
            <a:endParaRPr lang="en-US" altLang="en-US"/>
          </a:p>
        </p:txBody>
      </p:sp>
      <p:sp>
        <p:nvSpPr>
          <p:cNvPr id="3" name="Footer Placeholder 4">
            <a:extLst>
              <a:ext uri="{FF2B5EF4-FFF2-40B4-BE49-F238E27FC236}">
                <a16:creationId xmlns:a16="http://schemas.microsoft.com/office/drawing/2014/main" id="{A571B5B6-2F37-744E-9A48-2ACC7063598B}"/>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8F45C224-E9E9-F04E-ACAF-EAE44228279E}"/>
              </a:ext>
            </a:extLst>
          </p:cNvPr>
          <p:cNvSpPr>
            <a:spLocks noGrp="1"/>
          </p:cNvSpPr>
          <p:nvPr>
            <p:ph type="sldNum" sz="quarter" idx="12"/>
          </p:nvPr>
        </p:nvSpPr>
        <p:spPr/>
        <p:txBody>
          <a:bodyPr/>
          <a:lstStyle>
            <a:lvl1pPr>
              <a:defRPr/>
            </a:lvl1pPr>
          </a:lstStyle>
          <a:p>
            <a:fld id="{56F01197-A722-964A-A77C-27E73A4C4028}" type="slidenum">
              <a:rPr lang="en-US" altLang="en-US"/>
              <a:pPr/>
              <a:t>‹nº›</a:t>
            </a:fld>
            <a:endParaRPr lang="en-US" altLang="en-US"/>
          </a:p>
        </p:txBody>
      </p:sp>
    </p:spTree>
    <p:extLst>
      <p:ext uri="{BB962C8B-B14F-4D97-AF65-F5344CB8AC3E}">
        <p14:creationId xmlns:p14="http://schemas.microsoft.com/office/powerpoint/2010/main" val="12925623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3">
            <a:extLst>
              <a:ext uri="{FF2B5EF4-FFF2-40B4-BE49-F238E27FC236}">
                <a16:creationId xmlns:a16="http://schemas.microsoft.com/office/drawing/2014/main" id="{504395DA-A3A3-8741-87E8-825A485CA1A9}"/>
              </a:ext>
            </a:extLst>
          </p:cNvPr>
          <p:cNvSpPr>
            <a:spLocks noGrp="1"/>
          </p:cNvSpPr>
          <p:nvPr>
            <p:ph type="dt" sz="half" idx="10"/>
          </p:nvPr>
        </p:nvSpPr>
        <p:spPr/>
        <p:txBody>
          <a:bodyPr/>
          <a:lstStyle>
            <a:lvl1pPr>
              <a:defRPr/>
            </a:lvl1pPr>
          </a:lstStyle>
          <a:p>
            <a:fld id="{41DBD048-25E6-0744-BF81-F30C1D5251E9}" type="datetimeFigureOut">
              <a:rPr lang="en-US" altLang="en-US"/>
              <a:pPr/>
              <a:t>11/23/2018</a:t>
            </a:fld>
            <a:endParaRPr lang="en-US" altLang="en-US"/>
          </a:p>
        </p:txBody>
      </p:sp>
      <p:sp>
        <p:nvSpPr>
          <p:cNvPr id="6" name="Footer Placeholder 4">
            <a:extLst>
              <a:ext uri="{FF2B5EF4-FFF2-40B4-BE49-F238E27FC236}">
                <a16:creationId xmlns:a16="http://schemas.microsoft.com/office/drawing/2014/main" id="{2D73A8EA-BBAC-664D-8943-558FB81B39BD}"/>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470D6B6A-9BAF-E148-A15D-3321CF8E083E}"/>
              </a:ext>
            </a:extLst>
          </p:cNvPr>
          <p:cNvSpPr>
            <a:spLocks noGrp="1"/>
          </p:cNvSpPr>
          <p:nvPr>
            <p:ph type="sldNum" sz="quarter" idx="12"/>
          </p:nvPr>
        </p:nvSpPr>
        <p:spPr/>
        <p:txBody>
          <a:bodyPr/>
          <a:lstStyle>
            <a:lvl1pPr>
              <a:defRPr/>
            </a:lvl1pPr>
          </a:lstStyle>
          <a:p>
            <a:fld id="{E2DB1B84-4CFB-F744-802B-3B01A95A2C1B}" type="slidenum">
              <a:rPr lang="en-US" altLang="en-US"/>
              <a:pPr/>
              <a:t>‹nº›</a:t>
            </a:fld>
            <a:endParaRPr lang="en-US" altLang="en-US"/>
          </a:p>
        </p:txBody>
      </p:sp>
    </p:spTree>
    <p:extLst>
      <p:ext uri="{BB962C8B-B14F-4D97-AF65-F5344CB8AC3E}">
        <p14:creationId xmlns:p14="http://schemas.microsoft.com/office/powerpoint/2010/main" val="25227025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3">
            <a:extLst>
              <a:ext uri="{FF2B5EF4-FFF2-40B4-BE49-F238E27FC236}">
                <a16:creationId xmlns:a16="http://schemas.microsoft.com/office/drawing/2014/main" id="{D48D8A2C-E2AD-2C4D-913D-139214A2F0E5}"/>
              </a:ext>
            </a:extLst>
          </p:cNvPr>
          <p:cNvSpPr>
            <a:spLocks noGrp="1"/>
          </p:cNvSpPr>
          <p:nvPr>
            <p:ph type="dt" sz="half" idx="10"/>
          </p:nvPr>
        </p:nvSpPr>
        <p:spPr/>
        <p:txBody>
          <a:bodyPr/>
          <a:lstStyle>
            <a:lvl1pPr>
              <a:defRPr/>
            </a:lvl1pPr>
          </a:lstStyle>
          <a:p>
            <a:fld id="{E2C49226-8763-E24C-974A-A5C3A8071457}" type="datetimeFigureOut">
              <a:rPr lang="en-US" altLang="en-US"/>
              <a:pPr/>
              <a:t>11/23/2018</a:t>
            </a:fld>
            <a:endParaRPr lang="en-US" altLang="en-US"/>
          </a:p>
        </p:txBody>
      </p:sp>
      <p:sp>
        <p:nvSpPr>
          <p:cNvPr id="6" name="Footer Placeholder 4">
            <a:extLst>
              <a:ext uri="{FF2B5EF4-FFF2-40B4-BE49-F238E27FC236}">
                <a16:creationId xmlns:a16="http://schemas.microsoft.com/office/drawing/2014/main" id="{11D2BCEC-B4D4-1C4C-98F8-6FAB21815F50}"/>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B782ED3A-19DC-A344-BBDD-ED56B22730EB}"/>
              </a:ext>
            </a:extLst>
          </p:cNvPr>
          <p:cNvSpPr>
            <a:spLocks noGrp="1"/>
          </p:cNvSpPr>
          <p:nvPr>
            <p:ph type="sldNum" sz="quarter" idx="12"/>
          </p:nvPr>
        </p:nvSpPr>
        <p:spPr/>
        <p:txBody>
          <a:bodyPr/>
          <a:lstStyle>
            <a:lvl1pPr>
              <a:defRPr/>
            </a:lvl1pPr>
          </a:lstStyle>
          <a:p>
            <a:fld id="{D3A8F75A-0621-D344-8AED-0C193B06B6CE}" type="slidenum">
              <a:rPr lang="en-US" altLang="en-US"/>
              <a:pPr/>
              <a:t>‹nº›</a:t>
            </a:fld>
            <a:endParaRPr lang="en-US" altLang="en-US"/>
          </a:p>
        </p:txBody>
      </p:sp>
    </p:spTree>
    <p:extLst>
      <p:ext uri="{BB962C8B-B14F-4D97-AF65-F5344CB8AC3E}">
        <p14:creationId xmlns:p14="http://schemas.microsoft.com/office/powerpoint/2010/main" val="8628027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lum/>
          </a:blip>
          <a:srcRect/>
          <a:stretch>
            <a:fillRect l="-2000" r="-2000"/>
          </a:stretch>
        </a:blip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8239F102-2420-704D-9912-1EFBD2D9545F}"/>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1DF422E3-557C-6E40-8BBC-41C90453CF20}"/>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BE7A88DB-7A6B-554B-9808-2B3EBF2FA016}"/>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fld id="{960DB1AF-6BF8-4248-9885-63AA41D0011B}" type="datetimeFigureOut">
              <a:rPr lang="en-US" altLang="en-US"/>
              <a:pPr/>
              <a:t>11/23/2018</a:t>
            </a:fld>
            <a:endParaRPr lang="en-US" altLang="en-US"/>
          </a:p>
        </p:txBody>
      </p:sp>
      <p:sp>
        <p:nvSpPr>
          <p:cNvPr id="5" name="Footer Placeholder 4">
            <a:extLst>
              <a:ext uri="{FF2B5EF4-FFF2-40B4-BE49-F238E27FC236}">
                <a16:creationId xmlns:a16="http://schemas.microsoft.com/office/drawing/2014/main" id="{AE6619EE-BBEB-B949-8AF8-FFA4324A20A0}"/>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ea typeface="+mn-ea"/>
              </a:defRPr>
            </a:lvl1pPr>
          </a:lstStyle>
          <a:p>
            <a:pPr>
              <a:defRPr/>
            </a:pPr>
            <a:endParaRPr lang="en-US"/>
          </a:p>
        </p:txBody>
      </p:sp>
      <p:sp>
        <p:nvSpPr>
          <p:cNvPr id="6" name="Slide Number Placeholder 5">
            <a:extLst>
              <a:ext uri="{FF2B5EF4-FFF2-40B4-BE49-F238E27FC236}">
                <a16:creationId xmlns:a16="http://schemas.microsoft.com/office/drawing/2014/main" id="{5D81A0F4-6718-3D42-84B0-6FAB87E7646A}"/>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D470D499-4ED9-7F4C-8057-7FE4A98069EF}" type="slidenum">
              <a:rPr lang="en-US" altLang="en-US"/>
              <a:pPr/>
              <a:t>‹nº›</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fontAlgn="base" hangingPunct="1">
        <a:spcBef>
          <a:spcPct val="0"/>
        </a:spcBef>
        <a:spcAft>
          <a:spcPct val="0"/>
        </a:spcAft>
        <a:defRPr sz="4400" kern="1200">
          <a:solidFill>
            <a:schemeClr val="tx1"/>
          </a:solidFill>
          <a:latin typeface="+mj-lt"/>
          <a:ea typeface="ＭＳ Ｐゴシック" panose="020B0600070205080204" pitchFamily="34" charset="-128"/>
          <a:cs typeface="+mj-cs"/>
        </a:defRPr>
      </a:lvl1pPr>
      <a:lvl2pPr algn="ctr" defTabSz="457200" rtl="0" eaLnBrk="1" fontAlgn="base" hangingPunct="1">
        <a:spcBef>
          <a:spcPct val="0"/>
        </a:spcBef>
        <a:spcAft>
          <a:spcPct val="0"/>
        </a:spcAft>
        <a:defRPr sz="4400">
          <a:solidFill>
            <a:schemeClr val="tx1"/>
          </a:solidFill>
          <a:latin typeface="Calibri" panose="020F0502020204030204" pitchFamily="34" charset="0"/>
          <a:ea typeface="ＭＳ Ｐゴシック" panose="020B0600070205080204" pitchFamily="34" charset="-128"/>
        </a:defRPr>
      </a:lvl2pPr>
      <a:lvl3pPr algn="ctr" defTabSz="457200" rtl="0" eaLnBrk="1" fontAlgn="base" hangingPunct="1">
        <a:spcBef>
          <a:spcPct val="0"/>
        </a:spcBef>
        <a:spcAft>
          <a:spcPct val="0"/>
        </a:spcAft>
        <a:defRPr sz="4400">
          <a:solidFill>
            <a:schemeClr val="tx1"/>
          </a:solidFill>
          <a:latin typeface="Calibri" panose="020F0502020204030204" pitchFamily="34" charset="0"/>
          <a:ea typeface="ＭＳ Ｐゴシック" panose="020B0600070205080204" pitchFamily="34" charset="-128"/>
        </a:defRPr>
      </a:lvl3pPr>
      <a:lvl4pPr algn="ctr" defTabSz="457200" rtl="0" eaLnBrk="1" fontAlgn="base" hangingPunct="1">
        <a:spcBef>
          <a:spcPct val="0"/>
        </a:spcBef>
        <a:spcAft>
          <a:spcPct val="0"/>
        </a:spcAft>
        <a:defRPr sz="4400">
          <a:solidFill>
            <a:schemeClr val="tx1"/>
          </a:solidFill>
          <a:latin typeface="Calibri" panose="020F0502020204030204" pitchFamily="34" charset="0"/>
          <a:ea typeface="ＭＳ Ｐゴシック" panose="020B0600070205080204" pitchFamily="34" charset="-128"/>
        </a:defRPr>
      </a:lvl4pPr>
      <a:lvl5pPr algn="ctr" defTabSz="457200" rtl="0" eaLnBrk="1" fontAlgn="base" hangingPunct="1">
        <a:spcBef>
          <a:spcPct val="0"/>
        </a:spcBef>
        <a:spcAft>
          <a:spcPct val="0"/>
        </a:spcAft>
        <a:defRPr sz="4400">
          <a:solidFill>
            <a:schemeClr val="tx1"/>
          </a:solidFill>
          <a:latin typeface="Calibri" panose="020F0502020204030204" pitchFamily="34" charset="0"/>
          <a:ea typeface="ＭＳ Ｐゴシック" panose="020B0600070205080204" pitchFamily="34" charset="-128"/>
        </a:defRPr>
      </a:lvl5pPr>
      <a:lvl6pPr marL="457200" algn="ctr" defTabSz="457200" rtl="0" eaLnBrk="1" fontAlgn="base" hangingPunct="1">
        <a:spcBef>
          <a:spcPct val="0"/>
        </a:spcBef>
        <a:spcAft>
          <a:spcPct val="0"/>
        </a:spcAft>
        <a:defRPr sz="4400">
          <a:solidFill>
            <a:schemeClr val="tx1"/>
          </a:solidFill>
          <a:latin typeface="Calibri" panose="020F0502020204030204" pitchFamily="34" charset="0"/>
          <a:ea typeface="ＭＳ Ｐゴシック" panose="020B0600070205080204" pitchFamily="34" charset="-128"/>
        </a:defRPr>
      </a:lvl6pPr>
      <a:lvl7pPr marL="914400" algn="ctr" defTabSz="457200" rtl="0" eaLnBrk="1" fontAlgn="base" hangingPunct="1">
        <a:spcBef>
          <a:spcPct val="0"/>
        </a:spcBef>
        <a:spcAft>
          <a:spcPct val="0"/>
        </a:spcAft>
        <a:defRPr sz="4400">
          <a:solidFill>
            <a:schemeClr val="tx1"/>
          </a:solidFill>
          <a:latin typeface="Calibri" panose="020F0502020204030204" pitchFamily="34" charset="0"/>
          <a:ea typeface="ＭＳ Ｐゴシック" panose="020B0600070205080204" pitchFamily="34" charset="-128"/>
        </a:defRPr>
      </a:lvl7pPr>
      <a:lvl8pPr marL="1371600" algn="ctr" defTabSz="457200" rtl="0" eaLnBrk="1" fontAlgn="base" hangingPunct="1">
        <a:spcBef>
          <a:spcPct val="0"/>
        </a:spcBef>
        <a:spcAft>
          <a:spcPct val="0"/>
        </a:spcAft>
        <a:defRPr sz="4400">
          <a:solidFill>
            <a:schemeClr val="tx1"/>
          </a:solidFill>
          <a:latin typeface="Calibri" panose="020F0502020204030204" pitchFamily="34" charset="0"/>
          <a:ea typeface="ＭＳ Ｐゴシック" panose="020B0600070205080204" pitchFamily="34" charset="-128"/>
        </a:defRPr>
      </a:lvl8pPr>
      <a:lvl9pPr marL="1828800" algn="ctr" defTabSz="457200" rtl="0" eaLnBrk="1" fontAlgn="base" hangingPunct="1">
        <a:spcBef>
          <a:spcPct val="0"/>
        </a:spcBef>
        <a:spcAft>
          <a:spcPct val="0"/>
        </a:spcAft>
        <a:defRPr sz="4400">
          <a:solidFill>
            <a:schemeClr val="tx1"/>
          </a:solidFill>
          <a:latin typeface="Calibri" panose="020F0502020204030204" pitchFamily="34" charset="0"/>
          <a:ea typeface="ＭＳ Ｐゴシック" panose="020B0600070205080204" pitchFamily="34" charset="-128"/>
        </a:defRPr>
      </a:lvl9pPr>
    </p:titleStyle>
    <p:bodyStyle>
      <a:lvl1pPr marL="342900" indent="-342900" algn="l" defTabSz="457200"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ＭＳ Ｐゴシック" panose="020B0600070205080204" pitchFamily="34" charset="-128"/>
          <a:cs typeface="+mn-cs"/>
        </a:defRPr>
      </a:lvl1pPr>
      <a:lvl2pPr marL="742950" indent="-285750" algn="l" defTabSz="457200"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ＭＳ Ｐゴシック" panose="020B0600070205080204" pitchFamily="34" charset="-128"/>
          <a:cs typeface="+mn-cs"/>
        </a:defRPr>
      </a:lvl2pPr>
      <a:lvl3pPr marL="1143000" indent="-228600" algn="l" defTabSz="457200"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ＭＳ Ｐゴシック" panose="020B0600070205080204" pitchFamily="34" charset="-128"/>
          <a:cs typeface="+mn-cs"/>
        </a:defRPr>
      </a:lvl3pPr>
      <a:lvl4pPr marL="16002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n-cs"/>
        </a:defRPr>
      </a:lvl4pPr>
      <a:lvl5pPr marL="2057400" indent="-228600" algn="l" defTabSz="457200"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2000" r="-2000"/>
          </a:stretch>
        </a:blipFill>
        <a:effectLst/>
      </p:bgPr>
    </p:bg>
    <p:spTree>
      <p:nvGrpSpPr>
        <p:cNvPr id="1" name=""/>
        <p:cNvGrpSpPr/>
        <p:nvPr/>
      </p:nvGrpSpPr>
      <p:grpSpPr>
        <a:xfrm>
          <a:off x="0" y="0"/>
          <a:ext cx="0" cy="0"/>
          <a:chOff x="0" y="0"/>
          <a:chExt cx="0" cy="0"/>
        </a:xfrm>
      </p:grpSpPr>
      <p:sp>
        <p:nvSpPr>
          <p:cNvPr id="2050" name="Title 1">
            <a:extLst>
              <a:ext uri="{FF2B5EF4-FFF2-40B4-BE49-F238E27FC236}">
                <a16:creationId xmlns:a16="http://schemas.microsoft.com/office/drawing/2014/main" id="{96489E01-3AA3-7347-91DD-E4EDFEAEE0D3}"/>
              </a:ext>
            </a:extLst>
          </p:cNvPr>
          <p:cNvSpPr>
            <a:spLocks noGrp="1"/>
          </p:cNvSpPr>
          <p:nvPr>
            <p:ph type="ctrTitle"/>
          </p:nvPr>
        </p:nvSpPr>
        <p:spPr>
          <a:xfrm>
            <a:off x="811060" y="2417524"/>
            <a:ext cx="7772400" cy="1315232"/>
          </a:xfrm>
        </p:spPr>
        <p:txBody>
          <a:bodyPr/>
          <a:lstStyle/>
          <a:p>
            <a:r>
              <a:rPr lang="pt-BR" sz="3200" dirty="0"/>
              <a:t>Compartilhamento de dados de pesquisa na Fiocruz: diagnóstico e percepção do pesquisador</a:t>
            </a:r>
          </a:p>
        </p:txBody>
      </p:sp>
      <p:sp>
        <p:nvSpPr>
          <p:cNvPr id="3" name="Subtitle 2">
            <a:extLst>
              <a:ext uri="{FF2B5EF4-FFF2-40B4-BE49-F238E27FC236}">
                <a16:creationId xmlns:a16="http://schemas.microsoft.com/office/drawing/2014/main" id="{CCC0617D-0074-AB47-AA18-2B45C5EAABE3}"/>
              </a:ext>
            </a:extLst>
          </p:cNvPr>
          <p:cNvSpPr>
            <a:spLocks noGrp="1"/>
          </p:cNvSpPr>
          <p:nvPr>
            <p:ph type="subTitle" idx="1"/>
          </p:nvPr>
        </p:nvSpPr>
        <p:spPr>
          <a:xfrm>
            <a:off x="1091330" y="3732756"/>
            <a:ext cx="7211860" cy="2680570"/>
          </a:xfrm>
        </p:spPr>
        <p:txBody>
          <a:bodyPr rtlCol="0">
            <a:normAutofit lnSpcReduction="10000"/>
          </a:bodyPr>
          <a:lstStyle/>
          <a:p>
            <a:pPr algn="r"/>
            <a:r>
              <a:rPr lang="pt-BR" sz="1800" dirty="0"/>
              <a:t>Viviane Veiga</a:t>
            </a:r>
          </a:p>
          <a:p>
            <a:pPr algn="r"/>
            <a:r>
              <a:rPr lang="pt-BR" sz="1800" dirty="0"/>
              <a:t>Rejane Machado</a:t>
            </a:r>
          </a:p>
          <a:p>
            <a:pPr algn="r"/>
            <a:r>
              <a:rPr lang="pt-BR" sz="1800" dirty="0" err="1"/>
              <a:t>Rosany</a:t>
            </a:r>
            <a:r>
              <a:rPr lang="pt-BR" sz="1800" dirty="0"/>
              <a:t> </a:t>
            </a:r>
            <a:r>
              <a:rPr lang="pt-BR" sz="1800" dirty="0" err="1"/>
              <a:t>Bochner</a:t>
            </a:r>
            <a:endParaRPr lang="pt-BR" sz="1800" dirty="0"/>
          </a:p>
          <a:p>
            <a:pPr algn="r"/>
            <a:r>
              <a:rPr lang="pt-BR" sz="1800" dirty="0"/>
              <a:t>Vanessa Jorge</a:t>
            </a:r>
          </a:p>
          <a:p>
            <a:pPr fontAlgn="auto">
              <a:spcAft>
                <a:spcPts val="0"/>
              </a:spcAft>
              <a:buFont typeface="Arial"/>
              <a:buNone/>
              <a:defRPr/>
            </a:pPr>
            <a:endParaRPr lang="en-US" dirty="0">
              <a:ea typeface="+mn-ea"/>
            </a:endParaRPr>
          </a:p>
          <a:p>
            <a:pPr fontAlgn="auto">
              <a:spcAft>
                <a:spcPts val="0"/>
              </a:spcAft>
              <a:buFont typeface="Arial"/>
              <a:buNone/>
              <a:defRPr/>
            </a:pPr>
            <a:endParaRPr lang="en-US" dirty="0">
              <a:ea typeface="+mn-ea"/>
            </a:endParaRPr>
          </a:p>
          <a:p>
            <a:pPr fontAlgn="auto">
              <a:spcAft>
                <a:spcPts val="0"/>
              </a:spcAft>
              <a:buFont typeface="Arial"/>
              <a:buNone/>
              <a:defRPr/>
            </a:pPr>
            <a:r>
              <a:rPr lang="en-US" sz="1400" dirty="0" err="1">
                <a:ea typeface="+mn-ea"/>
              </a:rPr>
              <a:t>Dezembro</a:t>
            </a:r>
            <a:r>
              <a:rPr lang="en-US" sz="1400" dirty="0">
                <a:ea typeface="+mn-ea"/>
              </a:rPr>
              <a:t> 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z="3600" dirty="0"/>
              <a:t>Benefícios do compartilhamento</a:t>
            </a:r>
          </a:p>
        </p:txBody>
      </p:sp>
      <p:sp>
        <p:nvSpPr>
          <p:cNvPr id="3" name="Espaço Reservado para Conteúdo 2"/>
          <p:cNvSpPr>
            <a:spLocks noGrp="1"/>
          </p:cNvSpPr>
          <p:nvPr>
            <p:ph idx="1"/>
          </p:nvPr>
        </p:nvSpPr>
        <p:spPr>
          <a:xfrm>
            <a:off x="457200" y="1924666"/>
            <a:ext cx="8229600" cy="2932470"/>
          </a:xfrm>
        </p:spPr>
        <p:txBody>
          <a:bodyPr/>
          <a:lstStyle/>
          <a:p>
            <a:pPr marL="0" indent="0" algn="just">
              <a:buNone/>
            </a:pPr>
            <a:r>
              <a:rPr lang="pt-BR" dirty="0"/>
              <a:t>Um estudo publicado na PlosOne mostra que </a:t>
            </a:r>
            <a:r>
              <a:rPr lang="pt-BR" b="1" dirty="0"/>
              <a:t>o compartilhamento de dados de pesquisa foi associado a um aumento de 69% nas citações</a:t>
            </a:r>
            <a:r>
              <a:rPr lang="pt-BR" dirty="0"/>
              <a:t>, independentemente do fator de impacto do periódico, data de publicação e país de origem do autor.</a:t>
            </a:r>
          </a:p>
        </p:txBody>
      </p:sp>
      <p:sp>
        <p:nvSpPr>
          <p:cNvPr id="4" name="Retângulo 3"/>
          <p:cNvSpPr/>
          <p:nvPr/>
        </p:nvSpPr>
        <p:spPr>
          <a:xfrm>
            <a:off x="5695620" y="5958038"/>
            <a:ext cx="3448380" cy="369332"/>
          </a:xfrm>
          <a:prstGeom prst="rect">
            <a:avLst/>
          </a:prstGeom>
        </p:spPr>
        <p:txBody>
          <a:bodyPr wrap="none">
            <a:spAutoFit/>
          </a:bodyPr>
          <a:lstStyle/>
          <a:p>
            <a:r>
              <a:rPr lang="pt-BR" dirty="0"/>
              <a:t>(</a:t>
            </a:r>
            <a:r>
              <a:rPr lang="pt-BR" i="1" dirty="0"/>
              <a:t>PIWOWAR; DAY; FRIDSMA, 2007</a:t>
            </a:r>
            <a:r>
              <a:rPr lang="pt-BR" dirty="0"/>
              <a:t>). </a:t>
            </a:r>
          </a:p>
        </p:txBody>
      </p:sp>
    </p:spTree>
    <p:extLst>
      <p:ext uri="{BB962C8B-B14F-4D97-AF65-F5344CB8AC3E}">
        <p14:creationId xmlns:p14="http://schemas.microsoft.com/office/powerpoint/2010/main" val="20937749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457200" y="1600201"/>
            <a:ext cx="8229600" cy="2883310"/>
          </a:xfrm>
        </p:spPr>
        <p:txBody>
          <a:bodyPr/>
          <a:lstStyle/>
          <a:p>
            <a:pPr algn="just"/>
            <a:r>
              <a:rPr lang="pt-BR" sz="2800" dirty="0"/>
              <a:t>Maximiza a visibilidade e amplia o reconhecimento.</a:t>
            </a:r>
          </a:p>
          <a:p>
            <a:pPr marL="400050" lvl="1" indent="0" algn="just">
              <a:buNone/>
            </a:pPr>
            <a:r>
              <a:rPr lang="pt-BR" sz="2400" dirty="0"/>
              <a:t>Os dados depositados recebem, na maioria dos repositórios, um identificador persistente e uma citação sugerida. Assim, o trabalho é reconhecido e disseminado quando reanalisado por outros. O coletor dos dados continua a ser reconhecido pelo seu trabalho em outras publicações</a:t>
            </a:r>
            <a:endParaRPr lang="pt-BR" sz="2800" dirty="0"/>
          </a:p>
        </p:txBody>
      </p:sp>
      <p:sp>
        <p:nvSpPr>
          <p:cNvPr id="4" name="Título 1"/>
          <p:cNvSpPr>
            <a:spLocks noGrp="1"/>
          </p:cNvSpPr>
          <p:nvPr>
            <p:ph type="title"/>
          </p:nvPr>
        </p:nvSpPr>
        <p:spPr>
          <a:xfrm>
            <a:off x="457200" y="274638"/>
            <a:ext cx="8229600" cy="1143000"/>
          </a:xfrm>
        </p:spPr>
        <p:txBody>
          <a:bodyPr/>
          <a:lstStyle/>
          <a:p>
            <a:r>
              <a:rPr lang="pt-BR" sz="3200" b="1" dirty="0"/>
              <a:t>Benefícios do compartilhamento</a:t>
            </a:r>
          </a:p>
        </p:txBody>
      </p:sp>
      <p:sp>
        <p:nvSpPr>
          <p:cNvPr id="5" name="Retângulo 4"/>
          <p:cNvSpPr/>
          <p:nvPr/>
        </p:nvSpPr>
        <p:spPr>
          <a:xfrm>
            <a:off x="5520146" y="5715226"/>
            <a:ext cx="3550780" cy="461665"/>
          </a:xfrm>
          <a:prstGeom prst="rect">
            <a:avLst/>
          </a:prstGeom>
        </p:spPr>
        <p:txBody>
          <a:bodyPr wrap="none">
            <a:spAutoFit/>
          </a:bodyPr>
          <a:lstStyle/>
          <a:p>
            <a:pPr marL="400050" lvl="1" indent="0" algn="just">
              <a:buNone/>
            </a:pPr>
            <a:r>
              <a:rPr lang="pt-BR" sz="2400" dirty="0"/>
              <a:t>(</a:t>
            </a:r>
            <a:r>
              <a:rPr lang="pt-BR" sz="2400" i="1" dirty="0"/>
              <a:t>Edinburgh DataShare). </a:t>
            </a:r>
          </a:p>
        </p:txBody>
      </p:sp>
    </p:spTree>
    <p:extLst>
      <p:ext uri="{BB962C8B-B14F-4D97-AF65-F5344CB8AC3E}">
        <p14:creationId xmlns:p14="http://schemas.microsoft.com/office/powerpoint/2010/main" val="32709668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z="4000" dirty="0"/>
              <a:t>METODOLOGIA</a:t>
            </a:r>
          </a:p>
        </p:txBody>
      </p:sp>
      <p:sp>
        <p:nvSpPr>
          <p:cNvPr id="3" name="Espaço Reservado para Conteúdo 2"/>
          <p:cNvSpPr>
            <a:spLocks noGrp="1"/>
          </p:cNvSpPr>
          <p:nvPr>
            <p:ph idx="1"/>
          </p:nvPr>
        </p:nvSpPr>
        <p:spPr/>
        <p:txBody>
          <a:bodyPr/>
          <a:lstStyle/>
          <a:p>
            <a:pPr marL="0" indent="0" algn="just">
              <a:buNone/>
            </a:pPr>
            <a:r>
              <a:rPr lang="pt-BR" sz="2800" dirty="0"/>
              <a:t>Dois instrumentos de coleta de dados:</a:t>
            </a:r>
          </a:p>
          <a:p>
            <a:pPr algn="just"/>
            <a:r>
              <a:rPr lang="pt-BR" sz="2800" dirty="0"/>
              <a:t>Questionário online </a:t>
            </a:r>
          </a:p>
          <a:p>
            <a:pPr algn="just"/>
            <a:r>
              <a:rPr lang="pt-BR" sz="2800" dirty="0"/>
              <a:t>Entrevista</a:t>
            </a:r>
          </a:p>
          <a:p>
            <a:pPr marL="400050" lvl="1" indent="0" algn="just">
              <a:buNone/>
            </a:pPr>
            <a:r>
              <a:rPr lang="pt-BR" sz="2400" dirty="0"/>
              <a:t>A construção do roteiro da entrevista e a análise dos dados obtidos serão baseados no Modelo de Fatores que influenciam no comportamento de compartilhamento de dados de pesquisa. Os instrumentos serão aplicados aos pesquisadores da Fiocruz cadastrados na base de grupo de pesquisa do CNPq</a:t>
            </a:r>
            <a:r>
              <a:rPr lang="pt-BR" sz="3200" dirty="0"/>
              <a:t>.</a:t>
            </a:r>
          </a:p>
          <a:p>
            <a:pPr algn="just"/>
            <a:endParaRPr lang="pt-BR" dirty="0"/>
          </a:p>
        </p:txBody>
      </p:sp>
    </p:spTree>
    <p:extLst>
      <p:ext uri="{BB962C8B-B14F-4D97-AF65-F5344CB8AC3E}">
        <p14:creationId xmlns:p14="http://schemas.microsoft.com/office/powerpoint/2010/main" val="30329557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Agrupar 19"/>
          <p:cNvGrpSpPr>
            <a:grpSpLocks/>
          </p:cNvGrpSpPr>
          <p:nvPr/>
        </p:nvGrpSpPr>
        <p:grpSpPr bwMode="auto">
          <a:xfrm>
            <a:off x="2144165" y="2097090"/>
            <a:ext cx="3690938" cy="1012825"/>
            <a:chOff x="192337" y="2933730"/>
            <a:chExt cx="3689872" cy="1012939"/>
          </a:xfrm>
        </p:grpSpPr>
        <p:sp>
          <p:nvSpPr>
            <p:cNvPr id="7" name="Retângulo 6"/>
            <p:cNvSpPr/>
            <p:nvPr/>
          </p:nvSpPr>
          <p:spPr>
            <a:xfrm>
              <a:off x="365340" y="2968662"/>
              <a:ext cx="1152128" cy="369332"/>
            </a:xfrm>
            <a:prstGeom prst="rect">
              <a:avLst/>
            </a:prstGeom>
            <a:noFill/>
          </p:spPr>
          <p:txBody>
            <a:bodyPr>
              <a:spAutoFit/>
              <a:scene3d>
                <a:camera prst="orthographicFront"/>
                <a:lightRig rig="harsh" dir="t"/>
              </a:scene3d>
              <a:sp3d extrusionH="57150" prstMaterial="matte">
                <a:bevelT w="63500" h="12700" prst="angle"/>
                <a:contourClr>
                  <a:schemeClr val="bg1">
                    <a:lumMod val="65000"/>
                  </a:schemeClr>
                </a:contourClr>
              </a:sp3d>
            </a:bodyPr>
            <a:lstStyle/>
            <a:p>
              <a:pPr algn="ctr">
                <a:defRPr/>
              </a:pPr>
              <a:r>
                <a:rPr lang="pt-BR" b="1" dirty="0">
                  <a:ln/>
                  <a:solidFill>
                    <a:schemeClr val="accent3"/>
                  </a:solidFill>
                </a:rPr>
                <a:t>100</a:t>
              </a:r>
            </a:p>
          </p:txBody>
        </p:sp>
        <p:pic>
          <p:nvPicPr>
            <p:cNvPr id="8" name="Imagem 2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2337" y="3070707"/>
              <a:ext cx="1093863" cy="87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m 1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35843" y="3001235"/>
              <a:ext cx="1093863" cy="87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m 2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69166" y="3009868"/>
              <a:ext cx="1093863" cy="87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Imagem 2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26280" y="2975293"/>
              <a:ext cx="1093863" cy="87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Imagem 2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14701" y="2933730"/>
              <a:ext cx="1093863" cy="87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Imagem 2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88346" y="2959672"/>
              <a:ext cx="1093863" cy="87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4" name="Retângulo 13"/>
          <p:cNvSpPr/>
          <p:nvPr/>
        </p:nvSpPr>
        <p:spPr>
          <a:xfrm>
            <a:off x="2472220" y="1441482"/>
            <a:ext cx="2625487" cy="523220"/>
          </a:xfrm>
          <a:prstGeom prst="rect">
            <a:avLst/>
          </a:prstGeom>
          <a:noFill/>
        </p:spPr>
        <p:txBody>
          <a:bodyPr wrap="square">
            <a:spAutoFit/>
            <a:scene3d>
              <a:camera prst="orthographicFront"/>
              <a:lightRig rig="harsh" dir="t"/>
            </a:scene3d>
            <a:sp3d extrusionH="57150" prstMaterial="matte">
              <a:bevelT w="63500" h="12700" prst="angle"/>
              <a:contourClr>
                <a:schemeClr val="bg1">
                  <a:lumMod val="65000"/>
                </a:schemeClr>
              </a:contourClr>
            </a:sp3d>
          </a:bodyPr>
          <a:lstStyle/>
          <a:p>
            <a:pPr algn="ctr">
              <a:defRPr/>
            </a:pPr>
            <a:r>
              <a:rPr lang="pt-BR" sz="2800" b="1" dirty="0">
                <a:ln/>
                <a:solidFill>
                  <a:schemeClr val="accent3"/>
                </a:solidFill>
              </a:rPr>
              <a:t>FIOCRUZ</a:t>
            </a:r>
          </a:p>
        </p:txBody>
      </p:sp>
      <p:sp>
        <p:nvSpPr>
          <p:cNvPr id="18" name="Seta: para Baixo 34"/>
          <p:cNvSpPr/>
          <p:nvPr/>
        </p:nvSpPr>
        <p:spPr>
          <a:xfrm>
            <a:off x="3853982" y="3065963"/>
            <a:ext cx="142875" cy="455612"/>
          </a:xfrm>
          <a:prstGeom prst="downArrow">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endParaRPr lang="pt-BR"/>
          </a:p>
        </p:txBody>
      </p:sp>
      <p:sp>
        <p:nvSpPr>
          <p:cNvPr id="19" name="Retângulo 18"/>
          <p:cNvSpPr/>
          <p:nvPr/>
        </p:nvSpPr>
        <p:spPr>
          <a:xfrm>
            <a:off x="2423322" y="3856655"/>
            <a:ext cx="1215050" cy="369332"/>
          </a:xfrm>
          <a:prstGeom prst="rect">
            <a:avLst/>
          </a:prstGeom>
          <a:noFill/>
        </p:spPr>
        <p:txBody>
          <a:bodyPr>
            <a:spAutoFit/>
            <a:scene3d>
              <a:camera prst="orthographicFront"/>
              <a:lightRig rig="harsh" dir="t"/>
            </a:scene3d>
            <a:sp3d extrusionH="57150" prstMaterial="matte">
              <a:bevelT w="63500" h="12700" prst="angle"/>
              <a:contourClr>
                <a:schemeClr val="bg1">
                  <a:lumMod val="65000"/>
                </a:schemeClr>
              </a:contourClr>
            </a:sp3d>
          </a:bodyPr>
          <a:lstStyle/>
          <a:p>
            <a:pPr algn="ctr">
              <a:defRPr/>
            </a:pPr>
            <a:r>
              <a:rPr lang="pt-BR" b="1" dirty="0">
                <a:ln/>
                <a:solidFill>
                  <a:schemeClr val="accent3"/>
                </a:solidFill>
              </a:rPr>
              <a:t>2</a:t>
            </a:r>
          </a:p>
        </p:txBody>
      </p:sp>
      <p:pic>
        <p:nvPicPr>
          <p:cNvPr id="21" name="Imagem 2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08168" y="3625475"/>
            <a:ext cx="2339264" cy="796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Retângulo 22"/>
          <p:cNvSpPr/>
          <p:nvPr/>
        </p:nvSpPr>
        <p:spPr bwMode="auto">
          <a:xfrm>
            <a:off x="1585960" y="3518041"/>
            <a:ext cx="4265613" cy="369333"/>
          </a:xfrm>
          <a:prstGeom prst="rect">
            <a:avLst/>
          </a:prstGeom>
          <a:noFill/>
        </p:spPr>
        <p:txBody>
          <a:bodyPr>
            <a:spAutoFit/>
          </a:bodyPr>
          <a:lstStyle/>
          <a:p>
            <a:pPr algn="ctr">
              <a:defRPr/>
            </a:pPr>
            <a:r>
              <a:rPr lang="pt-BR" b="1" spc="50" dirty="0">
                <a:ln w="0"/>
                <a:solidFill>
                  <a:schemeClr val="bg2"/>
                </a:solidFill>
                <a:effectLst>
                  <a:innerShdw blurRad="63500" dist="50800" dir="13500000">
                    <a:srgbClr val="000000">
                      <a:alpha val="50000"/>
                    </a:srgbClr>
                  </a:innerShdw>
                </a:effectLst>
              </a:rPr>
              <a:t>Respostas</a:t>
            </a:r>
          </a:p>
        </p:txBody>
      </p:sp>
      <p:pic>
        <p:nvPicPr>
          <p:cNvPr id="24" name="Imagem 3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582727" y="4760139"/>
            <a:ext cx="1947863"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Seta: Dobrada 38"/>
          <p:cNvSpPr/>
          <p:nvPr/>
        </p:nvSpPr>
        <p:spPr>
          <a:xfrm flipV="1">
            <a:off x="4329600" y="4734819"/>
            <a:ext cx="1116013" cy="882650"/>
          </a:xfrm>
          <a:prstGeom prst="bentArrow">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endParaRPr lang="pt-BR">
              <a:solidFill>
                <a:schemeClr val="tx1"/>
              </a:solidFill>
            </a:endParaRPr>
          </a:p>
        </p:txBody>
      </p:sp>
      <p:sp>
        <p:nvSpPr>
          <p:cNvPr id="49" name="Retângulo 48"/>
          <p:cNvSpPr/>
          <p:nvPr/>
        </p:nvSpPr>
        <p:spPr>
          <a:xfrm>
            <a:off x="5835103" y="5735054"/>
            <a:ext cx="1953352" cy="400110"/>
          </a:xfrm>
          <a:prstGeom prst="rect">
            <a:avLst/>
          </a:prstGeom>
          <a:noFill/>
        </p:spPr>
        <p:txBody>
          <a:bodyPr>
            <a:spAutoFit/>
          </a:bodyPr>
          <a:lstStyle/>
          <a:p>
            <a:pPr algn="ctr">
              <a:defRPr/>
            </a:pPr>
            <a:r>
              <a:rPr lang="pt-BR" sz="2000" b="1" dirty="0">
                <a:ln w="9525">
                  <a:solidFill>
                    <a:schemeClr val="bg1"/>
                  </a:solidFill>
                  <a:prstDash val="solid"/>
                </a:ln>
                <a:effectLst>
                  <a:outerShdw blurRad="12700" dist="38100" dir="2700000" algn="tl" rotWithShape="0">
                    <a:schemeClr val="bg1">
                      <a:lumMod val="50000"/>
                    </a:schemeClr>
                  </a:outerShdw>
                </a:effectLst>
              </a:rPr>
              <a:t>Entrevistas</a:t>
            </a:r>
          </a:p>
        </p:txBody>
      </p:sp>
    </p:spTree>
    <p:extLst>
      <p:ext uri="{BB962C8B-B14F-4D97-AF65-F5344CB8AC3E}">
        <p14:creationId xmlns:p14="http://schemas.microsoft.com/office/powerpoint/2010/main" val="21331272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2"/>
          <a:stretch>
            <a:fillRect/>
          </a:stretch>
        </p:blipFill>
        <p:spPr>
          <a:xfrm>
            <a:off x="0" y="1241229"/>
            <a:ext cx="9144000" cy="5201451"/>
          </a:xfrm>
          <a:prstGeom prst="rect">
            <a:avLst/>
          </a:prstGeom>
        </p:spPr>
      </p:pic>
    </p:spTree>
    <p:extLst>
      <p:ext uri="{BB962C8B-B14F-4D97-AF65-F5344CB8AC3E}">
        <p14:creationId xmlns:p14="http://schemas.microsoft.com/office/powerpoint/2010/main" val="37129525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z="3200" b="1" dirty="0"/>
              <a:t>Conclusão</a:t>
            </a:r>
          </a:p>
        </p:txBody>
      </p:sp>
      <p:sp>
        <p:nvSpPr>
          <p:cNvPr id="3" name="Espaço Reservado para Conteúdo 2"/>
          <p:cNvSpPr>
            <a:spLocks noGrp="1"/>
          </p:cNvSpPr>
          <p:nvPr>
            <p:ph idx="1"/>
          </p:nvPr>
        </p:nvSpPr>
        <p:spPr/>
        <p:txBody>
          <a:bodyPr/>
          <a:lstStyle/>
          <a:p>
            <a:pPr marL="0" indent="0" algn="just">
              <a:buNone/>
            </a:pPr>
            <a:r>
              <a:rPr lang="pt-BR" dirty="0"/>
              <a:t>Espera-se com esta pesquisa caracterizar os dados de pesquisa produzidos na Fiocruz. Desta forma serão identificado que tipos de dados são coletados ou gerados pelos pesquisadores da instituição e analisado o comportamento de compartilhamento dos seus dados. </a:t>
            </a:r>
          </a:p>
        </p:txBody>
      </p:sp>
    </p:spTree>
    <p:extLst>
      <p:ext uri="{BB962C8B-B14F-4D97-AF65-F5344CB8AC3E}">
        <p14:creationId xmlns:p14="http://schemas.microsoft.com/office/powerpoint/2010/main" val="15353574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b="1" dirty="0"/>
              <a:t>Conclusão</a:t>
            </a:r>
          </a:p>
        </p:txBody>
      </p:sp>
      <p:sp>
        <p:nvSpPr>
          <p:cNvPr id="3" name="Espaço Reservado para Conteúdo 2"/>
          <p:cNvSpPr>
            <a:spLocks noGrp="1"/>
          </p:cNvSpPr>
          <p:nvPr>
            <p:ph idx="1"/>
          </p:nvPr>
        </p:nvSpPr>
        <p:spPr/>
        <p:txBody>
          <a:bodyPr/>
          <a:lstStyle/>
          <a:p>
            <a:pPr marL="0" indent="0" algn="just">
              <a:buNone/>
            </a:pPr>
            <a:r>
              <a:rPr lang="pt-BR" dirty="0"/>
              <a:t>Também espera-se mapear  </a:t>
            </a:r>
            <a:r>
              <a:rPr lang="pt-BR" dirty="0" err="1"/>
              <a:t>experiencias</a:t>
            </a:r>
            <a:r>
              <a:rPr lang="pt-BR" dirty="0"/>
              <a:t> existentes de compartilhamento ou abertura dos dados destes pesquisadores e a percepção deles quanto ao movimento de abertura de dados, em especial a sua visão quanto aos custos, benefícios e fatores contextuais. </a:t>
            </a:r>
          </a:p>
        </p:txBody>
      </p:sp>
    </p:spTree>
    <p:extLst>
      <p:ext uri="{BB962C8B-B14F-4D97-AF65-F5344CB8AC3E}">
        <p14:creationId xmlns:p14="http://schemas.microsoft.com/office/powerpoint/2010/main" val="17627082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z="3600" b="1" dirty="0"/>
              <a:t>Conclusão</a:t>
            </a:r>
            <a:endParaRPr lang="pt-BR" sz="3600" dirty="0"/>
          </a:p>
        </p:txBody>
      </p:sp>
      <p:sp>
        <p:nvSpPr>
          <p:cNvPr id="3" name="Espaço Reservado para Conteúdo 2"/>
          <p:cNvSpPr>
            <a:spLocks noGrp="1"/>
          </p:cNvSpPr>
          <p:nvPr>
            <p:ph idx="1"/>
          </p:nvPr>
        </p:nvSpPr>
        <p:spPr/>
        <p:txBody>
          <a:bodyPr/>
          <a:lstStyle/>
          <a:p>
            <a:pPr marL="0" indent="0" algn="just">
              <a:buNone/>
            </a:pPr>
            <a:r>
              <a:rPr lang="pt-BR" dirty="0"/>
              <a:t>Com este conhecimento adquirido espera-se, em primeiro lugar a elaboração de um diagnóstico que contribua na construção de estratégias para minimizar as barreiras encontradas pelos pesquisadores da Fiocruz no compartilhamento de dados de pesquisa.</a:t>
            </a:r>
          </a:p>
        </p:txBody>
      </p:sp>
    </p:spTree>
    <p:extLst>
      <p:ext uri="{BB962C8B-B14F-4D97-AF65-F5344CB8AC3E}">
        <p14:creationId xmlns:p14="http://schemas.microsoft.com/office/powerpoint/2010/main" val="28105844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b="1" dirty="0"/>
              <a:t>Conclusão</a:t>
            </a:r>
            <a:endParaRPr lang="pt-BR" dirty="0"/>
          </a:p>
        </p:txBody>
      </p:sp>
      <p:sp>
        <p:nvSpPr>
          <p:cNvPr id="3" name="Espaço Reservado para Conteúdo 2"/>
          <p:cNvSpPr>
            <a:spLocks noGrp="1"/>
          </p:cNvSpPr>
          <p:nvPr>
            <p:ph idx="1"/>
          </p:nvPr>
        </p:nvSpPr>
        <p:spPr/>
        <p:txBody>
          <a:bodyPr/>
          <a:lstStyle/>
          <a:p>
            <a:pPr marL="0" indent="0" algn="just">
              <a:buNone/>
            </a:pPr>
            <a:r>
              <a:rPr lang="pt-BR" dirty="0"/>
              <a:t>Em segundo lugar, espera-se que este conhecimento subsidie a elaboração de uma política de abertura de dados de pesquisa na Fiocruz e aponte as características necessárias para uma infraestrutura que atenda as necessidades e anseios dos pesquisadores da Fiocruz, de toda a comunidade científica. </a:t>
            </a:r>
          </a:p>
        </p:txBody>
      </p:sp>
    </p:spTree>
    <p:extLst>
      <p:ext uri="{BB962C8B-B14F-4D97-AF65-F5344CB8AC3E}">
        <p14:creationId xmlns:p14="http://schemas.microsoft.com/office/powerpoint/2010/main" val="22120649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z="4000" b="1" dirty="0"/>
              <a:t>Conclusão</a:t>
            </a:r>
          </a:p>
        </p:txBody>
      </p:sp>
      <p:sp>
        <p:nvSpPr>
          <p:cNvPr id="3" name="Espaço Reservado para Conteúdo 2"/>
          <p:cNvSpPr>
            <a:spLocks noGrp="1"/>
          </p:cNvSpPr>
          <p:nvPr>
            <p:ph idx="1"/>
          </p:nvPr>
        </p:nvSpPr>
        <p:spPr>
          <a:xfrm>
            <a:off x="457200" y="1697908"/>
            <a:ext cx="8229600" cy="4525963"/>
          </a:xfrm>
        </p:spPr>
        <p:txBody>
          <a:bodyPr/>
          <a:lstStyle/>
          <a:p>
            <a:pPr marL="0" indent="0" algn="just">
              <a:buNone/>
            </a:pPr>
            <a:r>
              <a:rPr lang="pt-BR" dirty="0"/>
              <a:t>E por último espera-se que este projeto apoie o movimento de abertura de dados de pesquisa em saúde no Brasil e na América Latina, sendo modelo para outras instituições científicas na região. </a:t>
            </a:r>
          </a:p>
          <a:p>
            <a:pPr marL="0" indent="0" algn="just">
              <a:buNone/>
            </a:pPr>
            <a:endParaRPr lang="pt-BR" dirty="0"/>
          </a:p>
        </p:txBody>
      </p:sp>
    </p:spTree>
    <p:extLst>
      <p:ext uri="{BB962C8B-B14F-4D97-AF65-F5344CB8AC3E}">
        <p14:creationId xmlns:p14="http://schemas.microsoft.com/office/powerpoint/2010/main" val="33925665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7150" y="56536"/>
            <a:ext cx="8229600" cy="1143000"/>
          </a:xfrm>
        </p:spPr>
        <p:txBody>
          <a:bodyPr/>
          <a:lstStyle/>
          <a:p>
            <a:r>
              <a:rPr lang="pt-BR" sz="3200" b="1" dirty="0"/>
              <a:t>Ciência aberta</a:t>
            </a:r>
          </a:p>
        </p:txBody>
      </p:sp>
      <p:pic>
        <p:nvPicPr>
          <p:cNvPr id="6" name="Espaço Reservado para Conteúdo 5"/>
          <p:cNvPicPr>
            <a:picLocks noGrp="1" noChangeAspect="1"/>
          </p:cNvPicPr>
          <p:nvPr>
            <p:ph idx="1"/>
          </p:nvPr>
        </p:nvPicPr>
        <p:blipFill>
          <a:blip r:embed="rId2"/>
          <a:stretch>
            <a:fillRect/>
          </a:stretch>
        </p:blipFill>
        <p:spPr>
          <a:xfrm>
            <a:off x="167150" y="1199536"/>
            <a:ext cx="8065653" cy="5301650"/>
          </a:xfrm>
          <a:prstGeom prst="rect">
            <a:avLst/>
          </a:prstGeom>
        </p:spPr>
      </p:pic>
    </p:spTree>
    <p:extLst>
      <p:ext uri="{BB962C8B-B14F-4D97-AF65-F5344CB8AC3E}">
        <p14:creationId xmlns:p14="http://schemas.microsoft.com/office/powerpoint/2010/main" val="34353416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ângulo 7">
            <a:extLst>
              <a:ext uri="{FF2B5EF4-FFF2-40B4-BE49-F238E27FC236}">
                <a16:creationId xmlns:a16="http://schemas.microsoft.com/office/drawing/2014/main" id="{B46369B9-5108-4259-A188-5D121F856933}"/>
              </a:ext>
            </a:extLst>
          </p:cNvPr>
          <p:cNvSpPr/>
          <p:nvPr/>
        </p:nvSpPr>
        <p:spPr>
          <a:xfrm>
            <a:off x="1321266" y="937199"/>
            <a:ext cx="6170104" cy="1200329"/>
          </a:xfrm>
          <a:prstGeom prst="rect">
            <a:avLst/>
          </a:prstGeom>
        </p:spPr>
        <p:txBody>
          <a:bodyPr wrap="square">
            <a:spAutoFit/>
          </a:bodyPr>
          <a:lstStyle/>
          <a:p>
            <a:pPr algn="ctr"/>
            <a:r>
              <a:rPr lang="pt-BR" sz="2400" b="1" dirty="0">
                <a:solidFill>
                  <a:srgbClr val="FF0000"/>
                </a:solidFill>
              </a:rPr>
              <a:t>Compartilhamento de dados de pesquisa na Fiocruz: diagnóstico e percepção do pesquisador</a:t>
            </a:r>
          </a:p>
        </p:txBody>
      </p:sp>
      <p:sp>
        <p:nvSpPr>
          <p:cNvPr id="9" name="Retângulo 8">
            <a:extLst>
              <a:ext uri="{FF2B5EF4-FFF2-40B4-BE49-F238E27FC236}">
                <a16:creationId xmlns:a16="http://schemas.microsoft.com/office/drawing/2014/main" id="{22EE7C45-2BF3-472B-8CD3-76E36052B242}"/>
              </a:ext>
            </a:extLst>
          </p:cNvPr>
          <p:cNvSpPr/>
          <p:nvPr/>
        </p:nvSpPr>
        <p:spPr>
          <a:xfrm>
            <a:off x="1398165" y="3279125"/>
            <a:ext cx="6170104" cy="769441"/>
          </a:xfrm>
          <a:prstGeom prst="rect">
            <a:avLst/>
          </a:prstGeom>
        </p:spPr>
        <p:txBody>
          <a:bodyPr wrap="square">
            <a:spAutoFit/>
          </a:bodyPr>
          <a:lstStyle/>
          <a:p>
            <a:pPr algn="ctr"/>
            <a:r>
              <a:rPr lang="pt-BR" sz="4400" b="1" dirty="0">
                <a:solidFill>
                  <a:schemeClr val="tx2"/>
                </a:solidFill>
              </a:rPr>
              <a:t>obrigada</a:t>
            </a:r>
            <a:endParaRPr lang="pt-BR" sz="2400" b="1" dirty="0">
              <a:solidFill>
                <a:schemeClr val="tx2"/>
              </a:solidFill>
            </a:endParaRPr>
          </a:p>
        </p:txBody>
      </p:sp>
      <p:sp>
        <p:nvSpPr>
          <p:cNvPr id="10" name="Retângulo 9">
            <a:extLst>
              <a:ext uri="{FF2B5EF4-FFF2-40B4-BE49-F238E27FC236}">
                <a16:creationId xmlns:a16="http://schemas.microsoft.com/office/drawing/2014/main" id="{6BE3F1C4-3DB5-49FE-9D83-2781209EAF4F}"/>
              </a:ext>
            </a:extLst>
          </p:cNvPr>
          <p:cNvSpPr/>
          <p:nvPr/>
        </p:nvSpPr>
        <p:spPr>
          <a:xfrm>
            <a:off x="1321266" y="4547261"/>
            <a:ext cx="6170104" cy="461665"/>
          </a:xfrm>
          <a:prstGeom prst="rect">
            <a:avLst/>
          </a:prstGeom>
        </p:spPr>
        <p:txBody>
          <a:bodyPr wrap="square">
            <a:spAutoFit/>
          </a:bodyPr>
          <a:lstStyle/>
          <a:p>
            <a:pPr algn="ctr"/>
            <a:r>
              <a:rPr lang="pt-BR" sz="2400" b="1" dirty="0"/>
              <a:t>Viviane Veiga</a:t>
            </a:r>
          </a:p>
        </p:txBody>
      </p:sp>
      <p:sp>
        <p:nvSpPr>
          <p:cNvPr id="11" name="Retângulo 10">
            <a:extLst>
              <a:ext uri="{FF2B5EF4-FFF2-40B4-BE49-F238E27FC236}">
                <a16:creationId xmlns:a16="http://schemas.microsoft.com/office/drawing/2014/main" id="{CEE659DA-A1E7-42C3-8334-48220107C32D}"/>
              </a:ext>
            </a:extLst>
          </p:cNvPr>
          <p:cNvSpPr/>
          <p:nvPr/>
        </p:nvSpPr>
        <p:spPr>
          <a:xfrm>
            <a:off x="1398165" y="5293881"/>
            <a:ext cx="6170104" cy="461665"/>
          </a:xfrm>
          <a:prstGeom prst="rect">
            <a:avLst/>
          </a:prstGeom>
        </p:spPr>
        <p:txBody>
          <a:bodyPr wrap="square">
            <a:spAutoFit/>
          </a:bodyPr>
          <a:lstStyle/>
          <a:p>
            <a:pPr algn="ctr"/>
            <a:r>
              <a:rPr lang="pt-BR" sz="2400" b="1" dirty="0"/>
              <a:t>viviane.veiga@icict.fiocruz.br</a:t>
            </a:r>
          </a:p>
        </p:txBody>
      </p:sp>
    </p:spTree>
    <p:extLst>
      <p:ext uri="{BB962C8B-B14F-4D97-AF65-F5344CB8AC3E}">
        <p14:creationId xmlns:p14="http://schemas.microsoft.com/office/powerpoint/2010/main" val="25539935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z="3200" b="1" dirty="0"/>
              <a:t>Ciência aberta</a:t>
            </a:r>
          </a:p>
        </p:txBody>
      </p:sp>
      <p:sp>
        <p:nvSpPr>
          <p:cNvPr id="3" name="Espaço Reservado para Conteúdo 2"/>
          <p:cNvSpPr>
            <a:spLocks noGrp="1"/>
          </p:cNvSpPr>
          <p:nvPr>
            <p:ph idx="1"/>
          </p:nvPr>
        </p:nvSpPr>
        <p:spPr>
          <a:xfrm>
            <a:off x="299884" y="1313449"/>
            <a:ext cx="8229600" cy="4525963"/>
          </a:xfrm>
        </p:spPr>
        <p:txBody>
          <a:bodyPr/>
          <a:lstStyle/>
          <a:p>
            <a:pPr algn="just"/>
            <a:r>
              <a:rPr lang="pt-BR" sz="2800" dirty="0"/>
              <a:t>As práticas de ciência aberta podem contribuir para se atingir várias metas estabelecidas, como “Assegurar o acesso público à informação” (meta 16.10), “Garantir a tomada de decisão responsiva, inclusiva, participativa e representativa em todos os níveis” (meta 16.7) e “(...) aumentar significativamente a disponibilidade de dados de alta qualidade, atuais e confiáveis” (meta 17.18).</a:t>
            </a:r>
          </a:p>
        </p:txBody>
      </p:sp>
      <p:pic>
        <p:nvPicPr>
          <p:cNvPr id="4" name="Imagem 3"/>
          <p:cNvPicPr>
            <a:picLocks noChangeAspect="1"/>
          </p:cNvPicPr>
          <p:nvPr/>
        </p:nvPicPr>
        <p:blipFill>
          <a:blip r:embed="rId2"/>
          <a:stretch>
            <a:fillRect/>
          </a:stretch>
        </p:blipFill>
        <p:spPr>
          <a:xfrm>
            <a:off x="0" y="4768643"/>
            <a:ext cx="2959510" cy="1664725"/>
          </a:xfrm>
          <a:prstGeom prst="rect">
            <a:avLst/>
          </a:prstGeom>
        </p:spPr>
      </p:pic>
    </p:spTree>
    <p:extLst>
      <p:ext uri="{BB962C8B-B14F-4D97-AF65-F5344CB8AC3E}">
        <p14:creationId xmlns:p14="http://schemas.microsoft.com/office/powerpoint/2010/main" val="15638442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z="3200" b="1" dirty="0"/>
              <a:t>Objetivos</a:t>
            </a:r>
            <a:r>
              <a:rPr lang="pt-BR" sz="3200" dirty="0"/>
              <a:t>:</a:t>
            </a:r>
          </a:p>
        </p:txBody>
      </p:sp>
      <p:sp>
        <p:nvSpPr>
          <p:cNvPr id="3" name="Espaço Reservado para Conteúdo 2"/>
          <p:cNvSpPr>
            <a:spLocks noGrp="1"/>
          </p:cNvSpPr>
          <p:nvPr>
            <p:ph idx="1"/>
          </p:nvPr>
        </p:nvSpPr>
        <p:spPr>
          <a:xfrm>
            <a:off x="457200" y="1600200"/>
            <a:ext cx="8229600" cy="4850704"/>
          </a:xfrm>
        </p:spPr>
        <p:txBody>
          <a:bodyPr/>
          <a:lstStyle/>
          <a:p>
            <a:pPr marL="0" indent="0" algn="just">
              <a:spcBef>
                <a:spcPts val="600"/>
              </a:spcBef>
              <a:buNone/>
            </a:pPr>
            <a:r>
              <a:rPr lang="pt-BR" sz="2800" dirty="0"/>
              <a:t>Este projeto objetiva caracterizar os dados de pesquisa produzidos na Fiocruz e analisar a percepção dos pesquisadores quanto ao compartilhamento e abertura destes dados. Para tanto busca-se conhecer os dados de pesquisa que são produzidos na instituição, as práticas de compartilhamento do pesquisador e os estímulos e barreiras a sua adesão ao movimento internacional de abertura de dados. </a:t>
            </a:r>
          </a:p>
          <a:p>
            <a:pPr algn="just">
              <a:spcBef>
                <a:spcPts val="600"/>
              </a:spcBef>
            </a:pPr>
            <a:r>
              <a:rPr lang="pt-BR" sz="2400" dirty="0"/>
              <a:t>(Projeto aprovado em 30/08/2018 pelo CEP sob nº 94196218.1.0000.5241)</a:t>
            </a:r>
          </a:p>
        </p:txBody>
      </p:sp>
    </p:spTree>
    <p:extLst>
      <p:ext uri="{BB962C8B-B14F-4D97-AF65-F5344CB8AC3E}">
        <p14:creationId xmlns:p14="http://schemas.microsoft.com/office/powerpoint/2010/main" val="36367843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BR" dirty="0"/>
          </a:p>
        </p:txBody>
      </p:sp>
      <p:sp>
        <p:nvSpPr>
          <p:cNvPr id="3" name="Espaço Reservado para Conteúdo 2"/>
          <p:cNvSpPr>
            <a:spLocks noGrp="1"/>
          </p:cNvSpPr>
          <p:nvPr>
            <p:ph idx="1"/>
          </p:nvPr>
        </p:nvSpPr>
        <p:spPr>
          <a:xfrm>
            <a:off x="457200" y="1600200"/>
            <a:ext cx="8229600" cy="4763022"/>
          </a:xfrm>
        </p:spPr>
        <p:txBody>
          <a:bodyPr/>
          <a:lstStyle/>
          <a:p>
            <a:pPr algn="just"/>
            <a:r>
              <a:rPr lang="pt-BR" sz="2800" dirty="0"/>
              <a:t>Existe uma relevância da ciência em relação ao seu impacto para a sociedade, o impacto social da ciência. A agenda 2030, assinada por 193 estados-membros da Organização das Nações Unidas (ONU), estabeleceu em 25 de setembro de 2015 os 17 objetivos para o desenvolvimento sustentável do planeta. Estes objetivos se refletem em 169 metas que ressaltam a importância do acesso aberto tanto à produção do conhecimento expressa em artigos como do acesso aberto aos dados para o alcance desses objetivos</a:t>
            </a:r>
            <a:r>
              <a:rPr lang="pt-BR" dirty="0"/>
              <a:t>. </a:t>
            </a:r>
          </a:p>
        </p:txBody>
      </p:sp>
    </p:spTree>
    <p:extLst>
      <p:ext uri="{BB962C8B-B14F-4D97-AF65-F5344CB8AC3E}">
        <p14:creationId xmlns:p14="http://schemas.microsoft.com/office/powerpoint/2010/main" val="20550885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D41070-421A-1B44-B96C-A7B743CED2F9}"/>
              </a:ext>
            </a:extLst>
          </p:cNvPr>
          <p:cNvSpPr>
            <a:spLocks noGrp="1"/>
          </p:cNvSpPr>
          <p:nvPr>
            <p:ph type="title"/>
          </p:nvPr>
        </p:nvSpPr>
        <p:spPr>
          <a:xfrm>
            <a:off x="457200" y="274638"/>
            <a:ext cx="6670110" cy="1143000"/>
          </a:xfrm>
        </p:spPr>
        <p:txBody>
          <a:bodyPr/>
          <a:lstStyle/>
          <a:p>
            <a:r>
              <a:rPr lang="en-US" sz="3600" dirty="0" err="1"/>
              <a:t>Discussão</a:t>
            </a:r>
            <a:r>
              <a:rPr lang="en-US" sz="3600" dirty="0"/>
              <a:t>:</a:t>
            </a:r>
          </a:p>
        </p:txBody>
      </p:sp>
      <p:sp>
        <p:nvSpPr>
          <p:cNvPr id="3" name="Content Placeholder 2">
            <a:extLst>
              <a:ext uri="{FF2B5EF4-FFF2-40B4-BE49-F238E27FC236}">
                <a16:creationId xmlns:a16="http://schemas.microsoft.com/office/drawing/2014/main" id="{176FC2B3-EE28-CA41-9A6D-11362382C531}"/>
              </a:ext>
            </a:extLst>
          </p:cNvPr>
          <p:cNvSpPr>
            <a:spLocks noGrp="1"/>
          </p:cNvSpPr>
          <p:nvPr>
            <p:ph idx="1"/>
          </p:nvPr>
        </p:nvSpPr>
        <p:spPr>
          <a:xfrm>
            <a:off x="457200" y="2141951"/>
            <a:ext cx="8229600" cy="3984212"/>
          </a:xfrm>
        </p:spPr>
        <p:txBody>
          <a:bodyPr/>
          <a:lstStyle/>
          <a:p>
            <a:pPr marL="0" indent="0" algn="just">
              <a:buNone/>
            </a:pPr>
            <a:r>
              <a:rPr lang="pt-BR" sz="2800" dirty="0"/>
              <a:t>O compartilhamento de dados de pesquisa é fundamental para prover o acesso a esses dados e as barreiras são complexas. Atualmente, na maioria dos casos, se o pesquisador não compartilhar seus dados, nenhum pesquisador terá acesso a eles, mesmo os que tenham recursos financeiros. </a:t>
            </a:r>
            <a:endParaRPr lang="en-US" sz="2800" dirty="0">
              <a:solidFill>
                <a:schemeClr val="tx1">
                  <a:lumMod val="65000"/>
                  <a:lumOff val="35000"/>
                </a:schemeClr>
              </a:solidFill>
            </a:endParaRPr>
          </a:p>
        </p:txBody>
      </p:sp>
    </p:spTree>
    <p:extLst>
      <p:ext uri="{BB962C8B-B14F-4D97-AF65-F5344CB8AC3E}">
        <p14:creationId xmlns:p14="http://schemas.microsoft.com/office/powerpoint/2010/main" val="40039956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z="3200" b="1" dirty="0"/>
              <a:t>Compartilhamento</a:t>
            </a:r>
          </a:p>
        </p:txBody>
      </p:sp>
      <p:sp>
        <p:nvSpPr>
          <p:cNvPr id="3" name="Espaço Reservado para Conteúdo 2"/>
          <p:cNvSpPr>
            <a:spLocks noGrp="1"/>
          </p:cNvSpPr>
          <p:nvPr>
            <p:ph idx="1"/>
          </p:nvPr>
        </p:nvSpPr>
        <p:spPr/>
        <p:txBody>
          <a:bodyPr/>
          <a:lstStyle/>
          <a:p>
            <a:pPr marL="0" indent="0">
              <a:buNone/>
            </a:pPr>
            <a:r>
              <a:rPr lang="pt-BR" dirty="0"/>
              <a:t>Mas a questão do compartilhamento dos dados de pesquisa perpassa também a questão do financiamento da ciência. De acordo com </a:t>
            </a:r>
            <a:r>
              <a:rPr lang="pt-BR" dirty="0" err="1"/>
              <a:t>Sayão</a:t>
            </a:r>
            <a:r>
              <a:rPr lang="pt-BR" dirty="0"/>
              <a:t> e Sales (2015, p. 21), “o acesso e compartilhamento de dados de pesquisa contribui de forma significativa para que a ciência avance e maximize os investimentos aplicados em programas de pesquisa”. </a:t>
            </a:r>
          </a:p>
          <a:p>
            <a:endParaRPr lang="pt-BR" dirty="0"/>
          </a:p>
        </p:txBody>
      </p:sp>
    </p:spTree>
    <p:extLst>
      <p:ext uri="{BB962C8B-B14F-4D97-AF65-F5344CB8AC3E}">
        <p14:creationId xmlns:p14="http://schemas.microsoft.com/office/powerpoint/2010/main" val="13267873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z="3200" b="1" dirty="0"/>
              <a:t>Benefícios do compartilhamento</a:t>
            </a:r>
          </a:p>
        </p:txBody>
      </p:sp>
      <p:sp>
        <p:nvSpPr>
          <p:cNvPr id="3" name="Espaço Reservado para Conteúdo 2"/>
          <p:cNvSpPr>
            <a:spLocks noGrp="1"/>
          </p:cNvSpPr>
          <p:nvPr>
            <p:ph idx="1"/>
          </p:nvPr>
        </p:nvSpPr>
        <p:spPr>
          <a:xfrm>
            <a:off x="457200" y="1600201"/>
            <a:ext cx="8229600" cy="3276600"/>
          </a:xfrm>
        </p:spPr>
        <p:txBody>
          <a:bodyPr/>
          <a:lstStyle/>
          <a:p>
            <a:pPr algn="just"/>
            <a:r>
              <a:rPr lang="pt-BR" dirty="0"/>
              <a:t>Estimula olhares de várias disciplinas e perspectivas sobre um determinado tema;</a:t>
            </a:r>
          </a:p>
          <a:p>
            <a:pPr algn="just"/>
            <a:r>
              <a:rPr lang="pt-BR" dirty="0"/>
              <a:t>Permite a identificação de erros de interpretação e fraudes; </a:t>
            </a:r>
          </a:p>
          <a:p>
            <a:pPr algn="just"/>
            <a:r>
              <a:rPr lang="pt-BR" dirty="0"/>
              <a:t>Impede o desperdício de recursos financeiros; </a:t>
            </a:r>
          </a:p>
          <a:p>
            <a:pPr algn="just"/>
            <a:r>
              <a:rPr lang="pt-BR" dirty="0"/>
              <a:t>Evita o retrabalho, uma nova coleta de dados.</a:t>
            </a:r>
          </a:p>
        </p:txBody>
      </p:sp>
      <p:sp>
        <p:nvSpPr>
          <p:cNvPr id="4" name="Retângulo 3"/>
          <p:cNvSpPr/>
          <p:nvPr/>
        </p:nvSpPr>
        <p:spPr>
          <a:xfrm>
            <a:off x="5602231" y="5800721"/>
            <a:ext cx="3425938" cy="369332"/>
          </a:xfrm>
          <a:prstGeom prst="rect">
            <a:avLst/>
          </a:prstGeom>
        </p:spPr>
        <p:txBody>
          <a:bodyPr wrap="none">
            <a:spAutoFit/>
          </a:bodyPr>
          <a:lstStyle/>
          <a:p>
            <a:r>
              <a:rPr lang="pt-BR" dirty="0"/>
              <a:t>(</a:t>
            </a:r>
            <a:r>
              <a:rPr lang="pt-BR" i="1" dirty="0"/>
              <a:t>PIWOWAR, DAY, FRIDSMA, 2007</a:t>
            </a:r>
            <a:r>
              <a:rPr lang="pt-BR" dirty="0"/>
              <a:t>). </a:t>
            </a:r>
          </a:p>
        </p:txBody>
      </p:sp>
    </p:spTree>
    <p:extLst>
      <p:ext uri="{BB962C8B-B14F-4D97-AF65-F5344CB8AC3E}">
        <p14:creationId xmlns:p14="http://schemas.microsoft.com/office/powerpoint/2010/main" val="31299166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z="3200" b="1" dirty="0"/>
              <a:t>Benefícios do compartilhamento</a:t>
            </a:r>
          </a:p>
        </p:txBody>
      </p:sp>
      <p:sp>
        <p:nvSpPr>
          <p:cNvPr id="3" name="Espaço Reservado para Conteúdo 2"/>
          <p:cNvSpPr>
            <a:spLocks noGrp="1"/>
          </p:cNvSpPr>
          <p:nvPr>
            <p:ph idx="1"/>
          </p:nvPr>
        </p:nvSpPr>
        <p:spPr>
          <a:xfrm>
            <a:off x="457200" y="1600201"/>
            <a:ext cx="8229600" cy="2440858"/>
          </a:xfrm>
        </p:spPr>
        <p:txBody>
          <a:bodyPr/>
          <a:lstStyle/>
          <a:p>
            <a:pPr algn="just"/>
            <a:r>
              <a:rPr lang="pt-BR" dirty="0"/>
              <a:t>Possibilita ainda o conhecimento de dados negativos.</a:t>
            </a:r>
          </a:p>
          <a:p>
            <a:pPr marL="400050" lvl="1" indent="0" algn="just">
              <a:buNone/>
            </a:pPr>
            <a:r>
              <a:rPr lang="pt-BR" sz="2400" dirty="0"/>
              <a:t>Na maioria das vezes, esses dados não são publicados, não geram um artigo tradicional, mas são fundamentais para o avanço da ciência, pois constituem aprendizado, explicitam equívocos que não precisam ser repetidos e, desta forma, proporcionam economia de recursos. </a:t>
            </a:r>
          </a:p>
        </p:txBody>
      </p:sp>
    </p:spTree>
    <p:extLst>
      <p:ext uri="{BB962C8B-B14F-4D97-AF65-F5344CB8AC3E}">
        <p14:creationId xmlns:p14="http://schemas.microsoft.com/office/powerpoint/2010/main" val="38670495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123</TotalTime>
  <Words>880</Words>
  <Application>Microsoft Office PowerPoint</Application>
  <PresentationFormat>Apresentação na tela (4:3)</PresentationFormat>
  <Paragraphs>59</Paragraphs>
  <Slides>20</Slides>
  <Notes>0</Notes>
  <HiddenSlides>0</HiddenSlides>
  <MMClips>0</MMClips>
  <ScaleCrop>false</ScaleCrop>
  <HeadingPairs>
    <vt:vector size="6" baseType="variant">
      <vt:variant>
        <vt:lpstr>Fontes usadas</vt:lpstr>
      </vt:variant>
      <vt:variant>
        <vt:i4>3</vt:i4>
      </vt:variant>
      <vt:variant>
        <vt:lpstr>Tema</vt:lpstr>
      </vt:variant>
      <vt:variant>
        <vt:i4>1</vt:i4>
      </vt:variant>
      <vt:variant>
        <vt:lpstr>Títulos de slides</vt:lpstr>
      </vt:variant>
      <vt:variant>
        <vt:i4>20</vt:i4>
      </vt:variant>
    </vt:vector>
  </HeadingPairs>
  <TitlesOfParts>
    <vt:vector size="24" baseType="lpstr">
      <vt:lpstr>ＭＳ Ｐゴシック</vt:lpstr>
      <vt:lpstr>Arial</vt:lpstr>
      <vt:lpstr>Calibri</vt:lpstr>
      <vt:lpstr>Office Theme</vt:lpstr>
      <vt:lpstr>Compartilhamento de dados de pesquisa na Fiocruz: diagnóstico e percepção do pesquisador</vt:lpstr>
      <vt:lpstr>Ciência aberta</vt:lpstr>
      <vt:lpstr>Ciência aberta</vt:lpstr>
      <vt:lpstr>Objetivos:</vt:lpstr>
      <vt:lpstr>Apresentação do PowerPoint</vt:lpstr>
      <vt:lpstr>Discussão:</vt:lpstr>
      <vt:lpstr>Compartilhamento</vt:lpstr>
      <vt:lpstr>Benefícios do compartilhamento</vt:lpstr>
      <vt:lpstr>Benefícios do compartilhamento</vt:lpstr>
      <vt:lpstr>Benefícios do compartilhamento</vt:lpstr>
      <vt:lpstr>Benefícios do compartilhamento</vt:lpstr>
      <vt:lpstr>METODOLOGIA</vt:lpstr>
      <vt:lpstr>Apresentação do PowerPoint</vt:lpstr>
      <vt:lpstr>Apresentação do PowerPoint</vt:lpstr>
      <vt:lpstr>Conclusão</vt:lpstr>
      <vt:lpstr>Conclusão</vt:lpstr>
      <vt:lpstr>Conclusão</vt:lpstr>
      <vt:lpstr>Conclusão</vt:lpstr>
      <vt:lpstr>Conclusão</vt:lpstr>
      <vt:lpstr>Apresentação do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Pierri, Marina de Sene (BIR)</dc:creator>
  <cp:lastModifiedBy>Viviane Veiga</cp:lastModifiedBy>
  <cp:revision>16</cp:revision>
  <dcterms:created xsi:type="dcterms:W3CDTF">2018-10-05T19:19:02Z</dcterms:created>
  <dcterms:modified xsi:type="dcterms:W3CDTF">2018-11-23T19:43:41Z</dcterms:modified>
</cp:coreProperties>
</file>